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56" r:id="rId2"/>
    <p:sldId id="258" r:id="rId3"/>
    <p:sldId id="319" r:id="rId4"/>
    <p:sldId id="320" r:id="rId5"/>
    <p:sldId id="257" r:id="rId6"/>
    <p:sldId id="284" r:id="rId7"/>
    <p:sldId id="261" r:id="rId8"/>
    <p:sldId id="260" r:id="rId9"/>
    <p:sldId id="270" r:id="rId10"/>
    <p:sldId id="281" r:id="rId11"/>
    <p:sldId id="271" r:id="rId12"/>
    <p:sldId id="272" r:id="rId13"/>
    <p:sldId id="294" r:id="rId14"/>
    <p:sldId id="289" r:id="rId15"/>
    <p:sldId id="264" r:id="rId16"/>
    <p:sldId id="278" r:id="rId17"/>
    <p:sldId id="276" r:id="rId18"/>
    <p:sldId id="285" r:id="rId19"/>
    <p:sldId id="262" r:id="rId20"/>
    <p:sldId id="280" r:id="rId21"/>
    <p:sldId id="265" r:id="rId22"/>
    <p:sldId id="279" r:id="rId23"/>
    <p:sldId id="266" r:id="rId24"/>
    <p:sldId id="286" r:id="rId25"/>
    <p:sldId id="287" r:id="rId26"/>
    <p:sldId id="303" r:id="rId27"/>
    <p:sldId id="288" r:id="rId28"/>
    <p:sldId id="268" r:id="rId29"/>
    <p:sldId id="304" r:id="rId30"/>
    <p:sldId id="305" r:id="rId31"/>
    <p:sldId id="292" r:id="rId32"/>
    <p:sldId id="293" r:id="rId33"/>
    <p:sldId id="295" r:id="rId34"/>
    <p:sldId id="302" r:id="rId35"/>
    <p:sldId id="299" r:id="rId36"/>
    <p:sldId id="298" r:id="rId37"/>
    <p:sldId id="306"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432FF"/>
    <a:srgbClr val="E9D0D0"/>
    <a:srgbClr val="F5E9EA"/>
    <a:srgbClr val="C15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p:restoredTop sz="96208"/>
  </p:normalViewPr>
  <p:slideViewPr>
    <p:cSldViewPr snapToGrid="0" snapToObjects="1">
      <p:cViewPr varScale="1">
        <p:scale>
          <a:sx n="114" d="100"/>
          <a:sy n="114" d="100"/>
        </p:scale>
        <p:origin x="176" y="384"/>
      </p:cViewPr>
      <p:guideLst/>
    </p:cSldViewPr>
  </p:slideViewPr>
  <p:notesTextViewPr>
    <p:cViewPr>
      <p:scale>
        <a:sx n="1" d="1"/>
        <a:sy n="1" d="1"/>
      </p:scale>
      <p:origin x="0" y="0"/>
    </p:cViewPr>
  </p:notesTextViewPr>
  <p:notesViewPr>
    <p:cSldViewPr snapToGrid="0" snapToObjects="1">
      <p:cViewPr varScale="1">
        <p:scale>
          <a:sx n="94" d="100"/>
          <a:sy n="94" d="100"/>
        </p:scale>
        <p:origin x="303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Users/jeannegroff/Library/CloudStorage/GoogleDrive-getudesconsultants2@gmail.com/Mon%20Drive/85_LucssurBoulogne_suivi/85_LucssurBoulogne_base_donne&#769;es_rapport_ASS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Users/evaporcher/Library/CloudStorage/GoogleDrive-getudesconsultants2@gmail.com/Mon%20Drive/85_LucssurBoulogne_suivi/85_LucssurBoulogne_base_donne&#769;es_rapport_ASS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Users/evaporcher/Library/CloudStorage/GoogleDrive-getudesconsultants2@gmail.com/Mon%20Drive/85_LucssurBoulogne_suivi/85_LucssurBoulogne_base_donne&#769;es_rapport_ASS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jeannegroff/Library/CloudStorage/GoogleDrive-getudesconsultants2@gmail.com/Mon%20Drive/85_LucssurBoulogne_suivi/85_LucssurBoulogne_base_donne&#769;es_rapport_ASST.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Users/evaporcher/Library/CloudStorage/GoogleDrive-getudesconsultants2@gmail.com/Mon%20Drive/85_LucssurBoulogne_suivi/85_LucssurBoulogne_base_donne&#769;es_rapport_ASS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jeannegroff/Library/CloudStorage/GoogleDrive-getudesconsultants2@gmail.com/Mon%20Drive/85_LucssurBoulogne_suivi/85_LucssurBoulogne_base_donne&#769;es_rapport_ASS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evaporcher/Library/CloudStorage/GoogleDrive-getudesconsultants2@gmail.com/Mon%20Drive/85_LucssurBoulogne_suivi/85_LucssurBoulogne_base_donne&#769;es_rapport_ASS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ers/evaporcher/Library/CloudStorage/GoogleDrive-getudesconsultants2@gmail.com/Mon%20Drive/85_LucssurBoulogne_suivi/85_LucssurBoulogne_base_donne&#769;es_rapport_ASS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sers/evaporcher/Library/CloudStorage/GoogleDrive-getudesconsultants2@gmail.com/Mon%20Drive/85_LucssurBoulogne_suivi/85_LucssurBoulogne_base_donne&#769;es_rapport_ASS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sers/evaporcher/Library/CloudStorage/GoogleDrive-getudesconsultants2@gmail.com/Mon%20Drive/85_LucssurBoulogne_suivi/85_LucssurBoulogne_base_donne&#769;es_rapport_ASS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sers/evaporcher/Library/CloudStorage/GoogleDrive-getudesconsultants2@gmail.com/Mon%20Drive/85_LucssurBoulogne_suivi/85_LucssurBoulogne_base_donne&#769;es_rapport_AS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Narrow"/>
                <a:ea typeface="Arial Narrow"/>
                <a:cs typeface="Arial Narrow"/>
              </a:defRPr>
            </a:pPr>
            <a:r>
              <a:rPr lang="fr-FR"/>
              <a:t>Nombre d'abonnés et volumes consommés</a:t>
            </a:r>
          </a:p>
        </c:rich>
      </c:tx>
      <c:overlay val="0"/>
      <c:spPr>
        <a:noFill/>
        <a:ln w="25400">
          <a:noFill/>
        </a:ln>
      </c:spPr>
    </c:title>
    <c:autoTitleDeleted val="0"/>
    <c:plotArea>
      <c:layout/>
      <c:barChart>
        <c:barDir val="col"/>
        <c:grouping val="clustered"/>
        <c:varyColors val="0"/>
        <c:ser>
          <c:idx val="1"/>
          <c:order val="1"/>
          <c:spPr>
            <a:solidFill>
              <a:srgbClr val="4F81BD"/>
            </a:solidFill>
            <a:ln w="25400">
              <a:noFill/>
            </a:ln>
          </c:spPr>
          <c:invertIfNegative val="0"/>
          <c:dLbls>
            <c:spPr>
              <a:noFill/>
              <a:ln w="25400">
                <a:noFill/>
              </a:ln>
            </c:spPr>
            <c:txPr>
              <a:bodyPr wrap="square" lIns="38100" tIns="19050" rIns="38100" bIns="19050" anchor="ctr">
                <a:spAutoFit/>
              </a:bodyPr>
              <a:lstStyle/>
              <a:p>
                <a:pPr algn="ctr" rtl="0">
                  <a:defRPr sz="800" b="0" i="0" u="none" strike="noStrike" baseline="0">
                    <a:solidFill>
                      <a:srgbClr val="333399"/>
                    </a:solidFill>
                    <a:latin typeface="Calibri"/>
                    <a:ea typeface="Calibri"/>
                    <a:cs typeface="Calibri"/>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'GSP+ Lucs sur Boulogne ASST'!$T$5:$AA$5</c:f>
              <c:numCache>
                <c:formatCode>General</c:formatCode>
                <c:ptCount val="8"/>
                <c:pt idx="0">
                  <c:v>2016</c:v>
                </c:pt>
                <c:pt idx="1">
                  <c:v>2017</c:v>
                </c:pt>
                <c:pt idx="2">
                  <c:v>2018</c:v>
                </c:pt>
                <c:pt idx="3">
                  <c:v>2019</c:v>
                </c:pt>
                <c:pt idx="4">
                  <c:v>2020</c:v>
                </c:pt>
                <c:pt idx="5">
                  <c:v>2021</c:v>
                </c:pt>
                <c:pt idx="6">
                  <c:v>2022</c:v>
                </c:pt>
                <c:pt idx="7">
                  <c:v>2023</c:v>
                </c:pt>
              </c:numCache>
            </c:numRef>
          </c:cat>
          <c:val>
            <c:numRef>
              <c:f>'GSP+ Lucs sur Boulogne ASST'!$T$47:$AA$47</c:f>
              <c:numCache>
                <c:formatCode>#,##0</c:formatCode>
                <c:ptCount val="8"/>
                <c:pt idx="0">
                  <c:v>72661</c:v>
                </c:pt>
                <c:pt idx="1">
                  <c:v>77381</c:v>
                </c:pt>
                <c:pt idx="2">
                  <c:v>82844</c:v>
                </c:pt>
                <c:pt idx="3">
                  <c:v>79235</c:v>
                </c:pt>
                <c:pt idx="4">
                  <c:v>90355</c:v>
                </c:pt>
                <c:pt idx="5">
                  <c:v>86533</c:v>
                </c:pt>
                <c:pt idx="6">
                  <c:v>87972</c:v>
                </c:pt>
                <c:pt idx="7">
                  <c:v>86927</c:v>
                </c:pt>
              </c:numCache>
            </c:numRef>
          </c:val>
          <c:extLst>
            <c:ext xmlns:c16="http://schemas.microsoft.com/office/drawing/2014/chart" uri="{C3380CC4-5D6E-409C-BE32-E72D297353CC}">
              <c16:uniqueId val="{00000000-F0C6-0E44-A812-0EA283B5B9E5}"/>
            </c:ext>
          </c:extLst>
        </c:ser>
        <c:dLbls>
          <c:showLegendKey val="0"/>
          <c:showVal val="0"/>
          <c:showCatName val="0"/>
          <c:showSerName val="0"/>
          <c:showPercent val="0"/>
          <c:showBubbleSize val="0"/>
        </c:dLbls>
        <c:gapWidth val="150"/>
        <c:axId val="2118472575"/>
        <c:axId val="1"/>
      </c:barChart>
      <c:lineChart>
        <c:grouping val="standard"/>
        <c:varyColors val="0"/>
        <c:ser>
          <c:idx val="0"/>
          <c:order val="0"/>
          <c:spPr>
            <a:ln w="25400">
              <a:solidFill>
                <a:srgbClr val="993366"/>
              </a:solidFill>
              <a:prstDash val="solid"/>
            </a:ln>
          </c:spPr>
          <c:marker>
            <c:symbol val="none"/>
          </c:marker>
          <c:dLbls>
            <c:spPr>
              <a:noFill/>
              <a:ln w="25400">
                <a:noFill/>
              </a:ln>
            </c:spPr>
            <c:txPr>
              <a:bodyPr wrap="square" lIns="38100" tIns="19050" rIns="38100" bIns="19050" anchor="ctr">
                <a:spAutoFit/>
              </a:bodyPr>
              <a:lstStyle/>
              <a:p>
                <a:pPr algn="ctr" rtl="0">
                  <a:defRPr sz="900" b="0" i="0" u="none" strike="noStrike" baseline="0">
                    <a:solidFill>
                      <a:srgbClr val="993366"/>
                    </a:solidFill>
                    <a:latin typeface="Calibri"/>
                    <a:ea typeface="Calibri"/>
                    <a:cs typeface="Calibri"/>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'GSP+ Lucs sur Boulogne ASST'!$T$5:$AA$5</c:f>
              <c:numCache>
                <c:formatCode>General</c:formatCode>
                <c:ptCount val="8"/>
                <c:pt idx="0">
                  <c:v>2016</c:v>
                </c:pt>
                <c:pt idx="1">
                  <c:v>2017</c:v>
                </c:pt>
                <c:pt idx="2">
                  <c:v>2018</c:v>
                </c:pt>
                <c:pt idx="3">
                  <c:v>2019</c:v>
                </c:pt>
                <c:pt idx="4">
                  <c:v>2020</c:v>
                </c:pt>
                <c:pt idx="5">
                  <c:v>2021</c:v>
                </c:pt>
                <c:pt idx="6">
                  <c:v>2022</c:v>
                </c:pt>
                <c:pt idx="7">
                  <c:v>2023</c:v>
                </c:pt>
              </c:numCache>
            </c:numRef>
          </c:cat>
          <c:val>
            <c:numRef>
              <c:f>'GSP+ Lucs sur Boulogne ASST'!$T$19:$AA$19</c:f>
              <c:numCache>
                <c:formatCode>General</c:formatCode>
                <c:ptCount val="8"/>
                <c:pt idx="0">
                  <c:v>964</c:v>
                </c:pt>
                <c:pt idx="1">
                  <c:v>980</c:v>
                </c:pt>
                <c:pt idx="2">
                  <c:v>998</c:v>
                </c:pt>
                <c:pt idx="3">
                  <c:v>1044</c:v>
                </c:pt>
                <c:pt idx="4">
                  <c:v>1077</c:v>
                </c:pt>
                <c:pt idx="5">
                  <c:v>1102</c:v>
                </c:pt>
                <c:pt idx="6">
                  <c:v>1128</c:v>
                </c:pt>
                <c:pt idx="7">
                  <c:v>1142</c:v>
                </c:pt>
              </c:numCache>
            </c:numRef>
          </c:val>
          <c:smooth val="0"/>
          <c:extLst>
            <c:ext xmlns:c16="http://schemas.microsoft.com/office/drawing/2014/chart" uri="{C3380CC4-5D6E-409C-BE32-E72D297353CC}">
              <c16:uniqueId val="{00000001-F0C6-0E44-A812-0EA283B5B9E5}"/>
            </c:ext>
          </c:extLst>
        </c:ser>
        <c:dLbls>
          <c:showLegendKey val="0"/>
          <c:showVal val="0"/>
          <c:showCatName val="0"/>
          <c:showSerName val="0"/>
          <c:showPercent val="0"/>
          <c:showBubbleSize val="0"/>
        </c:dLbls>
        <c:marker val="1"/>
        <c:smooth val="0"/>
        <c:axId val="3"/>
        <c:axId val="4"/>
      </c:lineChart>
      <c:catAx>
        <c:axId val="2118472575"/>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1"/>
        <c:crosses val="autoZero"/>
        <c:auto val="1"/>
        <c:lblAlgn val="ctr"/>
        <c:lblOffset val="100"/>
        <c:noMultiLvlLbl val="0"/>
      </c:catAx>
      <c:valAx>
        <c:axId val="1"/>
        <c:scaling>
          <c:orientation val="minMax"/>
          <c:min val="0"/>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666699"/>
                </a:solidFill>
                <a:latin typeface="Calibri"/>
                <a:ea typeface="Calibri"/>
                <a:cs typeface="Calibri"/>
              </a:defRPr>
            </a:pPr>
            <a:endParaRPr lang="fr-FR"/>
          </a:p>
        </c:txPr>
        <c:crossAx val="2118472575"/>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in val="800"/>
        </c:scaling>
        <c:delete val="0"/>
        <c:axPos val="r"/>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993366"/>
                </a:solidFill>
                <a:latin typeface="Calibri"/>
                <a:ea typeface="Calibri"/>
                <a:cs typeface="Calibri"/>
              </a:defRPr>
            </a:pPr>
            <a:endParaRPr lang="fr-FR"/>
          </a:p>
        </c:txPr>
        <c:crossAx val="3"/>
        <c:crosses val="max"/>
        <c:crossBetween val="between"/>
      </c:valAx>
      <c:spPr>
        <a:solidFill>
          <a:srgbClr val="F2F2F2"/>
        </a:solidFill>
        <a:ln w="25400">
          <a:noFill/>
        </a:ln>
      </c:spPr>
    </c:plotArea>
    <c:plotVisOnly val="1"/>
    <c:dispBlanksAs val="gap"/>
    <c:showDLblsOverMax val="0"/>
  </c:chart>
  <c:spPr>
    <a:solidFill>
      <a:srgbClr val="F2F2F2"/>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a:latin typeface="Arial Narrow" panose="020B0604020202020204" pitchFamily="34" charset="0"/>
                <a:cs typeface="Arial Narrow" panose="020B0604020202020204" pitchFamily="34" charset="0"/>
              </a:defRPr>
            </a:pPr>
            <a:r>
              <a:rPr lang="fr-FR" sz="1000" b="1" i="0">
                <a:latin typeface="Arial Narrow" panose="020B0604020202020204" pitchFamily="34" charset="0"/>
                <a:cs typeface="Arial Narrow" panose="020B0604020202020204" pitchFamily="34" charset="0"/>
              </a:rPr>
              <a:t>Contrôles de branchements (u cumulées)</a:t>
            </a:r>
          </a:p>
        </c:rich>
      </c:tx>
      <c:overlay val="0"/>
    </c:title>
    <c:autoTitleDeleted val="0"/>
    <c:plotArea>
      <c:layout/>
      <c:lineChart>
        <c:grouping val="standard"/>
        <c:varyColors val="0"/>
        <c:ser>
          <c:idx val="0"/>
          <c:order val="0"/>
          <c:spPr>
            <a:ln w="25400">
              <a:solidFill>
                <a:srgbClr val="666699"/>
              </a:solidFill>
              <a:prstDash val="solid"/>
            </a:ln>
          </c:spPr>
          <c:marker>
            <c:symbol val="none"/>
          </c:marker>
          <c:dLbls>
            <c:dLbl>
              <c:idx val="2"/>
              <c:layout>
                <c:manualLayout>
                  <c:x val="-8.8194413821384085E-2"/>
                  <c:y val="-0.105833274537069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8C-4242-9A2D-8C6696440E0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ASST'!$Q$50:$Z$50</c:f>
              <c:numCache>
                <c:formatCode>_-* #\ ##0\ _€_-;\-* #\ ##0\ _€_-;_-* "-"??\ _€_-;_-@_-</c:formatCode>
                <c:ptCount val="10"/>
                <c:pt idx="0">
                  <c:v>0</c:v>
                </c:pt>
                <c:pt idx="1">
                  <c:v>20</c:v>
                </c:pt>
                <c:pt idx="2">
                  <c:v>196</c:v>
                </c:pt>
              </c:numCache>
            </c:numRef>
          </c:val>
          <c:smooth val="0"/>
          <c:extLst>
            <c:ext xmlns:c16="http://schemas.microsoft.com/office/drawing/2014/chart" uri="{C3380CC4-5D6E-409C-BE32-E72D297353CC}">
              <c16:uniqueId val="{00000001-658C-4242-9A2D-8C6696440E06}"/>
            </c:ext>
          </c:extLst>
        </c:ser>
        <c:ser>
          <c:idx val="1"/>
          <c:order val="1"/>
          <c:spPr>
            <a:ln w="25400">
              <a:solidFill>
                <a:srgbClr val="DD0806"/>
              </a:solidFill>
              <a:prstDash val="solid"/>
            </a:ln>
          </c:spPr>
          <c:marker>
            <c:symbol val="none"/>
          </c:marker>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ASST'!$Q$49:$Z$49</c:f>
              <c:numCache>
                <c:formatCode>_-* #\ ##0\ _€_-;\-* #\ ##0\ _€_-;_-* "-"??\ _€_-;_-@_-</c:formatCode>
                <c:ptCount val="10"/>
                <c:pt idx="0">
                  <c:v>50</c:v>
                </c:pt>
                <c:pt idx="1">
                  <c:v>100</c:v>
                </c:pt>
                <c:pt idx="2">
                  <c:v>150</c:v>
                </c:pt>
                <c:pt idx="3">
                  <c:v>200</c:v>
                </c:pt>
                <c:pt idx="4">
                  <c:v>250</c:v>
                </c:pt>
                <c:pt idx="5">
                  <c:v>300</c:v>
                </c:pt>
                <c:pt idx="6">
                  <c:v>350</c:v>
                </c:pt>
                <c:pt idx="7">
                  <c:v>400</c:v>
                </c:pt>
                <c:pt idx="8">
                  <c:v>450</c:v>
                </c:pt>
                <c:pt idx="9">
                  <c:v>500</c:v>
                </c:pt>
              </c:numCache>
            </c:numRef>
          </c:val>
          <c:smooth val="0"/>
          <c:extLst>
            <c:ext xmlns:c16="http://schemas.microsoft.com/office/drawing/2014/chart" uri="{C3380CC4-5D6E-409C-BE32-E72D297353CC}">
              <c16:uniqueId val="{00000002-658C-4242-9A2D-8C6696440E06}"/>
            </c:ext>
          </c:extLst>
        </c:ser>
        <c:dLbls>
          <c:showLegendKey val="0"/>
          <c:showVal val="0"/>
          <c:showCatName val="0"/>
          <c:showSerName val="0"/>
          <c:showPercent val="0"/>
          <c:showBubbleSize val="0"/>
        </c:dLbls>
        <c:smooth val="0"/>
        <c:axId val="2120866655"/>
        <c:axId val="1"/>
      </c:lineChart>
      <c:catAx>
        <c:axId val="2120866655"/>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1000" b="0" i="0" u="none" strike="noStrike" baseline="0">
                <a:solidFill>
                  <a:srgbClr val="000000"/>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3175">
              <a:solidFill>
                <a:srgbClr val="808080"/>
              </a:solidFill>
              <a:prstDash val="solid"/>
            </a:ln>
          </c:spPr>
        </c:majorGridlines>
        <c:numFmt formatCode="_-* #\ ##0\ _€_-;\-* #\ ##0\ _€_-;_-* &quot;-&quot;??\ _€_-;_-@_-"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2120866655"/>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a:latin typeface="Arial Narrow" panose="020B0604020202020204" pitchFamily="34" charset="0"/>
                <a:cs typeface="Arial Narrow" panose="020B0604020202020204" pitchFamily="34" charset="0"/>
              </a:defRPr>
            </a:pPr>
            <a:r>
              <a:rPr lang="fr-FR" sz="1000" b="1" i="0">
                <a:latin typeface="Arial Narrow" panose="020B0604020202020204" pitchFamily="34" charset="0"/>
                <a:cs typeface="Arial Narrow" panose="020B0604020202020204" pitchFamily="34" charset="0"/>
              </a:rPr>
              <a:t>Renouvellement programmé (€ cumulés)</a:t>
            </a:r>
          </a:p>
        </c:rich>
      </c:tx>
      <c:overlay val="0"/>
    </c:title>
    <c:autoTitleDeleted val="0"/>
    <c:plotArea>
      <c:layout/>
      <c:lineChart>
        <c:grouping val="standard"/>
        <c:varyColors val="0"/>
        <c:ser>
          <c:idx val="0"/>
          <c:order val="0"/>
          <c:spPr>
            <a:ln w="25400">
              <a:solidFill>
                <a:srgbClr val="666699"/>
              </a:solidFill>
              <a:prstDash val="solid"/>
            </a:ln>
          </c:spPr>
          <c:marker>
            <c:symbol val="none"/>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7F-8042-BAAD-142C1B7B6A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ASST'!$Q$62:$Z$62</c:f>
              <c:numCache>
                <c:formatCode>_-* #\ ##0\ _€_-;\-* #\ ##0\ _€_-;_-* "-"??\ _€_-;_-@_-</c:formatCode>
                <c:ptCount val="10"/>
                <c:pt idx="0">
                  <c:v>813</c:v>
                </c:pt>
                <c:pt idx="1">
                  <c:v>12601</c:v>
                </c:pt>
                <c:pt idx="2">
                  <c:v>12601</c:v>
                </c:pt>
              </c:numCache>
            </c:numRef>
          </c:val>
          <c:smooth val="0"/>
          <c:extLst>
            <c:ext xmlns:c16="http://schemas.microsoft.com/office/drawing/2014/chart" uri="{C3380CC4-5D6E-409C-BE32-E72D297353CC}">
              <c16:uniqueId val="{00000001-477F-8042-BAAD-142C1B7B6AA5}"/>
            </c:ext>
          </c:extLst>
        </c:ser>
        <c:ser>
          <c:idx val="1"/>
          <c:order val="1"/>
          <c:spPr>
            <a:ln w="25400">
              <a:solidFill>
                <a:srgbClr val="DD0806"/>
              </a:solidFill>
              <a:prstDash val="solid"/>
            </a:ln>
          </c:spPr>
          <c:marker>
            <c:symbol val="none"/>
          </c:marker>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ASST'!$Q$61:$Z$61</c:f>
              <c:numCache>
                <c:formatCode>_-* #\ ##0\ _€_-;\-* #\ ##0\ _€_-;_-* "-"??\ _€_-;_-@_-</c:formatCode>
                <c:ptCount val="10"/>
                <c:pt idx="0">
                  <c:v>3250</c:v>
                </c:pt>
                <c:pt idx="1">
                  <c:v>6500</c:v>
                </c:pt>
                <c:pt idx="2">
                  <c:v>9750</c:v>
                </c:pt>
                <c:pt idx="3">
                  <c:v>13000</c:v>
                </c:pt>
                <c:pt idx="4">
                  <c:v>16250</c:v>
                </c:pt>
                <c:pt idx="5">
                  <c:v>19500</c:v>
                </c:pt>
                <c:pt idx="6">
                  <c:v>22750</c:v>
                </c:pt>
                <c:pt idx="7">
                  <c:v>26000</c:v>
                </c:pt>
                <c:pt idx="8">
                  <c:v>29250</c:v>
                </c:pt>
                <c:pt idx="9">
                  <c:v>32500</c:v>
                </c:pt>
              </c:numCache>
            </c:numRef>
          </c:val>
          <c:smooth val="0"/>
          <c:extLst>
            <c:ext xmlns:c16="http://schemas.microsoft.com/office/drawing/2014/chart" uri="{C3380CC4-5D6E-409C-BE32-E72D297353CC}">
              <c16:uniqueId val="{00000002-477F-8042-BAAD-142C1B7B6AA5}"/>
            </c:ext>
          </c:extLst>
        </c:ser>
        <c:dLbls>
          <c:showLegendKey val="0"/>
          <c:showVal val="0"/>
          <c:showCatName val="0"/>
          <c:showSerName val="0"/>
          <c:showPercent val="0"/>
          <c:showBubbleSize val="0"/>
        </c:dLbls>
        <c:smooth val="0"/>
        <c:axId val="2115011503"/>
        <c:axId val="1"/>
      </c:lineChart>
      <c:catAx>
        <c:axId val="2115011503"/>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1000" b="0" i="0" u="none" strike="noStrike" baseline="0">
                <a:solidFill>
                  <a:srgbClr val="000000"/>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3175">
              <a:solidFill>
                <a:srgbClr val="808080"/>
              </a:solidFill>
              <a:prstDash val="solid"/>
            </a:ln>
          </c:spPr>
        </c:majorGridlines>
        <c:numFmt formatCode="_-* #\ ##0\ _€_-;\-* #\ ##0\ _€_-;_-* &quot;-&quot;??\ _€_-;_-@_-"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2115011503"/>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r>
              <a:rPr lang="fr-FR" sz="1200" b="1" i="0">
                <a:latin typeface="Arial Narrow" panose="020B0604020202020204" pitchFamily="34" charset="0"/>
                <a:cs typeface="Arial Narrow" panose="020B0604020202020204" pitchFamily="34" charset="0"/>
              </a:rPr>
              <a:t>Evolution linéaire de réseau</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fr-FR"/>
        </a:p>
      </c:txPr>
    </c:title>
    <c:autoTitleDeleted val="0"/>
    <c:plotArea>
      <c:layout/>
      <c:barChart>
        <c:barDir val="col"/>
        <c:grouping val="stacked"/>
        <c:varyColors val="0"/>
        <c:ser>
          <c:idx val="0"/>
          <c:order val="0"/>
          <c:tx>
            <c:v>refoulement</c:v>
          </c:tx>
          <c:spPr>
            <a:solidFill>
              <a:schemeClr val="accent2"/>
            </a:solidFill>
            <a:ln>
              <a:noFill/>
            </a:ln>
            <a:effectLst/>
          </c:spPr>
          <c:invertIfNegative val="0"/>
          <c:cat>
            <c:numRef>
              <c:f>'GSP+ Lucs sur Boulogne ASST'!$S$5:$AA$5</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'GSP+ Lucs sur Boulogne ASST'!$S$31:$AA$31</c:f>
              <c:numCache>
                <c:formatCode>#,##0</c:formatCode>
                <c:ptCount val="9"/>
                <c:pt idx="0">
                  <c:v>1556</c:v>
                </c:pt>
                <c:pt idx="1">
                  <c:v>1555.05</c:v>
                </c:pt>
                <c:pt idx="2">
                  <c:v>1554.74</c:v>
                </c:pt>
                <c:pt idx="3">
                  <c:v>1555</c:v>
                </c:pt>
                <c:pt idx="4">
                  <c:v>1828</c:v>
                </c:pt>
                <c:pt idx="5">
                  <c:v>2226</c:v>
                </c:pt>
                <c:pt idx="6">
                  <c:v>2245</c:v>
                </c:pt>
                <c:pt idx="7">
                  <c:v>2245</c:v>
                </c:pt>
                <c:pt idx="8">
                  <c:v>2245</c:v>
                </c:pt>
              </c:numCache>
            </c:numRef>
          </c:val>
          <c:extLst>
            <c:ext xmlns:c16="http://schemas.microsoft.com/office/drawing/2014/chart" uri="{C3380CC4-5D6E-409C-BE32-E72D297353CC}">
              <c16:uniqueId val="{00000000-214C-604B-A468-6AA60E6C4E17}"/>
            </c:ext>
          </c:extLst>
        </c:ser>
        <c:ser>
          <c:idx val="1"/>
          <c:order val="1"/>
          <c:tx>
            <c:v>gravitaire</c:v>
          </c:tx>
          <c:spPr>
            <a:solidFill>
              <a:schemeClr val="accent1"/>
            </a:solidFill>
            <a:ln>
              <a:noFill/>
            </a:ln>
            <a:effectLst/>
          </c:spPr>
          <c:invertIfNegative val="0"/>
          <c:cat>
            <c:numRef>
              <c:f>'GSP+ Lucs sur Boulogne ASST'!$S$5:$AA$5</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'GSP+ Lucs sur Boulogne ASST'!$S$32:$AA$32</c:f>
              <c:numCache>
                <c:formatCode>#,##0</c:formatCode>
                <c:ptCount val="9"/>
                <c:pt idx="0">
                  <c:v>15272</c:v>
                </c:pt>
                <c:pt idx="1">
                  <c:v>15272.190000000002</c:v>
                </c:pt>
                <c:pt idx="2">
                  <c:v>15263.4</c:v>
                </c:pt>
                <c:pt idx="3">
                  <c:v>15263</c:v>
                </c:pt>
                <c:pt idx="4">
                  <c:v>16729</c:v>
                </c:pt>
                <c:pt idx="5">
                  <c:v>16722</c:v>
                </c:pt>
                <c:pt idx="6">
                  <c:v>16745</c:v>
                </c:pt>
                <c:pt idx="7">
                  <c:v>16745</c:v>
                </c:pt>
                <c:pt idx="8">
                  <c:v>16745</c:v>
                </c:pt>
              </c:numCache>
            </c:numRef>
          </c:val>
          <c:extLst>
            <c:ext xmlns:c16="http://schemas.microsoft.com/office/drawing/2014/chart" uri="{C3380CC4-5D6E-409C-BE32-E72D297353CC}">
              <c16:uniqueId val="{00000001-214C-604B-A468-6AA60E6C4E17}"/>
            </c:ext>
          </c:extLst>
        </c:ser>
        <c:dLbls>
          <c:showLegendKey val="0"/>
          <c:showVal val="0"/>
          <c:showCatName val="0"/>
          <c:showSerName val="0"/>
          <c:showPercent val="0"/>
          <c:showBubbleSize val="0"/>
        </c:dLbls>
        <c:gapWidth val="150"/>
        <c:overlap val="100"/>
        <c:axId val="1208834255"/>
        <c:axId val="811589903"/>
      </c:barChart>
      <c:catAx>
        <c:axId val="120883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11589903"/>
        <c:crosses val="autoZero"/>
        <c:auto val="1"/>
        <c:lblAlgn val="ctr"/>
        <c:lblOffset val="100"/>
        <c:noMultiLvlLbl val="0"/>
      </c:catAx>
      <c:valAx>
        <c:axId val="8115899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8834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a:latin typeface="Arial Narrow" panose="020B0604020202020204" pitchFamily="34" charset="0"/>
                <a:cs typeface="Arial Narrow" panose="020B0604020202020204" pitchFamily="34" charset="0"/>
              </a:defRPr>
            </a:pPr>
            <a:r>
              <a:rPr lang="fr-FR" sz="1000" b="1" i="0" dirty="0">
                <a:latin typeface="Arial Narrow" panose="020B0604020202020204" pitchFamily="34" charset="0"/>
                <a:cs typeface="Arial Narrow" panose="020B0604020202020204" pitchFamily="34" charset="0"/>
              </a:rPr>
              <a:t>Indice linéaire d'étanchéité ILE</a:t>
            </a:r>
          </a:p>
          <a:p>
            <a:pPr>
              <a:defRPr sz="1000" b="1" i="0">
                <a:latin typeface="Arial Narrow" panose="020B0604020202020204" pitchFamily="34" charset="0"/>
                <a:cs typeface="Arial Narrow" panose="020B0604020202020204" pitchFamily="34" charset="0"/>
              </a:defRPr>
            </a:pPr>
            <a:r>
              <a:rPr lang="fr-FR" sz="1000" b="1" i="0" dirty="0">
                <a:latin typeface="Arial Narrow" panose="020B0604020202020204" pitchFamily="34" charset="0"/>
                <a:cs typeface="Arial Narrow" panose="020B0604020202020204" pitchFamily="34" charset="0"/>
              </a:rPr>
              <a:t>(m</a:t>
            </a:r>
            <a:r>
              <a:rPr lang="fr-FR" sz="1000" b="1" i="0" baseline="30000" dirty="0">
                <a:latin typeface="Arial Narrow" panose="020B0604020202020204" pitchFamily="34" charset="0"/>
                <a:cs typeface="Arial Narrow" panose="020B0604020202020204" pitchFamily="34" charset="0"/>
              </a:rPr>
              <a:t>3</a:t>
            </a:r>
            <a:r>
              <a:rPr lang="fr-FR" sz="1000" b="1" i="0" dirty="0">
                <a:latin typeface="Arial Narrow" panose="020B0604020202020204" pitchFamily="34" charset="0"/>
                <a:cs typeface="Arial Narrow" panose="020B0604020202020204" pitchFamily="34" charset="0"/>
              </a:rPr>
              <a:t>/km/j)</a:t>
            </a:r>
          </a:p>
        </c:rich>
      </c:tx>
      <c:overlay val="0"/>
    </c:title>
    <c:autoTitleDeleted val="0"/>
    <c:plotArea>
      <c:layout/>
      <c:lineChart>
        <c:grouping val="standard"/>
        <c:varyColors val="0"/>
        <c:ser>
          <c:idx val="0"/>
          <c:order val="0"/>
          <c:spPr>
            <a:ln w="25400">
              <a:solidFill>
                <a:srgbClr val="666699"/>
              </a:solidFill>
              <a:prstDash val="solid"/>
            </a:ln>
          </c:spPr>
          <c:marker>
            <c:symbol val="none"/>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09-034B-BEB0-5415C2417CF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ASST'!$Q$44:$Z$44</c:f>
              <c:numCache>
                <c:formatCode>_-* #\ ##0.00\ _€_-;\-* #\ ##0.00\ _€_-;_-* "-"??\ _€_-;_-@_-</c:formatCode>
                <c:ptCount val="10"/>
                <c:pt idx="0">
                  <c:v>10.768032201519185</c:v>
                </c:pt>
                <c:pt idx="1">
                  <c:v>6.9623522113296836</c:v>
                </c:pt>
                <c:pt idx="2">
                  <c:v>14.209959098876842</c:v>
                </c:pt>
              </c:numCache>
            </c:numRef>
          </c:val>
          <c:smooth val="0"/>
          <c:extLst>
            <c:ext xmlns:c16="http://schemas.microsoft.com/office/drawing/2014/chart" uri="{C3380CC4-5D6E-409C-BE32-E72D297353CC}">
              <c16:uniqueId val="{00000001-A809-034B-BEB0-5415C2417CF1}"/>
            </c:ext>
          </c:extLst>
        </c:ser>
        <c:ser>
          <c:idx val="1"/>
          <c:order val="1"/>
          <c:spPr>
            <a:ln w="25400">
              <a:solidFill>
                <a:srgbClr val="DD0806"/>
              </a:solidFill>
              <a:prstDash val="solid"/>
            </a:ln>
          </c:spPr>
          <c:marker>
            <c:symbol val="none"/>
          </c:marker>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ASST'!$Q$43:$Z$43</c:f>
              <c:numCache>
                <c:formatCode>_-* #\ ##0.00\ _€_-;\-* #\ ##0.00\ _€_-;_-* "-"??\ _€_-;_-@_-</c:formatCode>
                <c:ptCount val="10"/>
                <c:pt idx="0">
                  <c:v>7.24</c:v>
                </c:pt>
                <c:pt idx="1">
                  <c:v>7.16</c:v>
                </c:pt>
                <c:pt idx="2">
                  <c:v>7.08</c:v>
                </c:pt>
                <c:pt idx="3">
                  <c:v>7</c:v>
                </c:pt>
                <c:pt idx="4">
                  <c:v>6.92</c:v>
                </c:pt>
                <c:pt idx="5">
                  <c:v>6.84</c:v>
                </c:pt>
                <c:pt idx="6">
                  <c:v>6.76</c:v>
                </c:pt>
                <c:pt idx="7">
                  <c:v>6.68</c:v>
                </c:pt>
                <c:pt idx="8">
                  <c:v>6.6</c:v>
                </c:pt>
                <c:pt idx="9">
                  <c:v>6.52</c:v>
                </c:pt>
              </c:numCache>
            </c:numRef>
          </c:val>
          <c:smooth val="0"/>
          <c:extLst>
            <c:ext xmlns:c16="http://schemas.microsoft.com/office/drawing/2014/chart" uri="{C3380CC4-5D6E-409C-BE32-E72D297353CC}">
              <c16:uniqueId val="{00000002-A809-034B-BEB0-5415C2417CF1}"/>
            </c:ext>
          </c:extLst>
        </c:ser>
        <c:dLbls>
          <c:showLegendKey val="0"/>
          <c:showVal val="0"/>
          <c:showCatName val="0"/>
          <c:showSerName val="0"/>
          <c:showPercent val="0"/>
          <c:showBubbleSize val="0"/>
        </c:dLbls>
        <c:smooth val="0"/>
        <c:axId val="2115011503"/>
        <c:axId val="1"/>
      </c:lineChart>
      <c:catAx>
        <c:axId val="2115011503"/>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1000" b="0" i="0" u="none" strike="noStrike" baseline="0">
                <a:solidFill>
                  <a:srgbClr val="000000"/>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3175">
              <a:solidFill>
                <a:srgbClr val="808080"/>
              </a:solidFill>
              <a:prstDash val="solid"/>
            </a:ln>
          </c:spPr>
        </c:majorGridlines>
        <c:numFmt formatCode="_-* #\ ##0.00\ _€_-;\-* #\ ##0.00\ _€_-;_-* &quot;-&quot;??\ _€_-;_-@_-"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2115011503"/>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200" b="1" i="0" u="none" strike="noStrike" baseline="0">
                <a:solidFill>
                  <a:srgbClr val="000000"/>
                </a:solidFill>
                <a:latin typeface="Arial Narrow" pitchFamily="2" charset="0"/>
                <a:cs typeface="Arial Narrow" pitchFamily="2" charset="0"/>
              </a:rPr>
              <a:t>Historique de la composition d'une facture 120 m</a:t>
            </a:r>
            <a:r>
              <a:rPr lang="fr-FR" sz="1200" b="1" i="0" u="none" strike="noStrike" baseline="30000">
                <a:solidFill>
                  <a:srgbClr val="000000"/>
                </a:solidFill>
                <a:latin typeface="Arial Narrow" pitchFamily="2" charset="0"/>
                <a:cs typeface="Arial Narrow" pitchFamily="2" charset="0"/>
              </a:rPr>
              <a:t>3</a:t>
            </a:r>
          </a:p>
        </c:rich>
      </c:tx>
      <c:overlay val="0"/>
      <c:spPr>
        <a:noFill/>
        <a:ln w="25400">
          <a:noFill/>
        </a:ln>
      </c:spPr>
    </c:title>
    <c:autoTitleDeleted val="0"/>
    <c:plotArea>
      <c:layout/>
      <c:barChart>
        <c:barDir val="col"/>
        <c:grouping val="stacked"/>
        <c:varyColors val="0"/>
        <c:ser>
          <c:idx val="0"/>
          <c:order val="0"/>
          <c:spPr>
            <a:solidFill>
              <a:srgbClr val="4572A7"/>
            </a:solidFill>
            <a:ln w="25400">
              <a:noFill/>
            </a:ln>
          </c:spPr>
          <c:invertIfNegative val="0"/>
          <c:cat>
            <c:numRef>
              <c:f>'GSP+ Lucs sur Boulogne ASST'!$U$5:$AB$5</c:f>
              <c:numCache>
                <c:formatCode>General</c:formatCode>
                <c:ptCount val="8"/>
                <c:pt idx="0">
                  <c:v>2017</c:v>
                </c:pt>
                <c:pt idx="1">
                  <c:v>2018</c:v>
                </c:pt>
                <c:pt idx="2">
                  <c:v>2019</c:v>
                </c:pt>
                <c:pt idx="3">
                  <c:v>2020</c:v>
                </c:pt>
                <c:pt idx="4">
                  <c:v>2021</c:v>
                </c:pt>
                <c:pt idx="5">
                  <c:v>2022</c:v>
                </c:pt>
                <c:pt idx="6">
                  <c:v>2023</c:v>
                </c:pt>
                <c:pt idx="7">
                  <c:v>2024</c:v>
                </c:pt>
              </c:numCache>
            </c:numRef>
          </c:cat>
          <c:val>
            <c:numRef>
              <c:f>'GSP+ Lucs sur Boulogne ASST'!$U$60:$AB$60</c:f>
              <c:numCache>
                <c:formatCode>#,##0.00</c:formatCode>
                <c:ptCount val="8"/>
                <c:pt idx="0">
                  <c:v>20.92</c:v>
                </c:pt>
                <c:pt idx="1">
                  <c:v>21.12</c:v>
                </c:pt>
                <c:pt idx="2">
                  <c:v>21.68</c:v>
                </c:pt>
                <c:pt idx="3">
                  <c:v>22.28</c:v>
                </c:pt>
                <c:pt idx="4">
                  <c:v>19.63</c:v>
                </c:pt>
                <c:pt idx="5">
                  <c:v>20.32</c:v>
                </c:pt>
                <c:pt idx="6" formatCode="General">
                  <c:v>21.18</c:v>
                </c:pt>
                <c:pt idx="7">
                  <c:v>22.36</c:v>
                </c:pt>
              </c:numCache>
            </c:numRef>
          </c:val>
          <c:extLst>
            <c:ext xmlns:c16="http://schemas.microsoft.com/office/drawing/2014/chart" uri="{C3380CC4-5D6E-409C-BE32-E72D297353CC}">
              <c16:uniqueId val="{00000000-D06D-5749-B8A9-8B4990307E94}"/>
            </c:ext>
          </c:extLst>
        </c:ser>
        <c:ser>
          <c:idx val="1"/>
          <c:order val="1"/>
          <c:spPr>
            <a:solidFill>
              <a:srgbClr val="B9CDE5"/>
            </a:solidFill>
            <a:ln w="25400">
              <a:noFill/>
            </a:ln>
          </c:spPr>
          <c:invertIfNegative val="0"/>
          <c:cat>
            <c:numRef>
              <c:f>'GSP+ Lucs sur Boulogne ASST'!$U$5:$AB$5</c:f>
              <c:numCache>
                <c:formatCode>General</c:formatCode>
                <c:ptCount val="8"/>
                <c:pt idx="0">
                  <c:v>2017</c:v>
                </c:pt>
                <c:pt idx="1">
                  <c:v>2018</c:v>
                </c:pt>
                <c:pt idx="2">
                  <c:v>2019</c:v>
                </c:pt>
                <c:pt idx="3">
                  <c:v>2020</c:v>
                </c:pt>
                <c:pt idx="4">
                  <c:v>2021</c:v>
                </c:pt>
                <c:pt idx="5">
                  <c:v>2022</c:v>
                </c:pt>
                <c:pt idx="6">
                  <c:v>2023</c:v>
                </c:pt>
                <c:pt idx="7">
                  <c:v>2024</c:v>
                </c:pt>
              </c:numCache>
            </c:numRef>
          </c:cat>
          <c:val>
            <c:numRef>
              <c:f>'GSP+ Lucs sur Boulogne ASST'!$U$62:$AB$62</c:f>
              <c:numCache>
                <c:formatCode>0.0000</c:formatCode>
                <c:ptCount val="8"/>
                <c:pt idx="0">
                  <c:v>65.328000000000003</c:v>
                </c:pt>
                <c:pt idx="1">
                  <c:v>65.975999999999999</c:v>
                </c:pt>
                <c:pt idx="2">
                  <c:v>67.704000000000008</c:v>
                </c:pt>
                <c:pt idx="3">
                  <c:v>69.599999999999994</c:v>
                </c:pt>
                <c:pt idx="4">
                  <c:v>59.339999999999996</c:v>
                </c:pt>
                <c:pt idx="5">
                  <c:v>61.416000000000004</c:v>
                </c:pt>
                <c:pt idx="6">
                  <c:v>64.031999999999996</c:v>
                </c:pt>
                <c:pt idx="7">
                  <c:v>67.584000000000003</c:v>
                </c:pt>
              </c:numCache>
            </c:numRef>
          </c:val>
          <c:extLst>
            <c:ext xmlns:c16="http://schemas.microsoft.com/office/drawing/2014/chart" uri="{C3380CC4-5D6E-409C-BE32-E72D297353CC}">
              <c16:uniqueId val="{00000001-D06D-5749-B8A9-8B4990307E94}"/>
            </c:ext>
          </c:extLst>
        </c:ser>
        <c:ser>
          <c:idx val="2"/>
          <c:order val="2"/>
          <c:spPr>
            <a:solidFill>
              <a:srgbClr val="604A7B"/>
            </a:solidFill>
            <a:ln w="25400">
              <a:noFill/>
            </a:ln>
          </c:spPr>
          <c:invertIfNegative val="0"/>
          <c:cat>
            <c:numRef>
              <c:f>'GSP+ Lucs sur Boulogne ASST'!$U$5:$AB$5</c:f>
              <c:numCache>
                <c:formatCode>General</c:formatCode>
                <c:ptCount val="8"/>
                <c:pt idx="0">
                  <c:v>2017</c:v>
                </c:pt>
                <c:pt idx="1">
                  <c:v>2018</c:v>
                </c:pt>
                <c:pt idx="2">
                  <c:v>2019</c:v>
                </c:pt>
                <c:pt idx="3">
                  <c:v>2020</c:v>
                </c:pt>
                <c:pt idx="4">
                  <c:v>2021</c:v>
                </c:pt>
                <c:pt idx="5">
                  <c:v>2022</c:v>
                </c:pt>
                <c:pt idx="6">
                  <c:v>2023</c:v>
                </c:pt>
                <c:pt idx="7">
                  <c:v>2024</c:v>
                </c:pt>
              </c:numCache>
            </c:numRef>
          </c:cat>
          <c:val>
            <c:numRef>
              <c:f>'GSP+ Lucs sur Boulogne ASST'!$U$64:$AB$64</c:f>
              <c:numCache>
                <c:formatCode>#,##0.00</c:formatCode>
                <c:ptCount val="8"/>
                <c:pt idx="0">
                  <c:v>23.54</c:v>
                </c:pt>
                <c:pt idx="1">
                  <c:v>24.01</c:v>
                </c:pt>
                <c:pt idx="2">
                  <c:v>24.49</c:v>
                </c:pt>
                <c:pt idx="3">
                  <c:v>25</c:v>
                </c:pt>
                <c:pt idx="4">
                  <c:v>25.5</c:v>
                </c:pt>
                <c:pt idx="5">
                  <c:v>26</c:v>
                </c:pt>
                <c:pt idx="6">
                  <c:v>26.5</c:v>
                </c:pt>
                <c:pt idx="7">
                  <c:v>26.5</c:v>
                </c:pt>
              </c:numCache>
            </c:numRef>
          </c:val>
          <c:extLst>
            <c:ext xmlns:c16="http://schemas.microsoft.com/office/drawing/2014/chart" uri="{C3380CC4-5D6E-409C-BE32-E72D297353CC}">
              <c16:uniqueId val="{00000002-D06D-5749-B8A9-8B4990307E94}"/>
            </c:ext>
          </c:extLst>
        </c:ser>
        <c:ser>
          <c:idx val="3"/>
          <c:order val="3"/>
          <c:spPr>
            <a:solidFill>
              <a:srgbClr val="CCC1DA"/>
            </a:solidFill>
            <a:ln w="25400">
              <a:noFill/>
            </a:ln>
          </c:spPr>
          <c:invertIfNegative val="0"/>
          <c:cat>
            <c:numRef>
              <c:f>'GSP+ Lucs sur Boulogne ASST'!$U$5:$AB$5</c:f>
              <c:numCache>
                <c:formatCode>General</c:formatCode>
                <c:ptCount val="8"/>
                <c:pt idx="0">
                  <c:v>2017</c:v>
                </c:pt>
                <c:pt idx="1">
                  <c:v>2018</c:v>
                </c:pt>
                <c:pt idx="2">
                  <c:v>2019</c:v>
                </c:pt>
                <c:pt idx="3">
                  <c:v>2020</c:v>
                </c:pt>
                <c:pt idx="4">
                  <c:v>2021</c:v>
                </c:pt>
                <c:pt idx="5">
                  <c:v>2022</c:v>
                </c:pt>
                <c:pt idx="6">
                  <c:v>2023</c:v>
                </c:pt>
                <c:pt idx="7">
                  <c:v>2024</c:v>
                </c:pt>
              </c:numCache>
            </c:numRef>
          </c:cat>
          <c:val>
            <c:numRef>
              <c:f>'GSP+ Lucs sur Boulogne ASST'!$U$66:$AB$66</c:f>
              <c:numCache>
                <c:formatCode>0.0000</c:formatCode>
                <c:ptCount val="8"/>
                <c:pt idx="0">
                  <c:v>117.6</c:v>
                </c:pt>
                <c:pt idx="1">
                  <c:v>120</c:v>
                </c:pt>
                <c:pt idx="2">
                  <c:v>122.4</c:v>
                </c:pt>
                <c:pt idx="3">
                  <c:v>126</c:v>
                </c:pt>
                <c:pt idx="4">
                  <c:v>132</c:v>
                </c:pt>
                <c:pt idx="5">
                  <c:v>138</c:v>
                </c:pt>
                <c:pt idx="6">
                  <c:v>141.6</c:v>
                </c:pt>
                <c:pt idx="7">
                  <c:v>141.6</c:v>
                </c:pt>
              </c:numCache>
            </c:numRef>
          </c:val>
          <c:extLst>
            <c:ext xmlns:c16="http://schemas.microsoft.com/office/drawing/2014/chart" uri="{C3380CC4-5D6E-409C-BE32-E72D297353CC}">
              <c16:uniqueId val="{00000003-D06D-5749-B8A9-8B4990307E94}"/>
            </c:ext>
          </c:extLst>
        </c:ser>
        <c:ser>
          <c:idx val="4"/>
          <c:order val="4"/>
          <c:spPr>
            <a:solidFill>
              <a:srgbClr val="595959"/>
            </a:solidFill>
            <a:ln w="25400">
              <a:noFill/>
            </a:ln>
          </c:spPr>
          <c:invertIfNegative val="0"/>
          <c:cat>
            <c:numRef>
              <c:f>'GSP+ Lucs sur Boulogne ASST'!$U$5:$AB$5</c:f>
              <c:numCache>
                <c:formatCode>General</c:formatCode>
                <c:ptCount val="8"/>
                <c:pt idx="0">
                  <c:v>2017</c:v>
                </c:pt>
                <c:pt idx="1">
                  <c:v>2018</c:v>
                </c:pt>
                <c:pt idx="2">
                  <c:v>2019</c:v>
                </c:pt>
                <c:pt idx="3">
                  <c:v>2020</c:v>
                </c:pt>
                <c:pt idx="4">
                  <c:v>2021</c:v>
                </c:pt>
                <c:pt idx="5">
                  <c:v>2022</c:v>
                </c:pt>
                <c:pt idx="6">
                  <c:v>2023</c:v>
                </c:pt>
                <c:pt idx="7">
                  <c:v>2024</c:v>
                </c:pt>
              </c:numCache>
            </c:numRef>
          </c:cat>
          <c:val>
            <c:numRef>
              <c:f>'GSP+ Lucs sur Boulogne ASST'!$U$70:$AB$70</c:f>
              <c:numCache>
                <c:formatCode>#,##0.00</c:formatCode>
                <c:ptCount val="8"/>
                <c:pt idx="0">
                  <c:v>21.599999999999998</c:v>
                </c:pt>
                <c:pt idx="1">
                  <c:v>21.599999999999998</c:v>
                </c:pt>
                <c:pt idx="2">
                  <c:v>18</c:v>
                </c:pt>
                <c:pt idx="3">
                  <c:v>18</c:v>
                </c:pt>
                <c:pt idx="4">
                  <c:v>18</c:v>
                </c:pt>
                <c:pt idx="5">
                  <c:v>19.2</c:v>
                </c:pt>
                <c:pt idx="6">
                  <c:v>19.2</c:v>
                </c:pt>
                <c:pt idx="7">
                  <c:v>19.2</c:v>
                </c:pt>
              </c:numCache>
            </c:numRef>
          </c:val>
          <c:extLst>
            <c:ext xmlns:c16="http://schemas.microsoft.com/office/drawing/2014/chart" uri="{C3380CC4-5D6E-409C-BE32-E72D297353CC}">
              <c16:uniqueId val="{00000004-D06D-5749-B8A9-8B4990307E94}"/>
            </c:ext>
          </c:extLst>
        </c:ser>
        <c:ser>
          <c:idx val="6"/>
          <c:order val="6"/>
          <c:spPr>
            <a:solidFill>
              <a:srgbClr val="000000"/>
            </a:solidFill>
            <a:ln w="25400">
              <a:noFill/>
            </a:ln>
          </c:spPr>
          <c:invertIfNegative val="0"/>
          <c:cat>
            <c:numRef>
              <c:f>'GSP+ Lucs sur Boulogne ASST'!$U$5:$AB$5</c:f>
              <c:numCache>
                <c:formatCode>General</c:formatCode>
                <c:ptCount val="8"/>
                <c:pt idx="0">
                  <c:v>2017</c:v>
                </c:pt>
                <c:pt idx="1">
                  <c:v>2018</c:v>
                </c:pt>
                <c:pt idx="2">
                  <c:v>2019</c:v>
                </c:pt>
                <c:pt idx="3">
                  <c:v>2020</c:v>
                </c:pt>
                <c:pt idx="4">
                  <c:v>2021</c:v>
                </c:pt>
                <c:pt idx="5">
                  <c:v>2022</c:v>
                </c:pt>
                <c:pt idx="6">
                  <c:v>2023</c:v>
                </c:pt>
                <c:pt idx="7">
                  <c:v>2024</c:v>
                </c:pt>
              </c:numCache>
            </c:numRef>
          </c:cat>
          <c:val>
            <c:numRef>
              <c:f>'GSP+ Lucs sur Boulogne ASST'!$U$72:$AB$72</c:f>
              <c:numCache>
                <c:formatCode>#,##0.00</c:formatCode>
                <c:ptCount val="8"/>
                <c:pt idx="0">
                  <c:v>24.898799999999998</c:v>
                </c:pt>
                <c:pt idx="1">
                  <c:v>25.270600000000002</c:v>
                </c:pt>
                <c:pt idx="2">
                  <c:v>25.427400000000006</c:v>
                </c:pt>
                <c:pt idx="3">
                  <c:v>26.088000000000001</c:v>
                </c:pt>
                <c:pt idx="4">
                  <c:v>25.447000000000003</c:v>
                </c:pt>
                <c:pt idx="5">
                  <c:v>26.493600000000001</c:v>
                </c:pt>
                <c:pt idx="6">
                  <c:v>27.251200000000001</c:v>
                </c:pt>
                <c:pt idx="7">
                  <c:v>27.724399999999999</c:v>
                </c:pt>
              </c:numCache>
            </c:numRef>
          </c:val>
          <c:extLst>
            <c:ext xmlns:c16="http://schemas.microsoft.com/office/drawing/2014/chart" uri="{C3380CC4-5D6E-409C-BE32-E72D297353CC}">
              <c16:uniqueId val="{00000005-D06D-5749-B8A9-8B4990307E94}"/>
            </c:ext>
          </c:extLst>
        </c:ser>
        <c:dLbls>
          <c:showLegendKey val="0"/>
          <c:showVal val="0"/>
          <c:showCatName val="0"/>
          <c:showSerName val="0"/>
          <c:showPercent val="0"/>
          <c:showBubbleSize val="0"/>
        </c:dLbls>
        <c:gapWidth val="150"/>
        <c:overlap val="100"/>
        <c:axId val="173254976"/>
        <c:axId val="1"/>
      </c:barChart>
      <c:lineChart>
        <c:grouping val="standard"/>
        <c:varyColors val="0"/>
        <c:ser>
          <c:idx val="5"/>
          <c:order val="5"/>
          <c:spPr>
            <a:ln w="25400">
              <a:solidFill>
                <a:srgbClr val="DD0806"/>
              </a:solidFill>
              <a:prstDash val="solid"/>
            </a:ln>
          </c:spPr>
          <c:marker>
            <c:spPr>
              <a:solidFill>
                <a:srgbClr val="FF0000"/>
              </a:solidFill>
              <a:ln>
                <a:solidFill>
                  <a:srgbClr val="FF8080"/>
                </a:solidFill>
                <a:prstDash val="solid"/>
              </a:ln>
            </c:spPr>
          </c:marker>
          <c:dLbls>
            <c:spPr>
              <a:noFill/>
              <a:ln w="25400">
                <a:noFill/>
              </a:ln>
            </c:spPr>
            <c:txPr>
              <a:bodyPr wrap="square" lIns="38100" tIns="19050" rIns="38100" bIns="19050" anchor="ctr">
                <a:spAutoFit/>
              </a:bodyPr>
              <a:lstStyle/>
              <a:p>
                <a:pPr>
                  <a:defRPr sz="900" b="1" i="0" u="none" strike="noStrike" baseline="0">
                    <a:solidFill>
                      <a:srgbClr val="DD0806"/>
                    </a:solidFill>
                    <a:latin typeface="Calibri"/>
                    <a:ea typeface="Calibri"/>
                    <a:cs typeface="Calibri"/>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'GSP+ Lucs sur Boulogne ASST'!$U$5:$AB$5</c:f>
              <c:numCache>
                <c:formatCode>General</c:formatCode>
                <c:ptCount val="8"/>
                <c:pt idx="0">
                  <c:v>2017</c:v>
                </c:pt>
                <c:pt idx="1">
                  <c:v>2018</c:v>
                </c:pt>
                <c:pt idx="2">
                  <c:v>2019</c:v>
                </c:pt>
                <c:pt idx="3">
                  <c:v>2020</c:v>
                </c:pt>
                <c:pt idx="4">
                  <c:v>2021</c:v>
                </c:pt>
                <c:pt idx="5">
                  <c:v>2022</c:v>
                </c:pt>
                <c:pt idx="6">
                  <c:v>2023</c:v>
                </c:pt>
                <c:pt idx="7">
                  <c:v>2024</c:v>
                </c:pt>
              </c:numCache>
            </c:numRef>
          </c:cat>
          <c:val>
            <c:numRef>
              <c:f>'GSP+ Lucs sur Boulogne ASST'!$U$75:$AB$75</c:f>
              <c:numCache>
                <c:formatCode>0.00</c:formatCode>
                <c:ptCount val="8"/>
                <c:pt idx="0">
                  <c:v>2.2823899999999999</c:v>
                </c:pt>
                <c:pt idx="1">
                  <c:v>2.3164716666666663</c:v>
                </c:pt>
                <c:pt idx="2">
                  <c:v>2.3308450000000005</c:v>
                </c:pt>
                <c:pt idx="3">
                  <c:v>2.3914</c:v>
                </c:pt>
                <c:pt idx="4">
                  <c:v>2.3326416666666669</c:v>
                </c:pt>
                <c:pt idx="5">
                  <c:v>2.4285799999999997</c:v>
                </c:pt>
                <c:pt idx="6">
                  <c:v>2.4980266666666666</c:v>
                </c:pt>
                <c:pt idx="7">
                  <c:v>2.5414033333333332</c:v>
                </c:pt>
              </c:numCache>
            </c:numRef>
          </c:val>
          <c:smooth val="0"/>
          <c:extLst>
            <c:ext xmlns:c16="http://schemas.microsoft.com/office/drawing/2014/chart" uri="{C3380CC4-5D6E-409C-BE32-E72D297353CC}">
              <c16:uniqueId val="{00000006-D06D-5749-B8A9-8B4990307E94}"/>
            </c:ext>
          </c:extLst>
        </c:ser>
        <c:dLbls>
          <c:showLegendKey val="0"/>
          <c:showVal val="0"/>
          <c:showCatName val="0"/>
          <c:showSerName val="0"/>
          <c:showPercent val="0"/>
          <c:showBubbleSize val="0"/>
        </c:dLbls>
        <c:marker val="1"/>
        <c:smooth val="0"/>
        <c:axId val="3"/>
        <c:axId val="4"/>
      </c:lineChart>
      <c:catAx>
        <c:axId val="173254976"/>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3175">
              <a:solidFill>
                <a:srgbClr val="808080"/>
              </a:solidFill>
              <a:prstDash val="solid"/>
            </a:ln>
          </c:spPr>
        </c:majorGridlines>
        <c:numFmt formatCode="#,##0.00"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173254976"/>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3"/>
        <c:crosses val="max"/>
        <c:crossBetween val="between"/>
      </c:valAx>
      <c:spPr>
        <a:solidFill>
          <a:srgbClr val="F2F2F2"/>
        </a:solidFill>
        <a:ln w="25400">
          <a:noFill/>
        </a:ln>
      </c:spPr>
    </c:plotArea>
    <c:plotVisOnly val="1"/>
    <c:dispBlanksAs val="gap"/>
    <c:showDLblsOverMax val="0"/>
  </c:chart>
  <c:spPr>
    <a:solidFill>
      <a:srgbClr val="F2F2F2"/>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a:latin typeface="Arial Narrow" panose="020B0604020202020204" pitchFamily="34" charset="0"/>
                <a:cs typeface="Arial Narrow" panose="020B0604020202020204" pitchFamily="34" charset="0"/>
              </a:defRPr>
            </a:pPr>
            <a:r>
              <a:rPr lang="fr-FR" sz="1000" b="1" i="0" dirty="0">
                <a:latin typeface="Arial Narrow" panose="020B0604020202020204" pitchFamily="34" charset="0"/>
                <a:cs typeface="Arial Narrow" panose="020B0604020202020204" pitchFamily="34" charset="0"/>
              </a:rPr>
              <a:t>Volumes assujettis (m</a:t>
            </a:r>
            <a:r>
              <a:rPr lang="fr-FR" sz="1000" b="1" i="0" baseline="30000" dirty="0">
                <a:latin typeface="Arial Narrow" panose="020B0604020202020204" pitchFamily="34" charset="0"/>
                <a:cs typeface="Arial Narrow" panose="020B0604020202020204" pitchFamily="34" charset="0"/>
              </a:rPr>
              <a:t>3</a:t>
            </a:r>
            <a:r>
              <a:rPr lang="fr-FR" sz="1000" b="1" i="0" dirty="0">
                <a:latin typeface="Arial Narrow" panose="020B0604020202020204" pitchFamily="34" charset="0"/>
                <a:cs typeface="Arial Narrow" panose="020B0604020202020204" pitchFamily="34" charset="0"/>
              </a:rPr>
              <a:t>) (</a:t>
            </a:r>
            <a:r>
              <a:rPr lang="fr-FR" sz="1000" b="1" i="0" dirty="0" err="1">
                <a:latin typeface="Arial Narrow" panose="020B0604020202020204" pitchFamily="34" charset="0"/>
                <a:cs typeface="Arial Narrow" panose="020B0604020202020204" pitchFamily="34" charset="0"/>
              </a:rPr>
              <a:t>moy</a:t>
            </a:r>
            <a:r>
              <a:rPr lang="fr-FR" sz="1000" b="1" i="0" dirty="0">
                <a:latin typeface="Arial Narrow" panose="020B0604020202020204" pitchFamily="34" charset="0"/>
                <a:cs typeface="Arial Narrow" panose="020B0604020202020204" pitchFamily="34" charset="0"/>
              </a:rPr>
              <a:t> 3 ans)</a:t>
            </a:r>
          </a:p>
        </c:rich>
      </c:tx>
      <c:overlay val="0"/>
    </c:title>
    <c:autoTitleDeleted val="0"/>
    <c:plotArea>
      <c:layout/>
      <c:lineChart>
        <c:grouping val="standard"/>
        <c:varyColors val="0"/>
        <c:ser>
          <c:idx val="0"/>
          <c:order val="0"/>
          <c:spPr>
            <a:ln w="25400">
              <a:solidFill>
                <a:srgbClr val="666699"/>
              </a:solidFill>
              <a:prstDash val="solid"/>
            </a:ln>
          </c:spPr>
          <c:marker>
            <c:symbol val="none"/>
          </c:marker>
          <c:dPt>
            <c:idx val="0"/>
            <c:bubble3D val="0"/>
            <c:extLst>
              <c:ext xmlns:c16="http://schemas.microsoft.com/office/drawing/2014/chart" uri="{C3380CC4-5D6E-409C-BE32-E72D297353CC}">
                <c16:uniqueId val="{00000000-FBAD-BD44-B16A-5FCE90215BF8}"/>
              </c:ext>
            </c:extLst>
          </c:dPt>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AD-BD44-B16A-5FCE90215B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ASST'!$Q$16:$Z$16</c:f>
              <c:numCache>
                <c:formatCode>_-* #\ ##0\ _€_-;\-* #\ ##0\ _€_-;_-* "-"??\ _€_-;_-@_-</c:formatCode>
                <c:ptCount val="10"/>
                <c:pt idx="0">
                  <c:v>86533</c:v>
                </c:pt>
                <c:pt idx="1">
                  <c:v>87972</c:v>
                </c:pt>
                <c:pt idx="2">
                  <c:v>86927</c:v>
                </c:pt>
              </c:numCache>
            </c:numRef>
          </c:val>
          <c:smooth val="0"/>
          <c:extLst>
            <c:ext xmlns:c16="http://schemas.microsoft.com/office/drawing/2014/chart" uri="{C3380CC4-5D6E-409C-BE32-E72D297353CC}">
              <c16:uniqueId val="{00000002-FBAD-BD44-B16A-5FCE90215BF8}"/>
            </c:ext>
          </c:extLst>
        </c:ser>
        <c:ser>
          <c:idx val="1"/>
          <c:order val="1"/>
          <c:spPr>
            <a:ln w="25400">
              <a:solidFill>
                <a:srgbClr val="DD0806"/>
              </a:solidFill>
              <a:prstDash val="solid"/>
            </a:ln>
          </c:spPr>
          <c:marker>
            <c:symbol val="none"/>
          </c:marker>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ASST'!$Q$19:$Z$19</c:f>
              <c:numCache>
                <c:formatCode>_-* #\ ##0\ _€_-;\-* #\ ##0\ _€_-;_-* "-"??\ _€_-;_-@_-</c:formatCode>
                <c:ptCount val="10"/>
                <c:pt idx="0">
                  <c:v>99600</c:v>
                </c:pt>
                <c:pt idx="1">
                  <c:v>100496.4</c:v>
                </c:pt>
                <c:pt idx="2">
                  <c:v>101403.2</c:v>
                </c:pt>
                <c:pt idx="3">
                  <c:v>103227.99999999999</c:v>
                </c:pt>
                <c:pt idx="4">
                  <c:v>105085.59999999999</c:v>
                </c:pt>
                <c:pt idx="5">
                  <c:v>106976.79999999999</c:v>
                </c:pt>
                <c:pt idx="6">
                  <c:v>108902</c:v>
                </c:pt>
                <c:pt idx="7">
                  <c:v>110861.6</c:v>
                </c:pt>
                <c:pt idx="8">
                  <c:v>112856.4</c:v>
                </c:pt>
                <c:pt idx="9">
                  <c:v>114887.2</c:v>
                </c:pt>
              </c:numCache>
            </c:numRef>
          </c:val>
          <c:smooth val="0"/>
          <c:extLst>
            <c:ext xmlns:c16="http://schemas.microsoft.com/office/drawing/2014/chart" uri="{C3380CC4-5D6E-409C-BE32-E72D297353CC}">
              <c16:uniqueId val="{00000003-FBAD-BD44-B16A-5FCE90215BF8}"/>
            </c:ext>
          </c:extLst>
        </c:ser>
        <c:ser>
          <c:idx val="2"/>
          <c:order val="2"/>
          <c:spPr>
            <a:ln w="25400">
              <a:solidFill>
                <a:srgbClr val="DD0806"/>
              </a:solidFill>
              <a:prstDash val="solid"/>
            </a:ln>
          </c:spPr>
          <c:marker>
            <c:symbol val="none"/>
          </c:marker>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ASST'!$Q$18:$Z$18</c:f>
              <c:numCache>
                <c:formatCode>_-* #\ ##0\ _€_-;\-* #\ ##0\ _€_-;_-* "-"??\ _€_-;_-@_-</c:formatCode>
                <c:ptCount val="10"/>
                <c:pt idx="0">
                  <c:v>66400</c:v>
                </c:pt>
                <c:pt idx="1">
                  <c:v>66997.600000000006</c:v>
                </c:pt>
                <c:pt idx="2">
                  <c:v>67602.133333333346</c:v>
                </c:pt>
                <c:pt idx="3">
                  <c:v>68818.666666666672</c:v>
                </c:pt>
                <c:pt idx="4">
                  <c:v>70057.066666666666</c:v>
                </c:pt>
                <c:pt idx="5">
                  <c:v>71317.866666666669</c:v>
                </c:pt>
                <c:pt idx="6">
                  <c:v>72601.333333333343</c:v>
                </c:pt>
                <c:pt idx="7">
                  <c:v>73907.733333333337</c:v>
                </c:pt>
                <c:pt idx="8">
                  <c:v>75237.600000000006</c:v>
                </c:pt>
                <c:pt idx="9">
                  <c:v>76591.46666666666</c:v>
                </c:pt>
              </c:numCache>
            </c:numRef>
          </c:val>
          <c:smooth val="0"/>
          <c:extLst>
            <c:ext xmlns:c16="http://schemas.microsoft.com/office/drawing/2014/chart" uri="{C3380CC4-5D6E-409C-BE32-E72D297353CC}">
              <c16:uniqueId val="{00000004-FBAD-BD44-B16A-5FCE90215BF8}"/>
            </c:ext>
          </c:extLst>
        </c:ser>
        <c:dLbls>
          <c:showLegendKey val="0"/>
          <c:showVal val="0"/>
          <c:showCatName val="0"/>
          <c:showSerName val="0"/>
          <c:showPercent val="0"/>
          <c:showBubbleSize val="0"/>
        </c:dLbls>
        <c:smooth val="0"/>
        <c:axId val="2038034207"/>
        <c:axId val="1"/>
      </c:lineChart>
      <c:catAx>
        <c:axId val="2038034207"/>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1000" b="0" i="0" u="none" strike="noStrike" baseline="0">
                <a:solidFill>
                  <a:srgbClr val="000000"/>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3175">
              <a:solidFill>
                <a:srgbClr val="808080"/>
              </a:solidFill>
              <a:prstDash val="solid"/>
            </a:ln>
          </c:spPr>
        </c:majorGridlines>
        <c:numFmt formatCode="_-* #\ ##0\ _€_-;\-* #\ ##0\ _€_-;_-* &quot;-&quot;??\ _€_-;_-@_-"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2038034207"/>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a:latin typeface="Arial Narrow" panose="020B0604020202020204" pitchFamily="34" charset="0"/>
                <a:cs typeface="Arial Narrow" panose="020B0604020202020204" pitchFamily="34" charset="0"/>
              </a:defRPr>
            </a:pPr>
            <a:r>
              <a:rPr lang="fr-FR" sz="1000" b="1" i="0">
                <a:latin typeface="Arial Narrow" panose="020B0604020202020204" pitchFamily="34" charset="0"/>
                <a:cs typeface="Arial Narrow" panose="020B0604020202020204" pitchFamily="34" charset="0"/>
              </a:rPr>
              <a:t>Coefficient actualisation</a:t>
            </a:r>
          </a:p>
        </c:rich>
      </c:tx>
      <c:overlay val="0"/>
    </c:title>
    <c:autoTitleDeleted val="0"/>
    <c:plotArea>
      <c:layout/>
      <c:lineChart>
        <c:grouping val="standard"/>
        <c:varyColors val="0"/>
        <c:ser>
          <c:idx val="0"/>
          <c:order val="0"/>
          <c:spPr>
            <a:ln w="25400">
              <a:solidFill>
                <a:srgbClr val="666699"/>
              </a:solidFill>
              <a:prstDash val="solid"/>
            </a:ln>
          </c:spPr>
          <c:marker>
            <c:symbol val="none"/>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EF-B44B-A0AB-A3EC909F97C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ASST'!$Q$21:$Z$21</c:f>
              <c:numCache>
                <c:formatCode>_-* #\ ##0.0000\ _€_-;\-* #\ ##0.0000\ _€_-;_-* "-"??\ _€_-;_-@_-</c:formatCode>
                <c:ptCount val="10"/>
                <c:pt idx="0">
                  <c:v>1.0350799772911827</c:v>
                </c:pt>
                <c:pt idx="1">
                  <c:v>1.0790049857359527</c:v>
                </c:pt>
                <c:pt idx="2">
                  <c:v>1.1645097517377425</c:v>
                </c:pt>
              </c:numCache>
            </c:numRef>
          </c:val>
          <c:smooth val="0"/>
          <c:extLst>
            <c:ext xmlns:c16="http://schemas.microsoft.com/office/drawing/2014/chart" uri="{C3380CC4-5D6E-409C-BE32-E72D297353CC}">
              <c16:uniqueId val="{00000001-15EF-B44B-A0AB-A3EC909F97C9}"/>
            </c:ext>
          </c:extLst>
        </c:ser>
        <c:ser>
          <c:idx val="1"/>
          <c:order val="1"/>
          <c:spPr>
            <a:ln w="25400">
              <a:solidFill>
                <a:srgbClr val="DD0806"/>
              </a:solidFill>
              <a:prstDash val="solid"/>
            </a:ln>
          </c:spPr>
          <c:marker>
            <c:symbol val="none"/>
          </c:marker>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ASST'!$Q$22:$Z$22</c:f>
              <c:numCache>
                <c:formatCode>_-* #\ ##0.0000\ _€_-;\-* #\ ##0.0000\ _€_-;_-* "-"??\ _€_-;_-@_-</c:formatCode>
                <c:ptCount val="10"/>
                <c:pt idx="0">
                  <c:v>1.1499999999999999</c:v>
                </c:pt>
                <c:pt idx="1">
                  <c:v>1.1499999999999999</c:v>
                </c:pt>
                <c:pt idx="2">
                  <c:v>1.1499999999999999</c:v>
                </c:pt>
                <c:pt idx="3">
                  <c:v>1.1499999999999999</c:v>
                </c:pt>
                <c:pt idx="4">
                  <c:v>1.1499999999999999</c:v>
                </c:pt>
                <c:pt idx="5">
                  <c:v>1.1499999999999999</c:v>
                </c:pt>
                <c:pt idx="6">
                  <c:v>1.1499999999999999</c:v>
                </c:pt>
                <c:pt idx="7">
                  <c:v>1.1499999999999999</c:v>
                </c:pt>
                <c:pt idx="8">
                  <c:v>1.1499999999999999</c:v>
                </c:pt>
                <c:pt idx="9">
                  <c:v>1.1499999999999999</c:v>
                </c:pt>
              </c:numCache>
            </c:numRef>
          </c:val>
          <c:smooth val="0"/>
          <c:extLst>
            <c:ext xmlns:c16="http://schemas.microsoft.com/office/drawing/2014/chart" uri="{C3380CC4-5D6E-409C-BE32-E72D297353CC}">
              <c16:uniqueId val="{00000002-15EF-B44B-A0AB-A3EC909F97C9}"/>
            </c:ext>
          </c:extLst>
        </c:ser>
        <c:dLbls>
          <c:showLegendKey val="0"/>
          <c:showVal val="0"/>
          <c:showCatName val="0"/>
          <c:showSerName val="0"/>
          <c:showPercent val="0"/>
          <c:showBubbleSize val="0"/>
        </c:dLbls>
        <c:smooth val="0"/>
        <c:axId val="2114394303"/>
        <c:axId val="1"/>
      </c:lineChart>
      <c:catAx>
        <c:axId val="2114394303"/>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1000" b="0" i="0" u="none" strike="noStrike" baseline="0">
                <a:solidFill>
                  <a:srgbClr val="000000"/>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3175">
              <a:solidFill>
                <a:srgbClr val="808080"/>
              </a:solidFill>
              <a:prstDash val="solid"/>
            </a:ln>
          </c:spPr>
        </c:majorGridlines>
        <c:numFmt formatCode="_-* #\ ##0.0000\ _€_-;\-* #\ ##0.0000\ _€_-;_-* &quot;-&quot;??\ _€_-;_-@_-"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2114394303"/>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a:latin typeface="Arial Narrow" panose="020B0604020202020204" pitchFamily="34" charset="0"/>
                <a:cs typeface="Arial Narrow" panose="020B0604020202020204" pitchFamily="34" charset="0"/>
              </a:defRPr>
            </a:pPr>
            <a:r>
              <a:rPr lang="fr-FR" sz="1000" b="1" i="0">
                <a:latin typeface="Arial Narrow" panose="020B0604020202020204" pitchFamily="34" charset="0"/>
                <a:cs typeface="Arial Narrow" panose="020B0604020202020204" pitchFamily="34" charset="0"/>
              </a:rPr>
              <a:t>Curage préventif (ml cumulés)</a:t>
            </a:r>
          </a:p>
        </c:rich>
      </c:tx>
      <c:overlay val="0"/>
    </c:title>
    <c:autoTitleDeleted val="0"/>
    <c:plotArea>
      <c:layout/>
      <c:lineChart>
        <c:grouping val="standard"/>
        <c:varyColors val="0"/>
        <c:ser>
          <c:idx val="0"/>
          <c:order val="0"/>
          <c:spPr>
            <a:ln w="25400">
              <a:solidFill>
                <a:srgbClr val="666699"/>
              </a:solidFill>
              <a:prstDash val="solid"/>
            </a:ln>
          </c:spPr>
          <c:marker>
            <c:symbol val="none"/>
          </c:marker>
          <c:dPt>
            <c:idx val="0"/>
            <c:bubble3D val="0"/>
            <c:extLst>
              <c:ext xmlns:c16="http://schemas.microsoft.com/office/drawing/2014/chart" uri="{C3380CC4-5D6E-409C-BE32-E72D297353CC}">
                <c16:uniqueId val="{00000000-F4F7-F441-81B3-1A108491A994}"/>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F7-F441-81B3-1A108491A9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ASST'!$Q$34:$Z$34</c:f>
              <c:numCache>
                <c:formatCode>_-* #\ ##0\ _€_-;\-* #\ ##0\ _€_-;_-* "-"??\ _€_-;_-@_-</c:formatCode>
                <c:ptCount val="10"/>
                <c:pt idx="0">
                  <c:v>449</c:v>
                </c:pt>
                <c:pt idx="1">
                  <c:v>1313</c:v>
                </c:pt>
                <c:pt idx="2">
                  <c:v>5770</c:v>
                </c:pt>
              </c:numCache>
            </c:numRef>
          </c:val>
          <c:smooth val="0"/>
          <c:extLst>
            <c:ext xmlns:c16="http://schemas.microsoft.com/office/drawing/2014/chart" uri="{C3380CC4-5D6E-409C-BE32-E72D297353CC}">
              <c16:uniqueId val="{00000002-F4F7-F441-81B3-1A108491A994}"/>
            </c:ext>
          </c:extLst>
        </c:ser>
        <c:ser>
          <c:idx val="1"/>
          <c:order val="1"/>
          <c:spPr>
            <a:ln w="25400">
              <a:solidFill>
                <a:srgbClr val="DD0806"/>
              </a:solidFill>
              <a:prstDash val="solid"/>
            </a:ln>
          </c:spPr>
          <c:marker>
            <c:symbol val="none"/>
          </c:marker>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ASST'!$Q$33:$Z$33</c:f>
              <c:numCache>
                <c:formatCode>_-* #\ ##0\ _€_-;\-* #\ ##0\ _€_-;_-* "-"??\ _€_-;_-@_-</c:formatCode>
                <c:ptCount val="10"/>
                <c:pt idx="0">
                  <c:v>1500</c:v>
                </c:pt>
                <c:pt idx="1">
                  <c:v>3000</c:v>
                </c:pt>
                <c:pt idx="2">
                  <c:v>4500</c:v>
                </c:pt>
                <c:pt idx="3">
                  <c:v>6000</c:v>
                </c:pt>
                <c:pt idx="4">
                  <c:v>7500</c:v>
                </c:pt>
                <c:pt idx="5">
                  <c:v>9000</c:v>
                </c:pt>
                <c:pt idx="6">
                  <c:v>10500</c:v>
                </c:pt>
                <c:pt idx="7">
                  <c:v>12000</c:v>
                </c:pt>
                <c:pt idx="8">
                  <c:v>13500</c:v>
                </c:pt>
                <c:pt idx="9">
                  <c:v>15000</c:v>
                </c:pt>
              </c:numCache>
            </c:numRef>
          </c:val>
          <c:smooth val="0"/>
          <c:extLst>
            <c:ext xmlns:c16="http://schemas.microsoft.com/office/drawing/2014/chart" uri="{C3380CC4-5D6E-409C-BE32-E72D297353CC}">
              <c16:uniqueId val="{00000003-F4F7-F441-81B3-1A108491A994}"/>
            </c:ext>
          </c:extLst>
        </c:ser>
        <c:dLbls>
          <c:showLegendKey val="0"/>
          <c:showVal val="0"/>
          <c:showCatName val="0"/>
          <c:showSerName val="0"/>
          <c:showPercent val="0"/>
          <c:showBubbleSize val="0"/>
        </c:dLbls>
        <c:smooth val="0"/>
        <c:axId val="2120866655"/>
        <c:axId val="1"/>
      </c:lineChart>
      <c:catAx>
        <c:axId val="2120866655"/>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1000" b="0" i="0" u="none" strike="noStrike" baseline="0">
                <a:solidFill>
                  <a:srgbClr val="000000"/>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3175">
              <a:solidFill>
                <a:srgbClr val="808080"/>
              </a:solidFill>
              <a:prstDash val="solid"/>
            </a:ln>
          </c:spPr>
        </c:majorGridlines>
        <c:numFmt formatCode="_-* #\ ##0\ _€_-;\-* #\ ##0\ _€_-;_-* &quot;-&quot;??\ _€_-;_-@_-"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2120866655"/>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a:latin typeface="Arial Narrow" panose="020B0604020202020204" pitchFamily="34" charset="0"/>
                <a:cs typeface="Arial Narrow" panose="020B0604020202020204" pitchFamily="34" charset="0"/>
              </a:defRPr>
            </a:pPr>
            <a:r>
              <a:rPr lang="fr-FR" sz="1000" b="1" i="0">
                <a:latin typeface="Arial Narrow" panose="020B0604020202020204" pitchFamily="34" charset="0"/>
                <a:cs typeface="Arial Narrow" panose="020B0604020202020204" pitchFamily="34" charset="0"/>
              </a:rPr>
              <a:t>Inspections télévisées (ml cumulés)</a:t>
            </a:r>
          </a:p>
        </c:rich>
      </c:tx>
      <c:overlay val="0"/>
    </c:title>
    <c:autoTitleDeleted val="0"/>
    <c:plotArea>
      <c:layout/>
      <c:lineChart>
        <c:grouping val="standard"/>
        <c:varyColors val="0"/>
        <c:ser>
          <c:idx val="0"/>
          <c:order val="0"/>
          <c:spPr>
            <a:ln w="25400">
              <a:solidFill>
                <a:srgbClr val="666699"/>
              </a:solidFill>
              <a:prstDash val="solid"/>
            </a:ln>
          </c:spPr>
          <c:marker>
            <c:symbol val="none"/>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86-B343-A89A-EDDDEC69B13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ASST'!$Q$40:$Z$40</c:f>
              <c:numCache>
                <c:formatCode>General</c:formatCode>
                <c:ptCount val="10"/>
                <c:pt idx="0">
                  <c:v>201</c:v>
                </c:pt>
                <c:pt idx="1">
                  <c:v>1267</c:v>
                </c:pt>
                <c:pt idx="2">
                  <c:v>1484</c:v>
                </c:pt>
              </c:numCache>
            </c:numRef>
          </c:val>
          <c:smooth val="0"/>
          <c:extLst>
            <c:ext xmlns:c16="http://schemas.microsoft.com/office/drawing/2014/chart" uri="{C3380CC4-5D6E-409C-BE32-E72D297353CC}">
              <c16:uniqueId val="{00000001-B886-B343-A89A-EDDDEC69B131}"/>
            </c:ext>
          </c:extLst>
        </c:ser>
        <c:ser>
          <c:idx val="1"/>
          <c:order val="1"/>
          <c:spPr>
            <a:ln w="25400">
              <a:solidFill>
                <a:srgbClr val="DD0806"/>
              </a:solidFill>
              <a:prstDash val="solid"/>
            </a:ln>
          </c:spPr>
          <c:marker>
            <c:symbol val="none"/>
          </c:marker>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ASST'!$Q$39:$Z$39</c:f>
              <c:numCache>
                <c:formatCode>_-* #\ ##0\ _€_-;\-* #\ ##0\ _€_-;_-* "-"??\ _€_-;_-@_-</c:formatCode>
                <c:ptCount val="10"/>
                <c:pt idx="0">
                  <c:v>500</c:v>
                </c:pt>
                <c:pt idx="1">
                  <c:v>1000</c:v>
                </c:pt>
                <c:pt idx="2">
                  <c:v>1500</c:v>
                </c:pt>
                <c:pt idx="3">
                  <c:v>2000</c:v>
                </c:pt>
                <c:pt idx="4">
                  <c:v>2500</c:v>
                </c:pt>
                <c:pt idx="5">
                  <c:v>3000</c:v>
                </c:pt>
                <c:pt idx="6">
                  <c:v>3500</c:v>
                </c:pt>
                <c:pt idx="7">
                  <c:v>4000</c:v>
                </c:pt>
                <c:pt idx="8">
                  <c:v>4500</c:v>
                </c:pt>
                <c:pt idx="9">
                  <c:v>5000</c:v>
                </c:pt>
              </c:numCache>
            </c:numRef>
          </c:val>
          <c:smooth val="0"/>
          <c:extLst>
            <c:ext xmlns:c16="http://schemas.microsoft.com/office/drawing/2014/chart" uri="{C3380CC4-5D6E-409C-BE32-E72D297353CC}">
              <c16:uniqueId val="{00000002-B886-B343-A89A-EDDDEC69B131}"/>
            </c:ext>
          </c:extLst>
        </c:ser>
        <c:dLbls>
          <c:showLegendKey val="0"/>
          <c:showVal val="0"/>
          <c:showCatName val="0"/>
          <c:showSerName val="0"/>
          <c:showPercent val="0"/>
          <c:showBubbleSize val="0"/>
        </c:dLbls>
        <c:smooth val="0"/>
        <c:axId val="2115005903"/>
        <c:axId val="1"/>
      </c:lineChart>
      <c:catAx>
        <c:axId val="2115005903"/>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1000" b="0" i="0" u="none" strike="noStrike" baseline="0">
                <a:solidFill>
                  <a:srgbClr val="000000"/>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2115005903"/>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a:latin typeface="Arial Narrow" panose="020B0604020202020204" pitchFamily="34" charset="0"/>
                <a:cs typeface="Arial Narrow" panose="020B0604020202020204" pitchFamily="34" charset="0"/>
              </a:defRPr>
            </a:pPr>
            <a:r>
              <a:rPr lang="fr-FR" sz="1000" b="1" i="0">
                <a:latin typeface="Arial Narrow" panose="020B0604020202020204" pitchFamily="34" charset="0"/>
                <a:cs typeface="Arial Narrow" panose="020B0604020202020204" pitchFamily="34" charset="0"/>
              </a:rPr>
              <a:t>Tests fumée (ml cumulés)</a:t>
            </a:r>
          </a:p>
        </c:rich>
      </c:tx>
      <c:overlay val="0"/>
    </c:title>
    <c:autoTitleDeleted val="0"/>
    <c:plotArea>
      <c:layout/>
      <c:lineChart>
        <c:grouping val="standard"/>
        <c:varyColors val="0"/>
        <c:ser>
          <c:idx val="0"/>
          <c:order val="0"/>
          <c:spPr>
            <a:ln w="25400">
              <a:solidFill>
                <a:srgbClr val="666699"/>
              </a:solidFill>
              <a:prstDash val="solid"/>
            </a:ln>
          </c:spPr>
          <c:marker>
            <c:symbol val="none"/>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92-5841-9B71-9E42208E99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ASST'!$Q$56:$Z$56</c:f>
              <c:numCache>
                <c:formatCode>General</c:formatCode>
                <c:ptCount val="10"/>
                <c:pt idx="0">
                  <c:v>0</c:v>
                </c:pt>
                <c:pt idx="1">
                  <c:v>2420</c:v>
                </c:pt>
                <c:pt idx="2">
                  <c:v>7031</c:v>
                </c:pt>
              </c:numCache>
            </c:numRef>
          </c:val>
          <c:smooth val="0"/>
          <c:extLst>
            <c:ext xmlns:c16="http://schemas.microsoft.com/office/drawing/2014/chart" uri="{C3380CC4-5D6E-409C-BE32-E72D297353CC}">
              <c16:uniqueId val="{00000001-4A92-5841-9B71-9E42208E992F}"/>
            </c:ext>
          </c:extLst>
        </c:ser>
        <c:ser>
          <c:idx val="1"/>
          <c:order val="1"/>
          <c:spPr>
            <a:ln w="25400">
              <a:solidFill>
                <a:srgbClr val="DD0806"/>
              </a:solidFill>
              <a:prstDash val="solid"/>
            </a:ln>
          </c:spPr>
          <c:marker>
            <c:symbol val="none"/>
          </c:marker>
          <c:cat>
            <c:numRef>
              <c:f>'Révision ASST'!$Q$8:$Z$8</c:f>
              <c:numCache>
                <c:formatCode>General</c:formatCode>
                <c:ptCount val="10"/>
                <c:pt idx="0">
                  <c:v>2021</c:v>
                </c:pt>
                <c:pt idx="1">
                  <c:v>2022</c:v>
                </c:pt>
                <c:pt idx="2">
                  <c:v>2023</c:v>
                </c:pt>
                <c:pt idx="3">
                  <c:v>2024</c:v>
                </c:pt>
                <c:pt idx="4">
                  <c:v>2025</c:v>
                </c:pt>
                <c:pt idx="5">
                  <c:v>2026</c:v>
                </c:pt>
                <c:pt idx="6">
                  <c:v>2027</c:v>
                </c:pt>
                <c:pt idx="7">
                  <c:v>2028</c:v>
                </c:pt>
                <c:pt idx="8">
                  <c:v>2029</c:v>
                </c:pt>
                <c:pt idx="9">
                  <c:v>2030</c:v>
                </c:pt>
              </c:numCache>
            </c:numRef>
          </c:cat>
          <c:val>
            <c:numRef>
              <c:f>'Révision ASST'!$Q$55:$Z$55</c:f>
              <c:numCache>
                <c:formatCode>_-* #\ ##0\ _€_-;\-* #\ ##0\ _€_-;_-* "-"??\ _€_-;_-@_-</c:formatCode>
                <c:ptCount val="10"/>
                <c:pt idx="0">
                  <c:v>600</c:v>
                </c:pt>
                <c:pt idx="1">
                  <c:v>1200</c:v>
                </c:pt>
                <c:pt idx="2">
                  <c:v>1800</c:v>
                </c:pt>
                <c:pt idx="3">
                  <c:v>2400</c:v>
                </c:pt>
                <c:pt idx="4">
                  <c:v>3000</c:v>
                </c:pt>
                <c:pt idx="5">
                  <c:v>3600</c:v>
                </c:pt>
                <c:pt idx="6">
                  <c:v>4200</c:v>
                </c:pt>
                <c:pt idx="7">
                  <c:v>4800</c:v>
                </c:pt>
                <c:pt idx="8">
                  <c:v>5400</c:v>
                </c:pt>
                <c:pt idx="9">
                  <c:v>6000</c:v>
                </c:pt>
              </c:numCache>
            </c:numRef>
          </c:val>
          <c:smooth val="0"/>
          <c:extLst>
            <c:ext xmlns:c16="http://schemas.microsoft.com/office/drawing/2014/chart" uri="{C3380CC4-5D6E-409C-BE32-E72D297353CC}">
              <c16:uniqueId val="{00000002-4A92-5841-9B71-9E42208E992F}"/>
            </c:ext>
          </c:extLst>
        </c:ser>
        <c:dLbls>
          <c:showLegendKey val="0"/>
          <c:showVal val="0"/>
          <c:showCatName val="0"/>
          <c:showSerName val="0"/>
          <c:showPercent val="0"/>
          <c:showBubbleSize val="0"/>
        </c:dLbls>
        <c:smooth val="0"/>
        <c:axId val="2115011503"/>
        <c:axId val="1"/>
      </c:lineChart>
      <c:catAx>
        <c:axId val="2115011503"/>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1000" b="0" i="0" u="none" strike="noStrike" baseline="0">
                <a:solidFill>
                  <a:srgbClr val="000000"/>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fr-FR"/>
          </a:p>
        </c:txPr>
        <c:crossAx val="2115011503"/>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0770CCC-0E53-B248-BB05-ED2B124E43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RPQS Assainissement - Commune de ____</a:t>
            </a:r>
          </a:p>
        </p:txBody>
      </p:sp>
      <p:sp>
        <p:nvSpPr>
          <p:cNvPr id="3" name="Espace réservé de la date 2">
            <a:extLst>
              <a:ext uri="{FF2B5EF4-FFF2-40B4-BE49-F238E27FC236}">
                <a16:creationId xmlns:a16="http://schemas.microsoft.com/office/drawing/2014/main" id="{12CA7B19-2DA6-DF41-B914-BF42450B94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FD4B1C-A272-9B47-86F0-23AB86D208D1}" type="datetimeFigureOut">
              <a:rPr lang="fr-FR" smtClean="0"/>
              <a:t>09/09/2024</a:t>
            </a:fld>
            <a:endParaRPr lang="fr-FR"/>
          </a:p>
        </p:txBody>
      </p:sp>
      <p:sp>
        <p:nvSpPr>
          <p:cNvPr id="4" name="Espace réservé du pied de page 3">
            <a:extLst>
              <a:ext uri="{FF2B5EF4-FFF2-40B4-BE49-F238E27FC236}">
                <a16:creationId xmlns:a16="http://schemas.microsoft.com/office/drawing/2014/main" id="{BFB2336C-BA10-2F42-AF54-90FC1CEB93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7685791-8E29-9B49-BCAB-9B936CF5B7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041C9D-4BD6-A148-9D2E-14043C008670}" type="slidenum">
              <a:rPr lang="fr-FR" smtClean="0"/>
              <a:t>‹N°›</a:t>
            </a:fld>
            <a:endParaRPr lang="fr-FR"/>
          </a:p>
        </p:txBody>
      </p:sp>
    </p:spTree>
    <p:extLst>
      <p:ext uri="{BB962C8B-B14F-4D97-AF65-F5344CB8AC3E}">
        <p14:creationId xmlns:p14="http://schemas.microsoft.com/office/powerpoint/2010/main" val="24359589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RPQS Assainissement - Commune de ____</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A84E3-4848-8045-87C9-46B5E83E2605}" type="datetimeFigureOut">
              <a:rPr lang="fr-FR" smtClean="0"/>
              <a:t>09/09/2024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8FB2F-8678-6D4F-900C-95300AF85904}" type="slidenum">
              <a:rPr lang="fr-FR" smtClean="0"/>
              <a:t>‹N°›</a:t>
            </a:fld>
            <a:endParaRPr lang="fr-FR"/>
          </a:p>
        </p:txBody>
      </p:sp>
    </p:spTree>
    <p:extLst>
      <p:ext uri="{BB962C8B-B14F-4D97-AF65-F5344CB8AC3E}">
        <p14:creationId xmlns:p14="http://schemas.microsoft.com/office/powerpoint/2010/main" val="402755210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16B88-22F0-FD41-8360-97A3AC2E7DC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F6835D6-3851-4348-9DF1-60CCF7C68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A19ADB4-93BF-1544-B143-B18021DD7A5B}"/>
              </a:ext>
            </a:extLst>
          </p:cNvPr>
          <p:cNvSpPr>
            <a:spLocks noGrp="1"/>
          </p:cNvSpPr>
          <p:nvPr>
            <p:ph type="dt" sz="half" idx="10"/>
          </p:nvPr>
        </p:nvSpPr>
        <p:spPr/>
        <p:txBody>
          <a:bodyPr/>
          <a:lstStyle/>
          <a:p>
            <a:fld id="{3B33BFD5-E19B-B44B-AF41-E95BFEAF22DC}" type="datetimeFigureOut">
              <a:rPr lang="fr-FR" smtClean="0"/>
              <a:t>09/09/2024</a:t>
            </a:fld>
            <a:endParaRPr lang="fr-FR"/>
          </a:p>
        </p:txBody>
      </p:sp>
      <p:sp>
        <p:nvSpPr>
          <p:cNvPr id="5" name="Espace réservé du pied de page 4">
            <a:extLst>
              <a:ext uri="{FF2B5EF4-FFF2-40B4-BE49-F238E27FC236}">
                <a16:creationId xmlns:a16="http://schemas.microsoft.com/office/drawing/2014/main" id="{145EE535-1F09-A54B-BBC9-1A075F5D26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A5D6E2-FA13-1B4E-83A2-6A55D4D84B4B}"/>
              </a:ext>
            </a:extLst>
          </p:cNvPr>
          <p:cNvSpPr>
            <a:spLocks noGrp="1"/>
          </p:cNvSpPr>
          <p:nvPr>
            <p:ph type="sldNum" sz="quarter" idx="12"/>
          </p:nvPr>
        </p:nvSpPr>
        <p:spPr/>
        <p:txBody>
          <a:bodyPr/>
          <a:lstStyle/>
          <a:p>
            <a:fld id="{66E47A3C-51AD-3C47-9ED1-7AD6B61DBDDF}" type="slidenum">
              <a:rPr lang="fr-FR" smtClean="0"/>
              <a:t>‹N°›</a:t>
            </a:fld>
            <a:endParaRPr lang="fr-FR"/>
          </a:p>
        </p:txBody>
      </p:sp>
    </p:spTree>
    <p:extLst>
      <p:ext uri="{BB962C8B-B14F-4D97-AF65-F5344CB8AC3E}">
        <p14:creationId xmlns:p14="http://schemas.microsoft.com/office/powerpoint/2010/main" val="413371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28695-A3FE-4346-A395-68E37743D19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5C4DF68-E027-FB48-9C99-316973F0CE4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866018-C9AD-E345-B96C-7DF109BC4658}"/>
              </a:ext>
            </a:extLst>
          </p:cNvPr>
          <p:cNvSpPr>
            <a:spLocks noGrp="1"/>
          </p:cNvSpPr>
          <p:nvPr>
            <p:ph type="dt" sz="half" idx="10"/>
          </p:nvPr>
        </p:nvSpPr>
        <p:spPr/>
        <p:txBody>
          <a:bodyPr/>
          <a:lstStyle/>
          <a:p>
            <a:fld id="{3B33BFD5-E19B-B44B-AF41-E95BFEAF22DC}" type="datetimeFigureOut">
              <a:rPr lang="fr-FR" smtClean="0"/>
              <a:t>09/09/2024</a:t>
            </a:fld>
            <a:endParaRPr lang="fr-FR"/>
          </a:p>
        </p:txBody>
      </p:sp>
      <p:sp>
        <p:nvSpPr>
          <p:cNvPr id="5" name="Espace réservé du pied de page 4">
            <a:extLst>
              <a:ext uri="{FF2B5EF4-FFF2-40B4-BE49-F238E27FC236}">
                <a16:creationId xmlns:a16="http://schemas.microsoft.com/office/drawing/2014/main" id="{F67EE20D-7C72-E649-B29F-037033B5DE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44C0D4-99EF-404E-A62E-AAB5760DA10D}"/>
              </a:ext>
            </a:extLst>
          </p:cNvPr>
          <p:cNvSpPr>
            <a:spLocks noGrp="1"/>
          </p:cNvSpPr>
          <p:nvPr>
            <p:ph type="sldNum" sz="quarter" idx="12"/>
          </p:nvPr>
        </p:nvSpPr>
        <p:spPr/>
        <p:txBody>
          <a:bodyPr/>
          <a:lstStyle/>
          <a:p>
            <a:fld id="{66E47A3C-51AD-3C47-9ED1-7AD6B61DBDDF}" type="slidenum">
              <a:rPr lang="fr-FR" smtClean="0"/>
              <a:t>‹N°›</a:t>
            </a:fld>
            <a:endParaRPr lang="fr-FR"/>
          </a:p>
        </p:txBody>
      </p:sp>
    </p:spTree>
    <p:extLst>
      <p:ext uri="{BB962C8B-B14F-4D97-AF65-F5344CB8AC3E}">
        <p14:creationId xmlns:p14="http://schemas.microsoft.com/office/powerpoint/2010/main" val="245766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A349299-1DE2-DC4C-9357-D24FF6585BB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F26066E-9D60-4A4A-A07B-AD4B5FEDA50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74D7C3-3A7C-884B-8B48-7851C4C7FABC}"/>
              </a:ext>
            </a:extLst>
          </p:cNvPr>
          <p:cNvSpPr>
            <a:spLocks noGrp="1"/>
          </p:cNvSpPr>
          <p:nvPr>
            <p:ph type="dt" sz="half" idx="10"/>
          </p:nvPr>
        </p:nvSpPr>
        <p:spPr/>
        <p:txBody>
          <a:bodyPr/>
          <a:lstStyle/>
          <a:p>
            <a:fld id="{3B33BFD5-E19B-B44B-AF41-E95BFEAF22DC}" type="datetimeFigureOut">
              <a:rPr lang="fr-FR" smtClean="0"/>
              <a:t>09/09/2024</a:t>
            </a:fld>
            <a:endParaRPr lang="fr-FR"/>
          </a:p>
        </p:txBody>
      </p:sp>
      <p:sp>
        <p:nvSpPr>
          <p:cNvPr id="5" name="Espace réservé du pied de page 4">
            <a:extLst>
              <a:ext uri="{FF2B5EF4-FFF2-40B4-BE49-F238E27FC236}">
                <a16:creationId xmlns:a16="http://schemas.microsoft.com/office/drawing/2014/main" id="{34FB917A-D2DD-EC46-B5E0-DB156ED888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6B4C98-994B-EE4F-82DA-A5E98260F47F}"/>
              </a:ext>
            </a:extLst>
          </p:cNvPr>
          <p:cNvSpPr>
            <a:spLocks noGrp="1"/>
          </p:cNvSpPr>
          <p:nvPr>
            <p:ph type="sldNum" sz="quarter" idx="12"/>
          </p:nvPr>
        </p:nvSpPr>
        <p:spPr/>
        <p:txBody>
          <a:bodyPr/>
          <a:lstStyle/>
          <a:p>
            <a:fld id="{66E47A3C-51AD-3C47-9ED1-7AD6B61DBDDF}" type="slidenum">
              <a:rPr lang="fr-FR" smtClean="0"/>
              <a:t>‹N°›</a:t>
            </a:fld>
            <a:endParaRPr lang="fr-FR"/>
          </a:p>
        </p:txBody>
      </p:sp>
    </p:spTree>
    <p:extLst>
      <p:ext uri="{BB962C8B-B14F-4D97-AF65-F5344CB8AC3E}">
        <p14:creationId xmlns:p14="http://schemas.microsoft.com/office/powerpoint/2010/main" val="150455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3D04A-67BE-D84C-97CD-035796EAE86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1ACF19D-8A2A-AD4E-9806-D715F0394C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AB4B13-E5FB-CD44-B2B5-5662DD0DC5CF}"/>
              </a:ext>
            </a:extLst>
          </p:cNvPr>
          <p:cNvSpPr>
            <a:spLocks noGrp="1"/>
          </p:cNvSpPr>
          <p:nvPr>
            <p:ph type="dt" sz="half" idx="10"/>
          </p:nvPr>
        </p:nvSpPr>
        <p:spPr/>
        <p:txBody>
          <a:bodyPr/>
          <a:lstStyle/>
          <a:p>
            <a:fld id="{3B33BFD5-E19B-B44B-AF41-E95BFEAF22DC}" type="datetimeFigureOut">
              <a:rPr lang="fr-FR" smtClean="0"/>
              <a:t>09/09/2024</a:t>
            </a:fld>
            <a:endParaRPr lang="fr-FR"/>
          </a:p>
        </p:txBody>
      </p:sp>
      <p:sp>
        <p:nvSpPr>
          <p:cNvPr id="5" name="Espace réservé du pied de page 4">
            <a:extLst>
              <a:ext uri="{FF2B5EF4-FFF2-40B4-BE49-F238E27FC236}">
                <a16:creationId xmlns:a16="http://schemas.microsoft.com/office/drawing/2014/main" id="{E3F033B2-2A3E-BF49-AF30-126BB46BB2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477D94-EC8D-9B4F-8D5A-E08036A82031}"/>
              </a:ext>
            </a:extLst>
          </p:cNvPr>
          <p:cNvSpPr>
            <a:spLocks noGrp="1"/>
          </p:cNvSpPr>
          <p:nvPr>
            <p:ph type="sldNum" sz="quarter" idx="12"/>
          </p:nvPr>
        </p:nvSpPr>
        <p:spPr/>
        <p:txBody>
          <a:bodyPr/>
          <a:lstStyle/>
          <a:p>
            <a:fld id="{66E47A3C-51AD-3C47-9ED1-7AD6B61DBDDF}" type="slidenum">
              <a:rPr lang="fr-FR" smtClean="0"/>
              <a:t>‹N°›</a:t>
            </a:fld>
            <a:endParaRPr lang="fr-FR"/>
          </a:p>
        </p:txBody>
      </p:sp>
    </p:spTree>
    <p:extLst>
      <p:ext uri="{BB962C8B-B14F-4D97-AF65-F5344CB8AC3E}">
        <p14:creationId xmlns:p14="http://schemas.microsoft.com/office/powerpoint/2010/main" val="273577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7A0BC0-15DD-F748-B1C6-D09106C5B5F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AD0A407-F14E-644C-B656-1842CEB7AD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D48AA26-5980-8348-AA9B-E42199803F09}"/>
              </a:ext>
            </a:extLst>
          </p:cNvPr>
          <p:cNvSpPr>
            <a:spLocks noGrp="1"/>
          </p:cNvSpPr>
          <p:nvPr>
            <p:ph type="dt" sz="half" idx="10"/>
          </p:nvPr>
        </p:nvSpPr>
        <p:spPr/>
        <p:txBody>
          <a:bodyPr/>
          <a:lstStyle/>
          <a:p>
            <a:fld id="{3B33BFD5-E19B-B44B-AF41-E95BFEAF22DC}" type="datetimeFigureOut">
              <a:rPr lang="fr-FR" smtClean="0"/>
              <a:t>09/09/2024</a:t>
            </a:fld>
            <a:endParaRPr lang="fr-FR"/>
          </a:p>
        </p:txBody>
      </p:sp>
      <p:sp>
        <p:nvSpPr>
          <p:cNvPr id="5" name="Espace réservé du pied de page 4">
            <a:extLst>
              <a:ext uri="{FF2B5EF4-FFF2-40B4-BE49-F238E27FC236}">
                <a16:creationId xmlns:a16="http://schemas.microsoft.com/office/drawing/2014/main" id="{8DC847CB-5694-1845-9EF9-CB3A5C22A1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A11F0D-1B8F-2D49-A97A-49A2CE926CFA}"/>
              </a:ext>
            </a:extLst>
          </p:cNvPr>
          <p:cNvSpPr>
            <a:spLocks noGrp="1"/>
          </p:cNvSpPr>
          <p:nvPr>
            <p:ph type="sldNum" sz="quarter" idx="12"/>
          </p:nvPr>
        </p:nvSpPr>
        <p:spPr/>
        <p:txBody>
          <a:bodyPr/>
          <a:lstStyle/>
          <a:p>
            <a:fld id="{66E47A3C-51AD-3C47-9ED1-7AD6B61DBDDF}" type="slidenum">
              <a:rPr lang="fr-FR" smtClean="0"/>
              <a:t>‹N°›</a:t>
            </a:fld>
            <a:endParaRPr lang="fr-FR"/>
          </a:p>
        </p:txBody>
      </p:sp>
    </p:spTree>
    <p:extLst>
      <p:ext uri="{BB962C8B-B14F-4D97-AF65-F5344CB8AC3E}">
        <p14:creationId xmlns:p14="http://schemas.microsoft.com/office/powerpoint/2010/main" val="83379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E0F3B-0A7B-F643-8ECA-04AF1C0894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3EB20BC-E58B-4345-953C-8AF85B9035A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58CD8EA-0307-2748-96DA-B48FDFEAAD7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B982A7D-8934-8C43-B55F-6CC1A01139AD}"/>
              </a:ext>
            </a:extLst>
          </p:cNvPr>
          <p:cNvSpPr>
            <a:spLocks noGrp="1"/>
          </p:cNvSpPr>
          <p:nvPr>
            <p:ph type="dt" sz="half" idx="10"/>
          </p:nvPr>
        </p:nvSpPr>
        <p:spPr/>
        <p:txBody>
          <a:bodyPr/>
          <a:lstStyle/>
          <a:p>
            <a:fld id="{3B33BFD5-E19B-B44B-AF41-E95BFEAF22DC}" type="datetimeFigureOut">
              <a:rPr lang="fr-FR" smtClean="0"/>
              <a:t>09/09/2024</a:t>
            </a:fld>
            <a:endParaRPr lang="fr-FR"/>
          </a:p>
        </p:txBody>
      </p:sp>
      <p:sp>
        <p:nvSpPr>
          <p:cNvPr id="6" name="Espace réservé du pied de page 5">
            <a:extLst>
              <a:ext uri="{FF2B5EF4-FFF2-40B4-BE49-F238E27FC236}">
                <a16:creationId xmlns:a16="http://schemas.microsoft.com/office/drawing/2014/main" id="{827FC421-CF0D-6C4B-94CF-CBE87FD91CD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821FB0-F0AF-6449-A4BB-529284AB70EF}"/>
              </a:ext>
            </a:extLst>
          </p:cNvPr>
          <p:cNvSpPr>
            <a:spLocks noGrp="1"/>
          </p:cNvSpPr>
          <p:nvPr>
            <p:ph type="sldNum" sz="quarter" idx="12"/>
          </p:nvPr>
        </p:nvSpPr>
        <p:spPr/>
        <p:txBody>
          <a:bodyPr/>
          <a:lstStyle/>
          <a:p>
            <a:fld id="{66E47A3C-51AD-3C47-9ED1-7AD6B61DBDDF}" type="slidenum">
              <a:rPr lang="fr-FR" smtClean="0"/>
              <a:t>‹N°›</a:t>
            </a:fld>
            <a:endParaRPr lang="fr-FR"/>
          </a:p>
        </p:txBody>
      </p:sp>
    </p:spTree>
    <p:extLst>
      <p:ext uri="{BB962C8B-B14F-4D97-AF65-F5344CB8AC3E}">
        <p14:creationId xmlns:p14="http://schemas.microsoft.com/office/powerpoint/2010/main" val="293481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98AE9-59E6-044C-8ACC-13B72DE6639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02721B2-6825-4E47-9251-1ED2A8E65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068BF66-1A9A-CE4C-AEC7-6798A987DC5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9570A02-56E7-E54F-96A4-EF7C96ED8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62AAA78-3769-9D40-9728-0C00858A138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608662A-3BBA-8F4E-B540-BD8B10A98BF2}"/>
              </a:ext>
            </a:extLst>
          </p:cNvPr>
          <p:cNvSpPr>
            <a:spLocks noGrp="1"/>
          </p:cNvSpPr>
          <p:nvPr>
            <p:ph type="dt" sz="half" idx="10"/>
          </p:nvPr>
        </p:nvSpPr>
        <p:spPr/>
        <p:txBody>
          <a:bodyPr/>
          <a:lstStyle/>
          <a:p>
            <a:fld id="{3B33BFD5-E19B-B44B-AF41-E95BFEAF22DC}" type="datetimeFigureOut">
              <a:rPr lang="fr-FR" smtClean="0"/>
              <a:t>09/09/2024</a:t>
            </a:fld>
            <a:endParaRPr lang="fr-FR"/>
          </a:p>
        </p:txBody>
      </p:sp>
      <p:sp>
        <p:nvSpPr>
          <p:cNvPr id="8" name="Espace réservé du pied de page 7">
            <a:extLst>
              <a:ext uri="{FF2B5EF4-FFF2-40B4-BE49-F238E27FC236}">
                <a16:creationId xmlns:a16="http://schemas.microsoft.com/office/drawing/2014/main" id="{ECE62F16-0BF5-A348-8A2C-BBE73278A5D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2F63A6A-7BCE-0846-928B-D3769A31AC98}"/>
              </a:ext>
            </a:extLst>
          </p:cNvPr>
          <p:cNvSpPr>
            <a:spLocks noGrp="1"/>
          </p:cNvSpPr>
          <p:nvPr>
            <p:ph type="sldNum" sz="quarter" idx="12"/>
          </p:nvPr>
        </p:nvSpPr>
        <p:spPr/>
        <p:txBody>
          <a:bodyPr/>
          <a:lstStyle/>
          <a:p>
            <a:fld id="{66E47A3C-51AD-3C47-9ED1-7AD6B61DBDDF}" type="slidenum">
              <a:rPr lang="fr-FR" smtClean="0"/>
              <a:t>‹N°›</a:t>
            </a:fld>
            <a:endParaRPr lang="fr-FR"/>
          </a:p>
        </p:txBody>
      </p:sp>
    </p:spTree>
    <p:extLst>
      <p:ext uri="{BB962C8B-B14F-4D97-AF65-F5344CB8AC3E}">
        <p14:creationId xmlns:p14="http://schemas.microsoft.com/office/powerpoint/2010/main" val="422508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A58F4E-9B93-6545-94CB-2D4E9C2BE5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3B30188-C446-724D-A168-2DF675C467C5}"/>
              </a:ext>
            </a:extLst>
          </p:cNvPr>
          <p:cNvSpPr>
            <a:spLocks noGrp="1"/>
          </p:cNvSpPr>
          <p:nvPr>
            <p:ph type="dt" sz="half" idx="10"/>
          </p:nvPr>
        </p:nvSpPr>
        <p:spPr/>
        <p:txBody>
          <a:bodyPr/>
          <a:lstStyle/>
          <a:p>
            <a:fld id="{3B33BFD5-E19B-B44B-AF41-E95BFEAF22DC}" type="datetimeFigureOut">
              <a:rPr lang="fr-FR" smtClean="0"/>
              <a:t>09/09/2024</a:t>
            </a:fld>
            <a:endParaRPr lang="fr-FR"/>
          </a:p>
        </p:txBody>
      </p:sp>
      <p:sp>
        <p:nvSpPr>
          <p:cNvPr id="4" name="Espace réservé du pied de page 3">
            <a:extLst>
              <a:ext uri="{FF2B5EF4-FFF2-40B4-BE49-F238E27FC236}">
                <a16:creationId xmlns:a16="http://schemas.microsoft.com/office/drawing/2014/main" id="{E8BA2188-CA20-B444-8AEB-9C56AC003F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128261D-DF99-704F-BC76-5D397E50C8C6}"/>
              </a:ext>
            </a:extLst>
          </p:cNvPr>
          <p:cNvSpPr>
            <a:spLocks noGrp="1"/>
          </p:cNvSpPr>
          <p:nvPr>
            <p:ph type="sldNum" sz="quarter" idx="12"/>
          </p:nvPr>
        </p:nvSpPr>
        <p:spPr/>
        <p:txBody>
          <a:bodyPr/>
          <a:lstStyle/>
          <a:p>
            <a:fld id="{66E47A3C-51AD-3C47-9ED1-7AD6B61DBDDF}" type="slidenum">
              <a:rPr lang="fr-FR" smtClean="0"/>
              <a:t>‹N°›</a:t>
            </a:fld>
            <a:endParaRPr lang="fr-FR"/>
          </a:p>
        </p:txBody>
      </p:sp>
    </p:spTree>
    <p:extLst>
      <p:ext uri="{BB962C8B-B14F-4D97-AF65-F5344CB8AC3E}">
        <p14:creationId xmlns:p14="http://schemas.microsoft.com/office/powerpoint/2010/main" val="236427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0EB1D2E-2736-DD4E-A997-65A58C79735E}"/>
              </a:ext>
            </a:extLst>
          </p:cNvPr>
          <p:cNvSpPr>
            <a:spLocks noGrp="1"/>
          </p:cNvSpPr>
          <p:nvPr>
            <p:ph type="dt" sz="half" idx="10"/>
          </p:nvPr>
        </p:nvSpPr>
        <p:spPr/>
        <p:txBody>
          <a:bodyPr/>
          <a:lstStyle/>
          <a:p>
            <a:fld id="{3B33BFD5-E19B-B44B-AF41-E95BFEAF22DC}" type="datetimeFigureOut">
              <a:rPr lang="fr-FR" smtClean="0"/>
              <a:t>09/09/2024</a:t>
            </a:fld>
            <a:endParaRPr lang="fr-FR"/>
          </a:p>
        </p:txBody>
      </p:sp>
      <p:sp>
        <p:nvSpPr>
          <p:cNvPr id="3" name="Espace réservé du pied de page 2">
            <a:extLst>
              <a:ext uri="{FF2B5EF4-FFF2-40B4-BE49-F238E27FC236}">
                <a16:creationId xmlns:a16="http://schemas.microsoft.com/office/drawing/2014/main" id="{01494835-0FA4-5D49-B7B9-9A4507074BC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4DF91EC-2240-A544-90D5-14598BA73CCF}"/>
              </a:ext>
            </a:extLst>
          </p:cNvPr>
          <p:cNvSpPr>
            <a:spLocks noGrp="1"/>
          </p:cNvSpPr>
          <p:nvPr>
            <p:ph type="sldNum" sz="quarter" idx="12"/>
          </p:nvPr>
        </p:nvSpPr>
        <p:spPr/>
        <p:txBody>
          <a:bodyPr/>
          <a:lstStyle/>
          <a:p>
            <a:fld id="{66E47A3C-51AD-3C47-9ED1-7AD6B61DBDDF}" type="slidenum">
              <a:rPr lang="fr-FR" smtClean="0"/>
              <a:t>‹N°›</a:t>
            </a:fld>
            <a:endParaRPr lang="fr-FR"/>
          </a:p>
        </p:txBody>
      </p:sp>
    </p:spTree>
    <p:extLst>
      <p:ext uri="{BB962C8B-B14F-4D97-AF65-F5344CB8AC3E}">
        <p14:creationId xmlns:p14="http://schemas.microsoft.com/office/powerpoint/2010/main" val="93965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1C773-7443-8B4E-AF8B-3B414CDF64A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BBE12E0-E890-9043-A921-CE513045B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888F77A-FAFC-8C4D-878A-E89BD2683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1AA002-991E-6B46-AEA8-32BE3AD4B49D}"/>
              </a:ext>
            </a:extLst>
          </p:cNvPr>
          <p:cNvSpPr>
            <a:spLocks noGrp="1"/>
          </p:cNvSpPr>
          <p:nvPr>
            <p:ph type="dt" sz="half" idx="10"/>
          </p:nvPr>
        </p:nvSpPr>
        <p:spPr/>
        <p:txBody>
          <a:bodyPr/>
          <a:lstStyle/>
          <a:p>
            <a:fld id="{3B33BFD5-E19B-B44B-AF41-E95BFEAF22DC}" type="datetimeFigureOut">
              <a:rPr lang="fr-FR" smtClean="0"/>
              <a:t>09/09/2024</a:t>
            </a:fld>
            <a:endParaRPr lang="fr-FR"/>
          </a:p>
        </p:txBody>
      </p:sp>
      <p:sp>
        <p:nvSpPr>
          <p:cNvPr id="6" name="Espace réservé du pied de page 5">
            <a:extLst>
              <a:ext uri="{FF2B5EF4-FFF2-40B4-BE49-F238E27FC236}">
                <a16:creationId xmlns:a16="http://schemas.microsoft.com/office/drawing/2014/main" id="{CDA3CB1A-B18F-614D-984A-DC2E018F8F3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769EA0-E71D-0F4A-AF99-34D973C66F34}"/>
              </a:ext>
            </a:extLst>
          </p:cNvPr>
          <p:cNvSpPr>
            <a:spLocks noGrp="1"/>
          </p:cNvSpPr>
          <p:nvPr>
            <p:ph type="sldNum" sz="quarter" idx="12"/>
          </p:nvPr>
        </p:nvSpPr>
        <p:spPr/>
        <p:txBody>
          <a:bodyPr/>
          <a:lstStyle/>
          <a:p>
            <a:fld id="{66E47A3C-51AD-3C47-9ED1-7AD6B61DBDDF}" type="slidenum">
              <a:rPr lang="fr-FR" smtClean="0"/>
              <a:t>‹N°›</a:t>
            </a:fld>
            <a:endParaRPr lang="fr-FR"/>
          </a:p>
        </p:txBody>
      </p:sp>
    </p:spTree>
    <p:extLst>
      <p:ext uri="{BB962C8B-B14F-4D97-AF65-F5344CB8AC3E}">
        <p14:creationId xmlns:p14="http://schemas.microsoft.com/office/powerpoint/2010/main" val="407080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E8780-446B-974F-A7D3-79709F24A23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8047777-F00B-FA4F-99A9-054120351B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B0D96C4-D067-214E-8D5D-7593FEC6D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2EDB69C-C8E8-B647-B721-8BA825BAB6E6}"/>
              </a:ext>
            </a:extLst>
          </p:cNvPr>
          <p:cNvSpPr>
            <a:spLocks noGrp="1"/>
          </p:cNvSpPr>
          <p:nvPr>
            <p:ph type="dt" sz="half" idx="10"/>
          </p:nvPr>
        </p:nvSpPr>
        <p:spPr/>
        <p:txBody>
          <a:bodyPr/>
          <a:lstStyle/>
          <a:p>
            <a:fld id="{3B33BFD5-E19B-B44B-AF41-E95BFEAF22DC}" type="datetimeFigureOut">
              <a:rPr lang="fr-FR" smtClean="0"/>
              <a:t>09/09/2024</a:t>
            </a:fld>
            <a:endParaRPr lang="fr-FR"/>
          </a:p>
        </p:txBody>
      </p:sp>
      <p:sp>
        <p:nvSpPr>
          <p:cNvPr id="6" name="Espace réservé du pied de page 5">
            <a:extLst>
              <a:ext uri="{FF2B5EF4-FFF2-40B4-BE49-F238E27FC236}">
                <a16:creationId xmlns:a16="http://schemas.microsoft.com/office/drawing/2014/main" id="{B33BDCAA-A828-064C-8BBB-9853AF91D1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CAE25CA-85D2-5A46-A77A-CDE18F92EFD5}"/>
              </a:ext>
            </a:extLst>
          </p:cNvPr>
          <p:cNvSpPr>
            <a:spLocks noGrp="1"/>
          </p:cNvSpPr>
          <p:nvPr>
            <p:ph type="sldNum" sz="quarter" idx="12"/>
          </p:nvPr>
        </p:nvSpPr>
        <p:spPr/>
        <p:txBody>
          <a:bodyPr/>
          <a:lstStyle/>
          <a:p>
            <a:fld id="{66E47A3C-51AD-3C47-9ED1-7AD6B61DBDDF}" type="slidenum">
              <a:rPr lang="fr-FR" smtClean="0"/>
              <a:t>‹N°›</a:t>
            </a:fld>
            <a:endParaRPr lang="fr-FR"/>
          </a:p>
        </p:txBody>
      </p:sp>
    </p:spTree>
    <p:extLst>
      <p:ext uri="{BB962C8B-B14F-4D97-AF65-F5344CB8AC3E}">
        <p14:creationId xmlns:p14="http://schemas.microsoft.com/office/powerpoint/2010/main" val="66816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35594F2-1412-5C4E-9240-C1ADBC76E3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B9750F3-06D0-1044-9608-7761BE38B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57D2FA-5172-7C46-AB74-06125CFB6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3BFD5-E19B-B44B-AF41-E95BFEAF22DC}" type="datetimeFigureOut">
              <a:rPr lang="fr-FR" smtClean="0"/>
              <a:t>09/09/2024</a:t>
            </a:fld>
            <a:endParaRPr lang="fr-FR"/>
          </a:p>
        </p:txBody>
      </p:sp>
      <p:sp>
        <p:nvSpPr>
          <p:cNvPr id="5" name="Espace réservé du pied de page 4">
            <a:extLst>
              <a:ext uri="{FF2B5EF4-FFF2-40B4-BE49-F238E27FC236}">
                <a16:creationId xmlns:a16="http://schemas.microsoft.com/office/drawing/2014/main" id="{4CD6F6C7-07C3-0B44-A0A5-F2C3194F5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F500FA5-F8E7-3A4D-945B-75987F503F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47A3C-51AD-3C47-9ED1-7AD6B61DBDDF}" type="slidenum">
              <a:rPr lang="fr-FR" smtClean="0"/>
              <a:t>‹N°›</a:t>
            </a:fld>
            <a:endParaRPr lang="fr-FR"/>
          </a:p>
        </p:txBody>
      </p:sp>
    </p:spTree>
    <p:extLst>
      <p:ext uri="{BB962C8B-B14F-4D97-AF65-F5344CB8AC3E}">
        <p14:creationId xmlns:p14="http://schemas.microsoft.com/office/powerpoint/2010/main" val="3417238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3B08FD-5ECC-4728-AA84-CD6AC875B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2549107E-EC98-4933-8F8F-A1713C393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ln w="9525">
            <a:noFill/>
          </a:ln>
          <a:effectLst>
            <a:outerShdw blurRad="50800" dist="38100" dir="5400000" algn="t"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descr="Une image contenant goutte de rosée&#10;&#10;Description générée automatiquement">
            <a:extLst>
              <a:ext uri="{FF2B5EF4-FFF2-40B4-BE49-F238E27FC236}">
                <a16:creationId xmlns:a16="http://schemas.microsoft.com/office/drawing/2014/main" id="{6EA85599-F810-A294-5F1A-83A0EC1D6BDF}"/>
              </a:ext>
            </a:extLst>
          </p:cNvPr>
          <p:cNvPicPr>
            <a:picLocks noChangeAspect="1"/>
          </p:cNvPicPr>
          <p:nvPr/>
        </p:nvPicPr>
        <p:blipFill rotWithShape="1">
          <a:blip r:embed="rId2"/>
          <a:srcRect l="2705" r="21739"/>
          <a:stretch/>
        </p:blipFill>
        <p:spPr>
          <a:xfrm>
            <a:off x="3734193" y="0"/>
            <a:ext cx="8457807" cy="6857999"/>
          </a:xfrm>
          <a:prstGeom prst="rect">
            <a:avLst/>
          </a:prstGeom>
        </p:spPr>
      </p:pic>
      <p:sp>
        <p:nvSpPr>
          <p:cNvPr id="5" name="Rectangle 4">
            <a:extLst>
              <a:ext uri="{FF2B5EF4-FFF2-40B4-BE49-F238E27FC236}">
                <a16:creationId xmlns:a16="http://schemas.microsoft.com/office/drawing/2014/main" id="{3AD7A642-7941-3149-9CD3-BDCE1D6F2571}"/>
              </a:ext>
            </a:extLst>
          </p:cNvPr>
          <p:cNvSpPr/>
          <p:nvPr/>
        </p:nvSpPr>
        <p:spPr>
          <a:xfrm>
            <a:off x="-1" y="-1"/>
            <a:ext cx="4963524" cy="6858000"/>
          </a:xfrm>
          <a:prstGeom prst="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90000" rtlCol="0" anchor="ctr"/>
          <a:lstStyle/>
          <a:p>
            <a:pPr algn="ctr"/>
            <a:endParaRPr lang="fr-FR" dirty="0"/>
          </a:p>
        </p:txBody>
      </p:sp>
      <p:sp>
        <p:nvSpPr>
          <p:cNvPr id="8" name="ZoneTexte 7">
            <a:extLst>
              <a:ext uri="{FF2B5EF4-FFF2-40B4-BE49-F238E27FC236}">
                <a16:creationId xmlns:a16="http://schemas.microsoft.com/office/drawing/2014/main" id="{03726177-27BC-B440-AE18-0339F457EEC7}"/>
              </a:ext>
            </a:extLst>
          </p:cNvPr>
          <p:cNvSpPr txBox="1"/>
          <p:nvPr/>
        </p:nvSpPr>
        <p:spPr>
          <a:xfrm>
            <a:off x="80695" y="453706"/>
            <a:ext cx="4647422" cy="3754874"/>
          </a:xfrm>
          <a:prstGeom prst="rect">
            <a:avLst/>
          </a:prstGeom>
          <a:noFill/>
        </p:spPr>
        <p:txBody>
          <a:bodyPr wrap="square" rtlCol="0">
            <a:spAutoFit/>
          </a:bodyPr>
          <a:lstStyle/>
          <a:p>
            <a:pPr algn="ctr"/>
            <a:r>
              <a:rPr lang="fr-FR" sz="2200" b="1" dirty="0">
                <a:solidFill>
                  <a:srgbClr val="008000"/>
                </a:solidFill>
                <a:latin typeface="Arial Narrow" panose="020B0604020202020204" pitchFamily="34" charset="0"/>
                <a:cs typeface="Arial Narrow" panose="020B0604020202020204" pitchFamily="34" charset="0"/>
              </a:rPr>
              <a:t>RAPPORT ANNUEL</a:t>
            </a:r>
          </a:p>
          <a:p>
            <a:pPr algn="ctr"/>
            <a:r>
              <a:rPr lang="fr-FR" sz="2200" b="1" dirty="0">
                <a:solidFill>
                  <a:srgbClr val="008000"/>
                </a:solidFill>
                <a:latin typeface="Arial Narrow" panose="020B0604020202020204" pitchFamily="34" charset="0"/>
                <a:cs typeface="Arial Narrow" panose="020B0604020202020204" pitchFamily="34" charset="0"/>
              </a:rPr>
              <a:t>SUR LE PRIX ET LA</a:t>
            </a:r>
          </a:p>
          <a:p>
            <a:pPr algn="ctr"/>
            <a:r>
              <a:rPr lang="fr-FR" sz="2200" b="1" dirty="0">
                <a:solidFill>
                  <a:srgbClr val="008000"/>
                </a:solidFill>
                <a:latin typeface="Arial Narrow" panose="020B0604020202020204" pitchFamily="34" charset="0"/>
                <a:cs typeface="Arial Narrow" panose="020B0604020202020204" pitchFamily="34" charset="0"/>
              </a:rPr>
              <a:t>QUALITE DU SERVICE</a:t>
            </a:r>
          </a:p>
          <a:p>
            <a:pPr algn="ctr"/>
            <a:endParaRPr lang="fr-FR" sz="2200" b="1" dirty="0">
              <a:solidFill>
                <a:srgbClr val="008000"/>
              </a:solidFill>
              <a:latin typeface="Arial Narrow" panose="020B0604020202020204" pitchFamily="34" charset="0"/>
              <a:cs typeface="Arial Narrow" panose="020B0604020202020204" pitchFamily="34" charset="0"/>
            </a:endParaRPr>
          </a:p>
          <a:p>
            <a:pPr algn="ctr"/>
            <a:r>
              <a:rPr lang="fr-FR" sz="2800" b="1" dirty="0">
                <a:solidFill>
                  <a:srgbClr val="0432FF"/>
                </a:solidFill>
                <a:latin typeface="Arial Narrow" panose="020B0604020202020204" pitchFamily="34" charset="0"/>
                <a:cs typeface="Arial Narrow" panose="020B0604020202020204" pitchFamily="34" charset="0"/>
              </a:rPr>
              <a:t>RPQS 2023</a:t>
            </a:r>
          </a:p>
          <a:p>
            <a:pPr algn="ctr"/>
            <a:endParaRPr lang="fr-FR" sz="1200" b="1" dirty="0">
              <a:solidFill>
                <a:srgbClr val="008000"/>
              </a:solidFill>
              <a:latin typeface="Arial Narrow" panose="020B0604020202020204" pitchFamily="34" charset="0"/>
              <a:cs typeface="Arial Narrow" panose="020B0604020202020204" pitchFamily="34" charset="0"/>
            </a:endParaRPr>
          </a:p>
          <a:p>
            <a:pPr algn="ctr"/>
            <a:endParaRPr lang="fr-FR" sz="2200" b="1" dirty="0">
              <a:solidFill>
                <a:srgbClr val="008000"/>
              </a:solidFill>
              <a:latin typeface="Arial Narrow" panose="020B0604020202020204" pitchFamily="34" charset="0"/>
              <a:cs typeface="Arial Narrow" panose="020B0604020202020204" pitchFamily="34" charset="0"/>
            </a:endParaRPr>
          </a:p>
          <a:p>
            <a:pPr algn="ctr"/>
            <a:r>
              <a:rPr lang="fr-FR" sz="2200" b="1" dirty="0">
                <a:solidFill>
                  <a:srgbClr val="008000"/>
                </a:solidFill>
                <a:latin typeface="Arial Narrow" panose="020B0604020202020204" pitchFamily="34" charset="0"/>
                <a:cs typeface="Arial Narrow" panose="020B0604020202020204" pitchFamily="34" charset="0"/>
              </a:rPr>
              <a:t>Service public </a:t>
            </a:r>
          </a:p>
          <a:p>
            <a:pPr algn="ctr"/>
            <a:r>
              <a:rPr lang="fr-FR" sz="2200" b="1" dirty="0">
                <a:solidFill>
                  <a:srgbClr val="008000"/>
                </a:solidFill>
                <a:latin typeface="Arial Narrow" panose="020B0604020202020204" pitchFamily="34" charset="0"/>
                <a:cs typeface="Arial Narrow" panose="020B0604020202020204" pitchFamily="34" charset="0"/>
              </a:rPr>
              <a:t>ASSAINISSEMENT COLLECTIF </a:t>
            </a:r>
          </a:p>
          <a:p>
            <a:pPr algn="ctr"/>
            <a:r>
              <a:rPr lang="fr-FR" sz="2200" b="1" dirty="0">
                <a:solidFill>
                  <a:srgbClr val="008000"/>
                </a:solidFill>
                <a:latin typeface="Arial Narrow" panose="020B0604020202020204" pitchFamily="34" charset="0"/>
                <a:cs typeface="Arial Narrow" panose="020B0604020202020204" pitchFamily="34" charset="0"/>
              </a:rPr>
              <a:t>DES EAUX USEES</a:t>
            </a:r>
          </a:p>
          <a:p>
            <a:pPr algn="ctr"/>
            <a:endParaRPr lang="fr-FR" sz="2200" b="1" dirty="0">
              <a:solidFill>
                <a:srgbClr val="008000"/>
              </a:solidFill>
              <a:latin typeface="Arial Narrow" panose="020B0604020202020204" pitchFamily="34" charset="0"/>
              <a:cs typeface="Arial Narrow" panose="020B0604020202020204" pitchFamily="34" charset="0"/>
            </a:endParaRPr>
          </a:p>
        </p:txBody>
      </p:sp>
      <p:pic>
        <p:nvPicPr>
          <p:cNvPr id="11" name="Image 10">
            <a:extLst>
              <a:ext uri="{FF2B5EF4-FFF2-40B4-BE49-F238E27FC236}">
                <a16:creationId xmlns:a16="http://schemas.microsoft.com/office/drawing/2014/main" id="{9D61AB77-8CFF-2442-BB42-986346D23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6865" y="254123"/>
            <a:ext cx="1261683" cy="450000"/>
          </a:xfrm>
          <a:prstGeom prst="rect">
            <a:avLst/>
          </a:prstGeom>
        </p:spPr>
      </p:pic>
      <p:sp>
        <p:nvSpPr>
          <p:cNvPr id="6" name="ZoneTexte 5">
            <a:extLst>
              <a:ext uri="{FF2B5EF4-FFF2-40B4-BE49-F238E27FC236}">
                <a16:creationId xmlns:a16="http://schemas.microsoft.com/office/drawing/2014/main" id="{64F0F463-C877-314B-B7E2-B77B042A86A8}"/>
              </a:ext>
            </a:extLst>
          </p:cNvPr>
          <p:cNvSpPr txBox="1"/>
          <p:nvPr/>
        </p:nvSpPr>
        <p:spPr>
          <a:xfrm>
            <a:off x="7794339" y="262918"/>
            <a:ext cx="2672526" cy="369332"/>
          </a:xfrm>
          <a:prstGeom prst="rect">
            <a:avLst/>
          </a:prstGeom>
          <a:noFill/>
        </p:spPr>
        <p:txBody>
          <a:bodyPr wrap="none" rtlCol="0">
            <a:spAutoFit/>
          </a:bodyPr>
          <a:lstStyle/>
          <a:p>
            <a:r>
              <a:rPr lang="fr-FR" b="1" dirty="0">
                <a:solidFill>
                  <a:schemeClr val="bg1"/>
                </a:solidFill>
                <a:latin typeface="Arial Narrow" panose="020B0604020202020204" pitchFamily="34" charset="0"/>
                <a:cs typeface="Arial Narrow" panose="020B0604020202020204" pitchFamily="34" charset="0"/>
              </a:rPr>
              <a:t>établi en collaboration avec</a:t>
            </a:r>
          </a:p>
        </p:txBody>
      </p:sp>
      <p:pic>
        <p:nvPicPr>
          <p:cNvPr id="1026" name="Picture 2" descr="Accueil - Les Lucs-sur-Boulogne">
            <a:extLst>
              <a:ext uri="{FF2B5EF4-FFF2-40B4-BE49-F238E27FC236}">
                <a16:creationId xmlns:a16="http://schemas.microsoft.com/office/drawing/2014/main" id="{E20A5A14-BB74-36C8-514D-D07F1E395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830" y="4662286"/>
            <a:ext cx="3093618" cy="124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88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C3AA7F-DCDD-F855-0ED2-B3D61F4B6C7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6056FF-9613-DCBD-A76E-3741114EE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9CB2464D-0E9B-190A-380D-30F8D719E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5BEA62E7-6903-AF98-8BE0-F178BAF2D1AF}"/>
              </a:ext>
            </a:extLst>
          </p:cNvPr>
          <p:cNvSpPr txBox="1"/>
          <p:nvPr/>
        </p:nvSpPr>
        <p:spPr>
          <a:xfrm>
            <a:off x="471593" y="2770007"/>
            <a:ext cx="4235874" cy="1349646"/>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Pas </a:t>
            </a:r>
            <a:r>
              <a:rPr lang="en-US" sz="1400" dirty="0" err="1">
                <a:latin typeface="Arial Narrow" panose="020B0604020202020204" pitchFamily="34" charset="0"/>
                <a:cs typeface="Arial Narrow" panose="020B0604020202020204" pitchFamily="34" charset="0"/>
              </a:rPr>
              <a:t>d’évêvement</a:t>
            </a:r>
            <a:r>
              <a:rPr lang="en-US" sz="1400" dirty="0">
                <a:latin typeface="Arial Narrow" panose="020B0604020202020204" pitchFamily="34" charset="0"/>
                <a:cs typeface="Arial Narrow" panose="020B0604020202020204" pitchFamily="34" charset="0"/>
              </a:rPr>
              <a:t> particulier sur les PR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2023.</a:t>
            </a:r>
          </a:p>
        </p:txBody>
      </p:sp>
      <p:sp>
        <p:nvSpPr>
          <p:cNvPr id="6" name="Titre 1">
            <a:extLst>
              <a:ext uri="{FF2B5EF4-FFF2-40B4-BE49-F238E27FC236}">
                <a16:creationId xmlns:a16="http://schemas.microsoft.com/office/drawing/2014/main" id="{A4979DA9-CB4C-A878-0754-58AD446157F3}"/>
              </a:ext>
            </a:extLst>
          </p:cNvPr>
          <p:cNvSpPr txBox="1">
            <a:spLocks/>
          </p:cNvSpPr>
          <p:nvPr/>
        </p:nvSpPr>
        <p:spPr>
          <a:xfrm>
            <a:off x="838200" y="365126"/>
            <a:ext cx="10515600" cy="723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Linéaires de réseau de collecte des eaux usées / PR</a:t>
            </a:r>
          </a:p>
        </p:txBody>
      </p:sp>
      <p:sp>
        <p:nvSpPr>
          <p:cNvPr id="8" name="ZoneTexte 7">
            <a:extLst>
              <a:ext uri="{FF2B5EF4-FFF2-40B4-BE49-F238E27FC236}">
                <a16:creationId xmlns:a16="http://schemas.microsoft.com/office/drawing/2014/main" id="{B2F384C5-E8D1-3A92-9A77-4D5607DC8A77}"/>
              </a:ext>
            </a:extLst>
          </p:cNvPr>
          <p:cNvSpPr txBox="1"/>
          <p:nvPr/>
        </p:nvSpPr>
        <p:spPr>
          <a:xfrm>
            <a:off x="1510040" y="2164165"/>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sp>
        <p:nvSpPr>
          <p:cNvPr id="3" name="ZoneTexte 2">
            <a:extLst>
              <a:ext uri="{FF2B5EF4-FFF2-40B4-BE49-F238E27FC236}">
                <a16:creationId xmlns:a16="http://schemas.microsoft.com/office/drawing/2014/main" id="{83D5D8A0-4950-E627-EE00-A58616399264}"/>
              </a:ext>
            </a:extLst>
          </p:cNvPr>
          <p:cNvSpPr txBox="1"/>
          <p:nvPr/>
        </p:nvSpPr>
        <p:spPr>
          <a:xfrm>
            <a:off x="643278" y="939821"/>
            <a:ext cx="10956418" cy="541272"/>
          </a:xfrm>
          <a:prstGeom prst="rect">
            <a:avLst/>
          </a:prstGeom>
        </p:spPr>
        <p:txBody>
          <a:bodyPr vert="horz" lIns="91440" tIns="45720" rIns="91440" bIns="45720" rtlCol="0" anchor="t">
            <a:normAutofit/>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Le tableau ci-dessous </a:t>
            </a:r>
            <a:r>
              <a:rPr lang="en-US" sz="1600" dirty="0" err="1">
                <a:latin typeface="Arial Narrow" panose="020B0604020202020204" pitchFamily="34" charset="0"/>
                <a:cs typeface="Arial Narrow" panose="020B0604020202020204" pitchFamily="34" charset="0"/>
              </a:rPr>
              <a:t>rappelle</a:t>
            </a:r>
            <a:r>
              <a:rPr lang="en-US" sz="1600" dirty="0">
                <a:latin typeface="Arial Narrow" panose="020B0604020202020204" pitchFamily="34" charset="0"/>
                <a:cs typeface="Arial Narrow" panose="020B0604020202020204" pitchFamily="34" charset="0"/>
              </a:rPr>
              <a:t> la </a:t>
            </a:r>
            <a:r>
              <a:rPr lang="en-US" sz="1600" dirty="0" err="1">
                <a:latin typeface="Arial Narrow" panose="020B0604020202020204" pitchFamily="34" charset="0"/>
                <a:cs typeface="Arial Narrow" panose="020B0604020202020204" pitchFamily="34" charset="0"/>
              </a:rPr>
              <a:t>liste</a:t>
            </a:r>
            <a:r>
              <a:rPr lang="en-US" sz="1600" dirty="0">
                <a:latin typeface="Arial Narrow" panose="020B0604020202020204" pitchFamily="34" charset="0"/>
                <a:cs typeface="Arial Narrow" panose="020B0604020202020204" pitchFamily="34" charset="0"/>
              </a:rPr>
              <a:t> des </a:t>
            </a:r>
            <a:r>
              <a:rPr lang="en-US" sz="1600" dirty="0" err="1">
                <a:latin typeface="Arial Narrow" panose="020B0604020202020204" pitchFamily="34" charset="0"/>
                <a:cs typeface="Arial Narrow" panose="020B0604020202020204" pitchFamily="34" charset="0"/>
              </a:rPr>
              <a:t>postes</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relèvement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présents</a:t>
            </a:r>
            <a:r>
              <a:rPr lang="en-US" sz="1600" dirty="0">
                <a:latin typeface="Arial Narrow" panose="020B0604020202020204" pitchFamily="34" charset="0"/>
                <a:cs typeface="Arial Narrow" panose="020B0604020202020204" pitchFamily="34" charset="0"/>
              </a:rPr>
              <a:t> sur le </a:t>
            </a:r>
            <a:r>
              <a:rPr lang="en-US" sz="1600" dirty="0" err="1">
                <a:latin typeface="Arial Narrow" panose="020B0604020202020204" pitchFamily="34" charset="0"/>
                <a:cs typeface="Arial Narrow" panose="020B0604020202020204" pitchFamily="34" charset="0"/>
              </a:rPr>
              <a:t>réseau</a:t>
            </a:r>
            <a:r>
              <a:rPr lang="en-US" sz="1600" dirty="0">
                <a:latin typeface="Arial Narrow" panose="020B0604020202020204" pitchFamily="34" charset="0"/>
                <a:cs typeface="Arial Narrow" panose="020B0604020202020204" pitchFamily="34" charset="0"/>
              </a:rPr>
              <a:t> et </a:t>
            </a:r>
            <a:r>
              <a:rPr lang="en-US" sz="1600" dirty="0" err="1">
                <a:latin typeface="Arial Narrow" panose="020B0604020202020204" pitchFamily="34" charset="0"/>
                <a:cs typeface="Arial Narrow" panose="020B0604020202020204" pitchFamily="34" charset="0"/>
              </a:rPr>
              <a:t>permettant</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remonter</a:t>
            </a:r>
            <a:r>
              <a:rPr lang="en-US" sz="1600" dirty="0">
                <a:latin typeface="Arial Narrow" panose="020B0604020202020204" pitchFamily="34" charset="0"/>
                <a:cs typeface="Arial Narrow" panose="020B0604020202020204" pitchFamily="34" charset="0"/>
              </a:rPr>
              <a:t>" les effluents </a:t>
            </a:r>
            <a:r>
              <a:rPr lang="en-US" sz="1600" dirty="0" err="1">
                <a:latin typeface="Arial Narrow" panose="020B0604020202020204" pitchFamily="34" charset="0"/>
                <a:cs typeface="Arial Narrow" panose="020B0604020202020204" pitchFamily="34" charset="0"/>
              </a:rPr>
              <a:t>lorsque</a:t>
            </a:r>
            <a:r>
              <a:rPr lang="en-US" sz="1600" dirty="0">
                <a:latin typeface="Arial Narrow" panose="020B0604020202020204" pitchFamily="34" charset="0"/>
                <a:cs typeface="Arial Narrow" panose="020B0604020202020204" pitchFamily="34" charset="0"/>
              </a:rPr>
              <a:t> un </a:t>
            </a:r>
            <a:r>
              <a:rPr lang="en-US" sz="1600" dirty="0" err="1">
                <a:latin typeface="Arial Narrow" panose="020B0604020202020204" pitchFamily="34" charset="0"/>
                <a:cs typeface="Arial Narrow" panose="020B0604020202020204" pitchFamily="34" charset="0"/>
              </a:rPr>
              <a:t>écoulement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gravitaire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n'est</a:t>
            </a:r>
            <a:r>
              <a:rPr lang="en-US" sz="1600" dirty="0">
                <a:latin typeface="Arial Narrow" panose="020B0604020202020204" pitchFamily="34" charset="0"/>
                <a:cs typeface="Arial Narrow" panose="020B0604020202020204" pitchFamily="34" charset="0"/>
              </a:rPr>
              <a:t> plus possible.</a:t>
            </a:r>
          </a:p>
        </p:txBody>
      </p:sp>
      <p:graphicFrame>
        <p:nvGraphicFramePr>
          <p:cNvPr id="5" name="Tableau 4">
            <a:extLst>
              <a:ext uri="{FF2B5EF4-FFF2-40B4-BE49-F238E27FC236}">
                <a16:creationId xmlns:a16="http://schemas.microsoft.com/office/drawing/2014/main" id="{5407A207-A212-BE7F-F3B1-673F07C69813}"/>
              </a:ext>
            </a:extLst>
          </p:cNvPr>
          <p:cNvGraphicFramePr>
            <a:graphicFrameLocks noGrp="1"/>
          </p:cNvGraphicFramePr>
          <p:nvPr>
            <p:extLst>
              <p:ext uri="{D42A27DB-BD31-4B8C-83A1-F6EECF244321}">
                <p14:modId xmlns:p14="http://schemas.microsoft.com/office/powerpoint/2010/main" val="2808632484"/>
              </p:ext>
            </p:extLst>
          </p:nvPr>
        </p:nvGraphicFramePr>
        <p:xfrm>
          <a:off x="5178467" y="1803379"/>
          <a:ext cx="5733438" cy="4114800"/>
        </p:xfrm>
        <a:graphic>
          <a:graphicData uri="http://schemas.openxmlformats.org/drawingml/2006/table">
            <a:tbl>
              <a:tblPr firstRow="1" bandRow="1">
                <a:tableStyleId>{21E4AEA4-8DFA-4A89-87EB-49C32662AFE0}</a:tableStyleId>
              </a:tblPr>
              <a:tblGrid>
                <a:gridCol w="3969952">
                  <a:extLst>
                    <a:ext uri="{9D8B030D-6E8A-4147-A177-3AD203B41FA5}">
                      <a16:colId xmlns:a16="http://schemas.microsoft.com/office/drawing/2014/main" val="2982773155"/>
                    </a:ext>
                  </a:extLst>
                </a:gridCol>
                <a:gridCol w="1763486">
                  <a:extLst>
                    <a:ext uri="{9D8B030D-6E8A-4147-A177-3AD203B41FA5}">
                      <a16:colId xmlns:a16="http://schemas.microsoft.com/office/drawing/2014/main" val="2951572173"/>
                    </a:ext>
                  </a:extLst>
                </a:gridCol>
              </a:tblGrid>
              <a:tr h="272166">
                <a:tc gridSpan="2">
                  <a:txBody>
                    <a:bodyPr/>
                    <a:lstStyle/>
                    <a:p>
                      <a:pPr algn="ctr"/>
                      <a:r>
                        <a:rPr lang="fr-FR" sz="1400" b="1" i="0" dirty="0">
                          <a:latin typeface="Arial Narrow" panose="020B0604020202020204" pitchFamily="34" charset="0"/>
                          <a:cs typeface="Arial Narrow" panose="020B0604020202020204" pitchFamily="34" charset="0"/>
                        </a:rPr>
                        <a:t>12 postes de relèvement</a:t>
                      </a:r>
                    </a:p>
                  </a:txBody>
                  <a:tcPr anchor="ctr"/>
                </a:tc>
                <a:tc hMerge="1">
                  <a:txBody>
                    <a:bodyPr/>
                    <a:lstStyle/>
                    <a:p>
                      <a:pPr algn="ctr"/>
                      <a:endParaRPr lang="fr-FR" sz="1400" dirty="0"/>
                    </a:p>
                  </a:txBody>
                  <a:tcPr anchor="ctr"/>
                </a:tc>
                <a:extLst>
                  <a:ext uri="{0D108BD9-81ED-4DB2-BD59-A6C34878D82A}">
                    <a16:rowId xmlns:a16="http://schemas.microsoft.com/office/drawing/2014/main" val="2485022817"/>
                  </a:ext>
                </a:extLst>
              </a:tr>
              <a:tr h="460868">
                <a:tc>
                  <a:txBody>
                    <a:bodyPr/>
                    <a:lstStyle/>
                    <a:p>
                      <a:pPr algn="ctr"/>
                      <a:r>
                        <a:rPr lang="fr-FR" sz="1400" b="1" i="0" dirty="0">
                          <a:latin typeface="Arial Narrow" panose="020B0604020202020204" pitchFamily="34" charset="0"/>
                          <a:cs typeface="Arial Narrow" panose="020B0604020202020204" pitchFamily="34" charset="0"/>
                        </a:rPr>
                        <a:t>PR</a:t>
                      </a:r>
                    </a:p>
                  </a:txBody>
                  <a:tcPr anchor="ctr">
                    <a:solidFill>
                      <a:schemeClr val="accent2"/>
                    </a:solidFill>
                  </a:tcPr>
                </a:tc>
                <a:tc>
                  <a:txBody>
                    <a:bodyPr/>
                    <a:lstStyle/>
                    <a:p>
                      <a:pPr algn="ctr"/>
                      <a:r>
                        <a:rPr lang="fr-FR" sz="1400" b="1" i="0" dirty="0">
                          <a:latin typeface="Arial Narrow" panose="020B0604020202020204" pitchFamily="34" charset="0"/>
                          <a:cs typeface="Arial Narrow" panose="020B0604020202020204" pitchFamily="34" charset="0"/>
                        </a:rPr>
                        <a:t>année de </a:t>
                      </a:r>
                    </a:p>
                    <a:p>
                      <a:pPr algn="ctr"/>
                      <a:r>
                        <a:rPr lang="fr-FR" sz="1400" b="1" i="0" dirty="0">
                          <a:latin typeface="Arial Narrow" panose="020B0604020202020204" pitchFamily="34" charset="0"/>
                          <a:cs typeface="Arial Narrow" panose="020B0604020202020204" pitchFamily="34" charset="0"/>
                        </a:rPr>
                        <a:t>mise en service</a:t>
                      </a:r>
                    </a:p>
                  </a:txBody>
                  <a:tcPr anchor="ctr">
                    <a:solidFill>
                      <a:schemeClr val="accent2"/>
                    </a:solidFill>
                  </a:tcPr>
                </a:tc>
                <a:extLst>
                  <a:ext uri="{0D108BD9-81ED-4DB2-BD59-A6C34878D82A}">
                    <a16:rowId xmlns:a16="http://schemas.microsoft.com/office/drawing/2014/main" val="1854110736"/>
                  </a:ext>
                </a:extLst>
              </a:tr>
              <a:tr h="272166">
                <a:tc>
                  <a:txBody>
                    <a:bodyPr/>
                    <a:lstStyle/>
                    <a:p>
                      <a:pPr algn="l"/>
                      <a:r>
                        <a:rPr lang="fr-FR" sz="1200" b="0" i="0" dirty="0">
                          <a:latin typeface="Arial Narrow" panose="020B0604020202020204" pitchFamily="34" charset="0"/>
                          <a:cs typeface="Arial Narrow" panose="020B0604020202020204" pitchFamily="34" charset="0"/>
                        </a:rPr>
                        <a:t>PR + BR Route de St Sulpice</a:t>
                      </a:r>
                    </a:p>
                  </a:txBody>
                  <a:tcPr anchor="ctr"/>
                </a:tc>
                <a:tc>
                  <a:txBody>
                    <a:bodyPr/>
                    <a:lstStyle/>
                    <a:p>
                      <a:pPr algn="ctr"/>
                      <a:r>
                        <a:rPr lang="fr-FR" sz="1200" b="0" i="0" dirty="0">
                          <a:latin typeface="Arial Narrow" panose="020B0604020202020204" pitchFamily="34" charset="0"/>
                          <a:cs typeface="Arial Narrow" panose="020B0604020202020204" pitchFamily="34" charset="0"/>
                        </a:rPr>
                        <a:t>2019</a:t>
                      </a:r>
                    </a:p>
                  </a:txBody>
                  <a:tcPr anchor="ctr"/>
                </a:tc>
                <a:extLst>
                  <a:ext uri="{0D108BD9-81ED-4DB2-BD59-A6C34878D82A}">
                    <a16:rowId xmlns:a16="http://schemas.microsoft.com/office/drawing/2014/main" val="2198804588"/>
                  </a:ext>
                </a:extLst>
              </a:tr>
              <a:tr h="272166">
                <a:tc>
                  <a:txBody>
                    <a:bodyPr/>
                    <a:lstStyle/>
                    <a:p>
                      <a:pPr algn="l"/>
                      <a:r>
                        <a:rPr lang="fr-FR" sz="1200" b="0" i="0" dirty="0">
                          <a:latin typeface="Arial Narrow" panose="020B0604020202020204" pitchFamily="34" charset="0"/>
                          <a:cs typeface="Arial Narrow" panose="020B0604020202020204" pitchFamily="34" charset="0"/>
                        </a:rPr>
                        <a:t>PR Domaine du Prieuré</a:t>
                      </a:r>
                    </a:p>
                  </a:txBody>
                  <a:tcPr anchor="ctr"/>
                </a:tc>
                <a:tc>
                  <a:txBody>
                    <a:bodyPr/>
                    <a:lstStyle/>
                    <a:p>
                      <a:pPr algn="ctr"/>
                      <a:r>
                        <a:rPr lang="fr-FR" sz="1200" b="0" i="0" dirty="0">
                          <a:latin typeface="Arial Narrow" panose="020B0604020202020204" pitchFamily="34" charset="0"/>
                          <a:cs typeface="Arial Narrow" panose="020B0604020202020204" pitchFamily="34" charset="0"/>
                        </a:rPr>
                        <a:t>2006</a:t>
                      </a:r>
                    </a:p>
                  </a:txBody>
                  <a:tcPr anchor="ctr"/>
                </a:tc>
                <a:extLst>
                  <a:ext uri="{0D108BD9-81ED-4DB2-BD59-A6C34878D82A}">
                    <a16:rowId xmlns:a16="http://schemas.microsoft.com/office/drawing/2014/main" val="125024535"/>
                  </a:ext>
                </a:extLst>
              </a:tr>
              <a:tr h="272166">
                <a:tc>
                  <a:txBody>
                    <a:bodyPr/>
                    <a:lstStyle/>
                    <a:p>
                      <a:pPr algn="l"/>
                      <a:r>
                        <a:rPr lang="fr-FR" sz="1200" b="0" i="0" dirty="0">
                          <a:latin typeface="Arial Narrow" panose="020B0604020202020204" pitchFamily="34" charset="0"/>
                          <a:cs typeface="Arial Narrow" panose="020B0604020202020204" pitchFamily="34" charset="0"/>
                        </a:rPr>
                        <a:t>PR Foyer logement St Anne</a:t>
                      </a:r>
                    </a:p>
                  </a:txBody>
                  <a:tcPr anchor="ctr"/>
                </a:tc>
                <a:tc>
                  <a:txBody>
                    <a:bodyPr/>
                    <a:lstStyle/>
                    <a:p>
                      <a:pPr algn="ctr"/>
                      <a:r>
                        <a:rPr lang="fr-FR" sz="1200" b="0" i="0" dirty="0">
                          <a:latin typeface="Arial Narrow" panose="020B0604020202020204" pitchFamily="34" charset="0"/>
                          <a:cs typeface="Arial Narrow" panose="020B0604020202020204" pitchFamily="34" charset="0"/>
                        </a:rPr>
                        <a:t>1979</a:t>
                      </a:r>
                    </a:p>
                  </a:txBody>
                  <a:tcPr anchor="ctr"/>
                </a:tc>
                <a:extLst>
                  <a:ext uri="{0D108BD9-81ED-4DB2-BD59-A6C34878D82A}">
                    <a16:rowId xmlns:a16="http://schemas.microsoft.com/office/drawing/2014/main" val="3510034745"/>
                  </a:ext>
                </a:extLst>
              </a:tr>
              <a:tr h="272166">
                <a:tc>
                  <a:txBody>
                    <a:bodyPr/>
                    <a:lstStyle/>
                    <a:p>
                      <a:pPr algn="l"/>
                      <a:r>
                        <a:rPr lang="fr-FR" sz="1200" b="0" i="0" dirty="0">
                          <a:latin typeface="Arial Narrow" panose="020B0604020202020204" pitchFamily="34" charset="0"/>
                          <a:cs typeface="Arial Narrow" panose="020B0604020202020204" pitchFamily="34" charset="0"/>
                        </a:rPr>
                        <a:t>PR Foyer Soleil</a:t>
                      </a:r>
                    </a:p>
                  </a:txBody>
                  <a:tcPr anchor="ctr"/>
                </a:tc>
                <a:tc>
                  <a:txBody>
                    <a:bodyPr/>
                    <a:lstStyle/>
                    <a:p>
                      <a:pPr algn="ctr"/>
                      <a:r>
                        <a:rPr lang="fr-FR" sz="1200" b="0" i="0" dirty="0">
                          <a:latin typeface="Arial Narrow" panose="020B0604020202020204" pitchFamily="34" charset="0"/>
                          <a:cs typeface="Arial Narrow" panose="020B0604020202020204" pitchFamily="34" charset="0"/>
                        </a:rPr>
                        <a:t>1993</a:t>
                      </a:r>
                    </a:p>
                  </a:txBody>
                  <a:tcPr anchor="ctr"/>
                </a:tc>
                <a:extLst>
                  <a:ext uri="{0D108BD9-81ED-4DB2-BD59-A6C34878D82A}">
                    <a16:rowId xmlns:a16="http://schemas.microsoft.com/office/drawing/2014/main" val="3234385863"/>
                  </a:ext>
                </a:extLst>
              </a:tr>
              <a:tr h="272166">
                <a:tc>
                  <a:txBody>
                    <a:bodyPr/>
                    <a:lstStyle/>
                    <a:p>
                      <a:pPr algn="l"/>
                      <a:r>
                        <a:rPr lang="fr-FR" sz="1200" b="0" i="0" dirty="0">
                          <a:latin typeface="Arial Narrow" panose="020B0604020202020204" pitchFamily="34" charset="0"/>
                          <a:cs typeface="Arial Narrow" panose="020B0604020202020204" pitchFamily="34" charset="0"/>
                        </a:rPr>
                        <a:t>PR Impasse des roseaux</a:t>
                      </a:r>
                    </a:p>
                  </a:txBody>
                  <a:tcPr anchor="ctr"/>
                </a:tc>
                <a:tc>
                  <a:txBody>
                    <a:bodyPr/>
                    <a:lstStyle/>
                    <a:p>
                      <a:pPr algn="ctr"/>
                      <a:r>
                        <a:rPr lang="fr-FR" sz="1200" b="0" i="0" dirty="0">
                          <a:latin typeface="Arial Narrow" panose="020B0604020202020204" pitchFamily="34" charset="0"/>
                          <a:cs typeface="Arial Narrow" panose="020B0604020202020204" pitchFamily="34" charset="0"/>
                        </a:rPr>
                        <a:t>2006</a:t>
                      </a:r>
                    </a:p>
                  </a:txBody>
                  <a:tcPr anchor="ctr"/>
                </a:tc>
                <a:extLst>
                  <a:ext uri="{0D108BD9-81ED-4DB2-BD59-A6C34878D82A}">
                    <a16:rowId xmlns:a16="http://schemas.microsoft.com/office/drawing/2014/main" val="3956740117"/>
                  </a:ext>
                </a:extLst>
              </a:tr>
              <a:tr h="272166">
                <a:tc>
                  <a:txBody>
                    <a:bodyPr/>
                    <a:lstStyle/>
                    <a:p>
                      <a:pPr algn="l"/>
                      <a:r>
                        <a:rPr lang="fr-FR" sz="1200" b="0" i="0" dirty="0">
                          <a:latin typeface="Arial Narrow" panose="020B0604020202020204" pitchFamily="34" charset="0"/>
                          <a:cs typeface="Arial Narrow" panose="020B0604020202020204" pitchFamily="34" charset="0"/>
                        </a:rPr>
                        <a:t>PR Le Hameau des Tilleuls</a:t>
                      </a:r>
                    </a:p>
                  </a:txBody>
                  <a:tcPr anchor="ctr"/>
                </a:tc>
                <a:tc>
                  <a:txBody>
                    <a:bodyPr/>
                    <a:lstStyle/>
                    <a:p>
                      <a:pPr algn="ctr"/>
                      <a:r>
                        <a:rPr lang="fr-FR" sz="1200" b="0" i="0" dirty="0">
                          <a:latin typeface="Arial Narrow" panose="020B0604020202020204" pitchFamily="34" charset="0"/>
                          <a:cs typeface="Arial Narrow" panose="020B0604020202020204" pitchFamily="34" charset="0"/>
                        </a:rPr>
                        <a:t>2004</a:t>
                      </a:r>
                    </a:p>
                  </a:txBody>
                  <a:tcPr anchor="ctr"/>
                </a:tc>
                <a:extLst>
                  <a:ext uri="{0D108BD9-81ED-4DB2-BD59-A6C34878D82A}">
                    <a16:rowId xmlns:a16="http://schemas.microsoft.com/office/drawing/2014/main" val="4218174736"/>
                  </a:ext>
                </a:extLst>
              </a:tr>
              <a:tr h="272166">
                <a:tc>
                  <a:txBody>
                    <a:bodyPr/>
                    <a:lstStyle/>
                    <a:p>
                      <a:pPr algn="l"/>
                      <a:r>
                        <a:rPr lang="fr-FR" sz="1200" b="0" i="0" dirty="0">
                          <a:latin typeface="Arial Narrow" panose="020B0604020202020204" pitchFamily="34" charset="0"/>
                          <a:cs typeface="Arial Narrow" panose="020B0604020202020204" pitchFamily="34" charset="0"/>
                        </a:rPr>
                        <a:t>PR Les Lilas</a:t>
                      </a:r>
                    </a:p>
                  </a:txBody>
                  <a:tcPr anchor="ctr"/>
                </a:tc>
                <a:tc>
                  <a:txBody>
                    <a:bodyPr/>
                    <a:lstStyle/>
                    <a:p>
                      <a:pPr algn="ctr"/>
                      <a:r>
                        <a:rPr lang="fr-FR" sz="1200" b="0" i="0" dirty="0">
                          <a:latin typeface="Arial Narrow" panose="020B0604020202020204" pitchFamily="34" charset="0"/>
                          <a:cs typeface="Arial Narrow" panose="020B0604020202020204" pitchFamily="34" charset="0"/>
                        </a:rPr>
                        <a:t>1995</a:t>
                      </a:r>
                    </a:p>
                  </a:txBody>
                  <a:tcPr anchor="ctr"/>
                </a:tc>
                <a:extLst>
                  <a:ext uri="{0D108BD9-81ED-4DB2-BD59-A6C34878D82A}">
                    <a16:rowId xmlns:a16="http://schemas.microsoft.com/office/drawing/2014/main" val="2266961207"/>
                  </a:ext>
                </a:extLst>
              </a:tr>
              <a:tr h="272166">
                <a:tc>
                  <a:txBody>
                    <a:bodyPr/>
                    <a:lstStyle/>
                    <a:p>
                      <a:pPr algn="l"/>
                      <a:r>
                        <a:rPr lang="fr-FR" sz="1200" b="0" i="0" dirty="0">
                          <a:latin typeface="Arial Narrow" panose="020B0604020202020204" pitchFamily="34" charset="0"/>
                          <a:cs typeface="Arial Narrow" panose="020B0604020202020204" pitchFamily="34" charset="0"/>
                        </a:rPr>
                        <a:t>PR Les Portes de l'Atlantique</a:t>
                      </a:r>
                    </a:p>
                  </a:txBody>
                  <a:tcPr anchor="ctr"/>
                </a:tc>
                <a:tc>
                  <a:txBody>
                    <a:bodyPr/>
                    <a:lstStyle/>
                    <a:p>
                      <a:pPr algn="ctr"/>
                      <a:r>
                        <a:rPr lang="fr-FR" sz="1200" b="0" i="0" dirty="0">
                          <a:latin typeface="Arial Narrow" panose="020B0604020202020204" pitchFamily="34" charset="0"/>
                          <a:cs typeface="Arial Narrow" panose="020B0604020202020204" pitchFamily="34" charset="0"/>
                        </a:rPr>
                        <a:t>2023</a:t>
                      </a:r>
                    </a:p>
                  </a:txBody>
                  <a:tcPr anchor="ctr"/>
                </a:tc>
                <a:extLst>
                  <a:ext uri="{0D108BD9-81ED-4DB2-BD59-A6C34878D82A}">
                    <a16:rowId xmlns:a16="http://schemas.microsoft.com/office/drawing/2014/main" val="63714805"/>
                  </a:ext>
                </a:extLst>
              </a:tr>
              <a:tr h="272166">
                <a:tc>
                  <a:txBody>
                    <a:bodyPr/>
                    <a:lstStyle/>
                    <a:p>
                      <a:pPr algn="l"/>
                      <a:r>
                        <a:rPr lang="fr-FR" sz="1200" b="0" i="0" dirty="0">
                          <a:latin typeface="Arial Narrow" panose="020B0604020202020204" pitchFamily="34" charset="0"/>
                          <a:cs typeface="Arial Narrow" panose="020B0604020202020204" pitchFamily="34" charset="0"/>
                        </a:rPr>
                        <a:t>PR Route de St Denis</a:t>
                      </a:r>
                    </a:p>
                  </a:txBody>
                  <a:tcPr anchor="ctr"/>
                </a:tc>
                <a:tc>
                  <a:txBody>
                    <a:bodyPr/>
                    <a:lstStyle/>
                    <a:p>
                      <a:pPr algn="ctr"/>
                      <a:r>
                        <a:rPr lang="fr-FR" sz="1200" b="0" i="0" dirty="0">
                          <a:latin typeface="Arial Narrow" panose="020B0604020202020204" pitchFamily="34" charset="0"/>
                          <a:cs typeface="Arial Narrow" panose="020B0604020202020204" pitchFamily="34" charset="0"/>
                        </a:rPr>
                        <a:t>1979</a:t>
                      </a:r>
                    </a:p>
                  </a:txBody>
                  <a:tcPr anchor="ctr"/>
                </a:tc>
                <a:extLst>
                  <a:ext uri="{0D108BD9-81ED-4DB2-BD59-A6C34878D82A}">
                    <a16:rowId xmlns:a16="http://schemas.microsoft.com/office/drawing/2014/main" val="2625536708"/>
                  </a:ext>
                </a:extLst>
              </a:tr>
              <a:tr h="272166">
                <a:tc>
                  <a:txBody>
                    <a:bodyPr/>
                    <a:lstStyle/>
                    <a:p>
                      <a:pPr algn="l"/>
                      <a:r>
                        <a:rPr lang="fr-FR" sz="1200" b="0" i="0" dirty="0">
                          <a:latin typeface="Arial Narrow" panose="020B0604020202020204" pitchFamily="34" charset="0"/>
                          <a:cs typeface="Arial Narrow" panose="020B0604020202020204" pitchFamily="34" charset="0"/>
                        </a:rPr>
                        <a:t>PR Rue des combattants – Pôle des Sports</a:t>
                      </a:r>
                    </a:p>
                  </a:txBody>
                  <a:tcPr anchor="ctr"/>
                </a:tc>
                <a:tc>
                  <a:txBody>
                    <a:bodyPr/>
                    <a:lstStyle/>
                    <a:p>
                      <a:pPr algn="ctr"/>
                      <a:r>
                        <a:rPr lang="fr-FR" sz="1200" b="0" i="0" dirty="0">
                          <a:latin typeface="Arial Narrow" panose="020B0604020202020204" pitchFamily="34" charset="0"/>
                          <a:cs typeface="Arial Narrow" panose="020B0604020202020204" pitchFamily="34" charset="0"/>
                        </a:rPr>
                        <a:t>2011</a:t>
                      </a:r>
                    </a:p>
                  </a:txBody>
                  <a:tcPr anchor="ctr"/>
                </a:tc>
                <a:extLst>
                  <a:ext uri="{0D108BD9-81ED-4DB2-BD59-A6C34878D82A}">
                    <a16:rowId xmlns:a16="http://schemas.microsoft.com/office/drawing/2014/main" val="69303934"/>
                  </a:ext>
                </a:extLst>
              </a:tr>
              <a:tr h="272166">
                <a:tc>
                  <a:txBody>
                    <a:bodyPr/>
                    <a:lstStyle/>
                    <a:p>
                      <a:pPr algn="l"/>
                      <a:r>
                        <a:rPr lang="fr-FR" sz="1200" b="0" i="0" dirty="0">
                          <a:latin typeface="Arial Narrow" panose="020B0604020202020204" pitchFamily="34" charset="0"/>
                          <a:cs typeface="Arial Narrow" panose="020B0604020202020204" pitchFamily="34" charset="0"/>
                        </a:rPr>
                        <a:t>PR Rue des Fougères</a:t>
                      </a:r>
                    </a:p>
                  </a:txBody>
                  <a:tcPr anchor="ctr"/>
                </a:tc>
                <a:tc>
                  <a:txBody>
                    <a:bodyPr/>
                    <a:lstStyle/>
                    <a:p>
                      <a:pPr algn="ctr"/>
                      <a:r>
                        <a:rPr lang="fr-FR" sz="1200" b="0" i="0" dirty="0">
                          <a:latin typeface="Arial Narrow" panose="020B0604020202020204" pitchFamily="34" charset="0"/>
                          <a:cs typeface="Arial Narrow" panose="020B0604020202020204" pitchFamily="34" charset="0"/>
                        </a:rPr>
                        <a:t>2006</a:t>
                      </a:r>
                    </a:p>
                  </a:txBody>
                  <a:tcPr anchor="ctr"/>
                </a:tc>
                <a:extLst>
                  <a:ext uri="{0D108BD9-81ED-4DB2-BD59-A6C34878D82A}">
                    <a16:rowId xmlns:a16="http://schemas.microsoft.com/office/drawing/2014/main" val="2146792223"/>
                  </a:ext>
                </a:extLst>
              </a:tr>
              <a:tr h="272166">
                <a:tc>
                  <a:txBody>
                    <a:bodyPr/>
                    <a:lstStyle/>
                    <a:p>
                      <a:pPr algn="l"/>
                      <a:r>
                        <a:rPr lang="fr-FR" sz="1200" b="0" i="0" dirty="0">
                          <a:latin typeface="Arial Narrow" panose="020B0604020202020204" pitchFamily="34" charset="0"/>
                          <a:cs typeface="Arial Narrow" panose="020B0604020202020204" pitchFamily="34" charset="0"/>
                        </a:rPr>
                        <a:t>PR Rue des Prés Bardais – Pôle médical</a:t>
                      </a:r>
                    </a:p>
                  </a:txBody>
                  <a:tcPr anchor="ctr"/>
                </a:tc>
                <a:tc>
                  <a:txBody>
                    <a:bodyPr/>
                    <a:lstStyle/>
                    <a:p>
                      <a:pPr algn="ctr"/>
                      <a:r>
                        <a:rPr lang="fr-FR" sz="1200" b="0" i="0" dirty="0">
                          <a:latin typeface="Arial Narrow" panose="020B0604020202020204" pitchFamily="34" charset="0"/>
                          <a:cs typeface="Arial Narrow" panose="020B0604020202020204" pitchFamily="34" charset="0"/>
                        </a:rPr>
                        <a:t>2011</a:t>
                      </a:r>
                    </a:p>
                  </a:txBody>
                  <a:tcPr anchor="ctr"/>
                </a:tc>
                <a:extLst>
                  <a:ext uri="{0D108BD9-81ED-4DB2-BD59-A6C34878D82A}">
                    <a16:rowId xmlns:a16="http://schemas.microsoft.com/office/drawing/2014/main" val="2272602500"/>
                  </a:ext>
                </a:extLst>
              </a:tr>
            </a:tbl>
          </a:graphicData>
        </a:graphic>
      </p:graphicFrame>
    </p:spTree>
    <p:extLst>
      <p:ext uri="{BB962C8B-B14F-4D97-AF65-F5344CB8AC3E}">
        <p14:creationId xmlns:p14="http://schemas.microsoft.com/office/powerpoint/2010/main" val="1163210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B1EC01-A948-8D77-1030-C0B329D204DC}"/>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itre 1">
            <a:extLst>
              <a:ext uri="{FF2B5EF4-FFF2-40B4-BE49-F238E27FC236}">
                <a16:creationId xmlns:a16="http://schemas.microsoft.com/office/drawing/2014/main" id="{7944F7DC-6F34-D8DD-724A-A4C83526FF1C}"/>
              </a:ext>
            </a:extLst>
          </p:cNvPr>
          <p:cNvSpPr txBox="1">
            <a:spLocks/>
          </p:cNvSpPr>
          <p:nvPr/>
        </p:nvSpPr>
        <p:spPr>
          <a:xfrm>
            <a:off x="838200" y="365126"/>
            <a:ext cx="10515600" cy="723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Identification des ouvrages d'épuration</a:t>
            </a:r>
          </a:p>
        </p:txBody>
      </p:sp>
      <p:sp>
        <p:nvSpPr>
          <p:cNvPr id="9" name="ZoneTexte 8">
            <a:extLst>
              <a:ext uri="{FF2B5EF4-FFF2-40B4-BE49-F238E27FC236}">
                <a16:creationId xmlns:a16="http://schemas.microsoft.com/office/drawing/2014/main" id="{8B93BA70-79CD-BD2A-5847-3A7C701DA27C}"/>
              </a:ext>
            </a:extLst>
          </p:cNvPr>
          <p:cNvSpPr txBox="1"/>
          <p:nvPr/>
        </p:nvSpPr>
        <p:spPr>
          <a:xfrm>
            <a:off x="555710" y="1020899"/>
            <a:ext cx="11330876" cy="352336"/>
          </a:xfrm>
          <a:prstGeom prst="rect">
            <a:avLst/>
          </a:prstGeom>
        </p:spPr>
        <p:txBody>
          <a:bodyPr vert="horz" lIns="91440" tIns="45720" rIns="91440" bIns="45720" rtlCol="0" anchor="t">
            <a:noAutofit/>
          </a:bodyPr>
          <a:lstStyle/>
          <a:p>
            <a:pPr>
              <a:lnSpc>
                <a:spcPct val="90000"/>
              </a:lnSpc>
              <a:spcAft>
                <a:spcPts val="600"/>
              </a:spcAft>
            </a:pPr>
            <a:r>
              <a:rPr lang="en-US" sz="1600" dirty="0">
                <a:latin typeface="Arial Narrow" panose="020B0604020202020204" pitchFamily="34" charset="0"/>
                <a:cs typeface="Arial Narrow" panose="020B0604020202020204" pitchFamily="34" charset="0"/>
              </a:rPr>
              <a:t>Avant </a:t>
            </a:r>
            <a:r>
              <a:rPr lang="en-US" sz="1600" dirty="0" err="1">
                <a:latin typeface="Arial Narrow" panose="020B0604020202020204" pitchFamily="34" charset="0"/>
                <a:cs typeface="Arial Narrow" panose="020B0604020202020204" pitchFamily="34" charset="0"/>
              </a:rPr>
              <a:t>leur</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rejet</a:t>
            </a:r>
            <a:r>
              <a:rPr lang="en-US" sz="1600" dirty="0">
                <a:latin typeface="Arial Narrow" panose="020B0604020202020204" pitchFamily="34" charset="0"/>
                <a:cs typeface="Arial Narrow" panose="020B0604020202020204" pitchFamily="34" charset="0"/>
              </a:rPr>
              <a:t> dans le milieu naturel, les </a:t>
            </a:r>
            <a:r>
              <a:rPr lang="en-US" sz="1600" dirty="0" err="1">
                <a:latin typeface="Arial Narrow" panose="020B0604020202020204" pitchFamily="34" charset="0"/>
                <a:cs typeface="Arial Narrow" panose="020B0604020202020204" pitchFamily="34" charset="0"/>
              </a:rPr>
              <a:t>eaux</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usées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sont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traitées</a:t>
            </a:r>
            <a:r>
              <a:rPr lang="en-US" sz="1600" dirty="0">
                <a:latin typeface="Arial Narrow" panose="020B0604020202020204" pitchFamily="34" charset="0"/>
                <a:cs typeface="Arial Narrow" panose="020B0604020202020204" pitchFamily="34" charset="0"/>
              </a:rPr>
              <a:t> par des </a:t>
            </a:r>
            <a:r>
              <a:rPr lang="en-US" sz="1600" dirty="0" err="1">
                <a:latin typeface="Arial Narrow" panose="020B0604020202020204" pitchFamily="34" charset="0"/>
                <a:cs typeface="Arial Narrow" panose="020B0604020202020204" pitchFamily="34" charset="0"/>
              </a:rPr>
              <a:t>ouvrages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d'épuration</a:t>
            </a:r>
            <a:r>
              <a:rPr lang="en-US" sz="1600" dirty="0">
                <a:latin typeface="Arial Narrow" panose="020B0604020202020204" pitchFamily="34" charset="0"/>
                <a:cs typeface="Arial Narrow" panose="020B0604020202020204" pitchFamily="34" charset="0"/>
              </a:rPr>
              <a:t> avec les </a:t>
            </a:r>
            <a:r>
              <a:rPr lang="en-US" sz="1600" dirty="0" err="1">
                <a:latin typeface="Arial Narrow" panose="020B0604020202020204" pitchFamily="34" charset="0"/>
                <a:cs typeface="Arial Narrow" panose="020B0604020202020204" pitchFamily="34" charset="0"/>
              </a:rPr>
              <a:t>caractéristiques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suivantes</a:t>
            </a:r>
            <a:r>
              <a:rPr lang="en-US" sz="1600" dirty="0">
                <a:latin typeface="Arial Narrow" panose="020B0604020202020204" pitchFamily="34" charset="0"/>
                <a:cs typeface="Arial Narrow" panose="020B0604020202020204" pitchFamily="34" charset="0"/>
              </a:rPr>
              <a:t>.</a:t>
            </a:r>
          </a:p>
          <a:p>
            <a:pPr>
              <a:lnSpc>
                <a:spcPct val="90000"/>
              </a:lnSpc>
              <a:spcAft>
                <a:spcPts val="600"/>
              </a:spcAft>
            </a:pPr>
            <a:endParaRPr lang="en-US" sz="1600" dirty="0">
              <a:latin typeface="Arial Narrow" panose="020B0604020202020204" pitchFamily="34" charset="0"/>
              <a:cs typeface="Arial Narrow" panose="020B0604020202020204" pitchFamily="34" charset="0"/>
            </a:endParaRPr>
          </a:p>
        </p:txBody>
      </p:sp>
      <p:graphicFrame>
        <p:nvGraphicFramePr>
          <p:cNvPr id="5" name="Tableau 4">
            <a:extLst>
              <a:ext uri="{FF2B5EF4-FFF2-40B4-BE49-F238E27FC236}">
                <a16:creationId xmlns:a16="http://schemas.microsoft.com/office/drawing/2014/main" id="{44EBA39D-9AF0-7CCA-ACE4-4A03AB5DF2CA}"/>
              </a:ext>
            </a:extLst>
          </p:cNvPr>
          <p:cNvGraphicFramePr>
            <a:graphicFrameLocks noGrp="1"/>
          </p:cNvGraphicFramePr>
          <p:nvPr>
            <p:extLst>
              <p:ext uri="{D42A27DB-BD31-4B8C-83A1-F6EECF244321}">
                <p14:modId xmlns:p14="http://schemas.microsoft.com/office/powerpoint/2010/main" val="2988524477"/>
              </p:ext>
            </p:extLst>
          </p:nvPr>
        </p:nvGraphicFramePr>
        <p:xfrm>
          <a:off x="555710" y="1541838"/>
          <a:ext cx="11080580" cy="1854200"/>
        </p:xfrm>
        <a:graphic>
          <a:graphicData uri="http://schemas.openxmlformats.org/drawingml/2006/table">
            <a:tbl>
              <a:tblPr firstRow="1" bandRow="1">
                <a:tableStyleId>{00A15C55-8517-42AA-B614-E9B94910E393}</a:tableStyleId>
              </a:tblPr>
              <a:tblGrid>
                <a:gridCol w="2285461">
                  <a:extLst>
                    <a:ext uri="{9D8B030D-6E8A-4147-A177-3AD203B41FA5}">
                      <a16:colId xmlns:a16="http://schemas.microsoft.com/office/drawing/2014/main" val="2724472051"/>
                    </a:ext>
                  </a:extLst>
                </a:gridCol>
                <a:gridCol w="1959429">
                  <a:extLst>
                    <a:ext uri="{9D8B030D-6E8A-4147-A177-3AD203B41FA5}">
                      <a16:colId xmlns:a16="http://schemas.microsoft.com/office/drawing/2014/main" val="3616321599"/>
                    </a:ext>
                  </a:extLst>
                </a:gridCol>
                <a:gridCol w="1756954">
                  <a:extLst>
                    <a:ext uri="{9D8B030D-6E8A-4147-A177-3AD203B41FA5}">
                      <a16:colId xmlns:a16="http://schemas.microsoft.com/office/drawing/2014/main" val="734721100"/>
                    </a:ext>
                  </a:extLst>
                </a:gridCol>
                <a:gridCol w="5078736">
                  <a:extLst>
                    <a:ext uri="{9D8B030D-6E8A-4147-A177-3AD203B41FA5}">
                      <a16:colId xmlns:a16="http://schemas.microsoft.com/office/drawing/2014/main" val="3593978868"/>
                    </a:ext>
                  </a:extLst>
                </a:gridCol>
              </a:tblGrid>
              <a:tr h="370840">
                <a:tc>
                  <a:txBody>
                    <a:bodyPr/>
                    <a:lstStyle/>
                    <a:p>
                      <a:r>
                        <a:rPr lang="fr-FR" sz="1600" b="1" i="0" dirty="0">
                          <a:latin typeface="Arial Narrow" panose="020B0604020202020204" pitchFamily="34" charset="0"/>
                          <a:cs typeface="Arial Narrow" panose="020B0604020202020204" pitchFamily="34" charset="0"/>
                        </a:rPr>
                        <a:t>SANDRE : 0485129S0006</a:t>
                      </a:r>
                    </a:p>
                  </a:txBody>
                  <a:tcPr/>
                </a:tc>
                <a:tc gridSpan="3">
                  <a:txBody>
                    <a:bodyPr/>
                    <a:lstStyle/>
                    <a:p>
                      <a:r>
                        <a:rPr lang="fr-FR" sz="1600" b="1" i="0" dirty="0">
                          <a:latin typeface="Arial Narrow" panose="020B0604020202020204" pitchFamily="34" charset="0"/>
                          <a:cs typeface="Arial Narrow" panose="020B0604020202020204" pitchFamily="34" charset="0"/>
                        </a:rPr>
                        <a:t>STEP Les </a:t>
                      </a:r>
                      <a:r>
                        <a:rPr lang="fr-FR" sz="1600" b="1" i="0" dirty="0" err="1">
                          <a:latin typeface="Arial Narrow" panose="020B0604020202020204" pitchFamily="34" charset="0"/>
                          <a:cs typeface="Arial Narrow" panose="020B0604020202020204" pitchFamily="34" charset="0"/>
                        </a:rPr>
                        <a:t>Brindolles</a:t>
                      </a:r>
                      <a:r>
                        <a:rPr lang="fr-FR" sz="1600" b="1" i="0" dirty="0">
                          <a:latin typeface="Arial Narrow" panose="020B0604020202020204" pitchFamily="34" charset="0"/>
                          <a:cs typeface="Arial Narrow" panose="020B0604020202020204" pitchFamily="34" charset="0"/>
                        </a:rPr>
                        <a:t> (2019)</a:t>
                      </a: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3031488562"/>
                  </a:ext>
                </a:extLst>
              </a:tr>
              <a:tr h="370840">
                <a:tc rowSpan="2">
                  <a:txBody>
                    <a:bodyPr/>
                    <a:lstStyle/>
                    <a:p>
                      <a:pPr algn="l"/>
                      <a:r>
                        <a:rPr lang="fr-FR" sz="1600" b="0" i="0" dirty="0">
                          <a:latin typeface="Arial Narrow" panose="020B0604020202020204" pitchFamily="34" charset="0"/>
                          <a:cs typeface="Arial Narrow" panose="020B0604020202020204" pitchFamily="34" charset="0"/>
                        </a:rPr>
                        <a:t>Capacité de l'ouvrage</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600" b="0" i="0" kern="1200" dirty="0">
                          <a:solidFill>
                            <a:schemeClr val="dk1"/>
                          </a:solidFill>
                          <a:effectLst/>
                          <a:latin typeface="Arial Narrow" panose="020B0604020202020204" pitchFamily="34" charset="0"/>
                          <a:ea typeface="+mn-ea"/>
                          <a:cs typeface="Arial Narrow" panose="020B0604020202020204" pitchFamily="34" charset="0"/>
                        </a:rPr>
                        <a:t>192</a:t>
                      </a:r>
                    </a:p>
                  </a:txBody>
                  <a:tcPr anchor="ctr"/>
                </a:tc>
                <a:tc>
                  <a:txBody>
                    <a:bodyPr/>
                    <a:lstStyle/>
                    <a:p>
                      <a:r>
                        <a:rPr lang="en-GB" sz="1600" b="0" i="0" kern="1200" dirty="0">
                          <a:solidFill>
                            <a:schemeClr val="dk1"/>
                          </a:solidFill>
                          <a:effectLst/>
                          <a:latin typeface="Arial Narrow" panose="020B0604020202020204" pitchFamily="34" charset="0"/>
                          <a:ea typeface="+mn-ea"/>
                          <a:cs typeface="Arial Narrow" panose="020B0604020202020204" pitchFamily="34" charset="0"/>
                        </a:rPr>
                        <a:t>kg/j DBO</a:t>
                      </a:r>
                      <a:r>
                        <a:rPr lang="en-GB" sz="1600" b="0" i="0" kern="1200" baseline="-25000" dirty="0">
                          <a:solidFill>
                            <a:schemeClr val="dk1"/>
                          </a:solidFill>
                          <a:effectLst/>
                          <a:latin typeface="Arial Narrow" panose="020B0604020202020204" pitchFamily="34" charset="0"/>
                          <a:ea typeface="+mn-ea"/>
                          <a:cs typeface="Arial Narrow" panose="020B0604020202020204" pitchFamily="34" charset="0"/>
                        </a:rPr>
                        <a:t>5</a:t>
                      </a:r>
                      <a:endParaRPr lang="fr-FR" sz="1600" b="0" i="0" dirty="0">
                        <a:latin typeface="Arial Narrow" panose="020B0604020202020204" pitchFamily="34" charset="0"/>
                        <a:cs typeface="Arial Narrow" panose="020B0604020202020204" pitchFamily="34" charset="0"/>
                      </a:endParaRPr>
                    </a:p>
                  </a:txBody>
                  <a:tcPr/>
                </a:tc>
                <a:tc rowSpan="2">
                  <a:txBody>
                    <a:bodyPr/>
                    <a:lstStyle/>
                    <a:p>
                      <a:pPr algn="l"/>
                      <a:r>
                        <a:rPr lang="fr-FR" sz="1600" b="1" i="0" dirty="0">
                          <a:latin typeface="Arial Narrow" panose="020B0604020202020204" pitchFamily="34" charset="0"/>
                          <a:cs typeface="Arial Narrow" panose="020B0604020202020204" pitchFamily="34" charset="0"/>
                        </a:rPr>
                        <a:t>soit 3 200 EH</a:t>
                      </a:r>
                    </a:p>
                  </a:txBody>
                  <a:tcPr anchor="ctr"/>
                </a:tc>
                <a:extLst>
                  <a:ext uri="{0D108BD9-81ED-4DB2-BD59-A6C34878D82A}">
                    <a16:rowId xmlns:a16="http://schemas.microsoft.com/office/drawing/2014/main" val="789940026"/>
                  </a:ext>
                </a:extLst>
              </a:tr>
              <a:tr h="370840">
                <a:tc vMerge="1">
                  <a:txBody>
                    <a:bodyPr/>
                    <a:lstStyle/>
                    <a:p>
                      <a:endParaRPr lang="fr-FR" dirty="0"/>
                    </a:p>
                  </a:txBody>
                  <a:tcPr/>
                </a:tc>
                <a:tc>
                  <a:txBody>
                    <a:bodyPr/>
                    <a:lstStyle/>
                    <a:p>
                      <a:pPr algn="r"/>
                      <a:r>
                        <a:rPr lang="fr-FR" sz="1600" b="0" i="0" dirty="0">
                          <a:latin typeface="Arial Narrow" panose="020B0604020202020204" pitchFamily="34" charset="0"/>
                          <a:cs typeface="Arial Narrow" panose="020B0604020202020204" pitchFamily="34" charset="0"/>
                        </a:rPr>
                        <a:t>1080</a:t>
                      </a:r>
                    </a:p>
                  </a:txBody>
                  <a:tcPr anchor="ctr"/>
                </a:tc>
                <a:tc>
                  <a:txBody>
                    <a:bodyPr/>
                    <a:lstStyle/>
                    <a:p>
                      <a:r>
                        <a:rPr lang="fr-FR" sz="1600" b="0" i="0" kern="1200" dirty="0">
                          <a:solidFill>
                            <a:schemeClr val="dk1"/>
                          </a:solidFill>
                          <a:effectLst/>
                          <a:latin typeface="Arial Narrow" panose="020B0604020202020204" pitchFamily="34" charset="0"/>
                          <a:ea typeface="+mn-ea"/>
                          <a:cs typeface="Arial Narrow" panose="020B0604020202020204" pitchFamily="34" charset="0"/>
                        </a:rPr>
                        <a:t>m</a:t>
                      </a:r>
                      <a:r>
                        <a:rPr lang="fr-FR" sz="1600" b="0" i="0" kern="1200" baseline="30000" dirty="0">
                          <a:solidFill>
                            <a:schemeClr val="dk1"/>
                          </a:solidFill>
                          <a:effectLst/>
                          <a:latin typeface="Arial Narrow" panose="020B0604020202020204" pitchFamily="34" charset="0"/>
                          <a:ea typeface="+mn-ea"/>
                          <a:cs typeface="Arial Narrow" panose="020B0604020202020204" pitchFamily="34" charset="0"/>
                        </a:rPr>
                        <a:t>3</a:t>
                      </a:r>
                      <a:r>
                        <a:rPr lang="fr-FR" sz="1600" b="0" i="0" kern="1200" dirty="0">
                          <a:solidFill>
                            <a:schemeClr val="dk1"/>
                          </a:solidFill>
                          <a:effectLst/>
                          <a:latin typeface="Arial Narrow" panose="020B0604020202020204" pitchFamily="34" charset="0"/>
                          <a:ea typeface="+mn-ea"/>
                          <a:cs typeface="Arial Narrow" panose="020B0604020202020204" pitchFamily="34" charset="0"/>
                        </a:rPr>
                        <a:t>/j</a:t>
                      </a:r>
                      <a:r>
                        <a:rPr lang="fr-FR" sz="1600" b="0" i="0" dirty="0">
                          <a:effectLst/>
                          <a:latin typeface="Arial Narrow" panose="020B0604020202020204" pitchFamily="34" charset="0"/>
                          <a:cs typeface="Arial Narrow" panose="020B0604020202020204" pitchFamily="34" charset="0"/>
                        </a:rPr>
                        <a:t> </a:t>
                      </a:r>
                      <a:endParaRPr lang="fr-FR" sz="1600" b="0" i="0" dirty="0">
                        <a:latin typeface="Arial Narrow" panose="020B0604020202020204" pitchFamily="34" charset="0"/>
                        <a:cs typeface="Arial Narrow" panose="020B0604020202020204" pitchFamily="34" charset="0"/>
                      </a:endParaRPr>
                    </a:p>
                  </a:txBody>
                  <a:tcPr/>
                </a:tc>
                <a:tc vMerge="1">
                  <a:txBody>
                    <a:bodyPr/>
                    <a:lstStyle/>
                    <a:p>
                      <a:endParaRPr lang="fr-FR" dirty="0"/>
                    </a:p>
                  </a:txBody>
                  <a:tcPr/>
                </a:tc>
                <a:extLst>
                  <a:ext uri="{0D108BD9-81ED-4DB2-BD59-A6C34878D82A}">
                    <a16:rowId xmlns:a16="http://schemas.microsoft.com/office/drawing/2014/main" val="1912832001"/>
                  </a:ext>
                </a:extLst>
              </a:tr>
              <a:tr h="370840">
                <a:tc rowSpan="2">
                  <a:txBody>
                    <a:bodyPr/>
                    <a:lstStyle/>
                    <a:p>
                      <a:pPr algn="l"/>
                      <a:r>
                        <a:rPr lang="fr-FR" sz="1600" b="0" i="0" dirty="0">
                          <a:latin typeface="Arial Narrow" panose="020B0604020202020204" pitchFamily="34" charset="0"/>
                          <a:cs typeface="Arial Narrow" panose="020B0604020202020204" pitchFamily="34" charset="0"/>
                        </a:rPr>
                        <a:t>Prescription de rejets</a:t>
                      </a:r>
                    </a:p>
                  </a:txBody>
                  <a:tcPr anchor="ctr"/>
                </a:tc>
                <a:tc>
                  <a:txBody>
                    <a:bodyPr/>
                    <a:lstStyle/>
                    <a:p>
                      <a:r>
                        <a:rPr lang="fr-FR" sz="1600" b="0" i="0" dirty="0">
                          <a:latin typeface="Arial Narrow" panose="020B0604020202020204" pitchFamily="34" charset="0"/>
                          <a:cs typeface="Arial Narrow" panose="020B0604020202020204" pitchFamily="34" charset="0"/>
                        </a:rPr>
                        <a:t>Milieu récepteur :</a:t>
                      </a:r>
                    </a:p>
                  </a:txBody>
                  <a:tcPr/>
                </a:tc>
                <a:tc gridSpan="2">
                  <a:txBody>
                    <a:bodyPr/>
                    <a:lstStyle/>
                    <a:p>
                      <a:r>
                        <a:rPr lang="fr-FR" sz="1600" b="0" i="0" dirty="0">
                          <a:latin typeface="Arial Narrow" panose="020B0604020202020204" pitchFamily="34" charset="0"/>
                          <a:cs typeface="Arial Narrow" panose="020B0604020202020204" pitchFamily="34" charset="0"/>
                        </a:rPr>
                        <a:t>La Boulogne</a:t>
                      </a:r>
                    </a:p>
                  </a:txBody>
                  <a:tcPr/>
                </a:tc>
                <a:tc hMerge="1">
                  <a:txBody>
                    <a:bodyPr/>
                    <a:lstStyle/>
                    <a:p>
                      <a:endParaRPr lang="fr-FR" dirty="0"/>
                    </a:p>
                  </a:txBody>
                  <a:tcPr/>
                </a:tc>
                <a:extLst>
                  <a:ext uri="{0D108BD9-81ED-4DB2-BD59-A6C34878D82A}">
                    <a16:rowId xmlns:a16="http://schemas.microsoft.com/office/drawing/2014/main" val="3135200933"/>
                  </a:ext>
                </a:extLst>
              </a:tr>
              <a:tr h="370840">
                <a:tc vMerge="1">
                  <a:txBody>
                    <a:bodyPr/>
                    <a:lstStyle/>
                    <a:p>
                      <a:endParaRPr lang="fr-FR" dirty="0"/>
                    </a:p>
                  </a:txBody>
                  <a:tcPr/>
                </a:tc>
                <a:tc>
                  <a:txBody>
                    <a:bodyPr/>
                    <a:lstStyle/>
                    <a:p>
                      <a:r>
                        <a:rPr lang="fr-FR" sz="1600" b="0" i="0" dirty="0">
                          <a:latin typeface="Arial Narrow" panose="020B0604020202020204" pitchFamily="34" charset="0"/>
                          <a:cs typeface="Arial Narrow" panose="020B0604020202020204" pitchFamily="34" charset="0"/>
                        </a:rPr>
                        <a:t>Texte réglementaire :</a:t>
                      </a:r>
                    </a:p>
                  </a:txBody>
                  <a:tcPr/>
                </a:tc>
                <a:tc gridSpan="2">
                  <a:txBody>
                    <a:bodyPr/>
                    <a:lstStyle/>
                    <a:p>
                      <a:r>
                        <a:rPr lang="fr-FR" sz="1600" b="0" i="0" dirty="0">
                          <a:latin typeface="Arial Narrow" panose="020B0604020202020204" pitchFamily="34" charset="0"/>
                          <a:cs typeface="Arial Narrow" panose="020B0604020202020204" pitchFamily="34" charset="0"/>
                        </a:rPr>
                        <a:t>Déclaration n°85-2016-00554 du 16 février 2017</a:t>
                      </a:r>
                      <a:endParaRPr lang="fr-FR" sz="1600" b="0" i="0" dirty="0">
                        <a:highlight>
                          <a:srgbClr val="FFFF00"/>
                        </a:highlight>
                        <a:latin typeface="Arial Narrow" panose="020B0604020202020204" pitchFamily="34" charset="0"/>
                        <a:cs typeface="Arial Narrow" panose="020B0604020202020204" pitchFamily="34" charset="0"/>
                      </a:endParaRPr>
                    </a:p>
                  </a:txBody>
                  <a:tcPr/>
                </a:tc>
                <a:tc hMerge="1">
                  <a:txBody>
                    <a:bodyPr/>
                    <a:lstStyle/>
                    <a:p>
                      <a:endParaRPr lang="fr-FR" dirty="0"/>
                    </a:p>
                  </a:txBody>
                  <a:tcPr/>
                </a:tc>
                <a:extLst>
                  <a:ext uri="{0D108BD9-81ED-4DB2-BD59-A6C34878D82A}">
                    <a16:rowId xmlns:a16="http://schemas.microsoft.com/office/drawing/2014/main" val="3511921764"/>
                  </a:ext>
                </a:extLst>
              </a:tr>
            </a:tbl>
          </a:graphicData>
        </a:graphic>
      </p:graphicFrame>
      <p:sp>
        <p:nvSpPr>
          <p:cNvPr id="6" name="ZoneTexte 5">
            <a:extLst>
              <a:ext uri="{FF2B5EF4-FFF2-40B4-BE49-F238E27FC236}">
                <a16:creationId xmlns:a16="http://schemas.microsoft.com/office/drawing/2014/main" id="{43A80F54-14E1-291F-CE3F-835A625DD7BE}"/>
              </a:ext>
            </a:extLst>
          </p:cNvPr>
          <p:cNvSpPr txBox="1"/>
          <p:nvPr/>
        </p:nvSpPr>
        <p:spPr>
          <a:xfrm>
            <a:off x="1044384" y="4040273"/>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sp>
        <p:nvSpPr>
          <p:cNvPr id="7" name="ZoneTexte 6">
            <a:extLst>
              <a:ext uri="{FF2B5EF4-FFF2-40B4-BE49-F238E27FC236}">
                <a16:creationId xmlns:a16="http://schemas.microsoft.com/office/drawing/2014/main" id="{C6A01F4D-6555-115A-D348-DA801256710C}"/>
              </a:ext>
            </a:extLst>
          </p:cNvPr>
          <p:cNvSpPr txBox="1"/>
          <p:nvPr/>
        </p:nvSpPr>
        <p:spPr>
          <a:xfrm>
            <a:off x="1044384" y="4494959"/>
            <a:ext cx="6508475" cy="1746292"/>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Une nouvelle sonde de </a:t>
            </a:r>
            <a:r>
              <a:rPr lang="en-US" sz="1400" dirty="0" err="1">
                <a:latin typeface="Arial Narrow" panose="020B0604020202020204" pitchFamily="34" charset="0"/>
                <a:cs typeface="Arial Narrow" panose="020B0604020202020204" pitchFamily="34" charset="0"/>
              </a:rPr>
              <a:t>surverse</a:t>
            </a:r>
            <a:r>
              <a:rPr lang="en-US" sz="1400" dirty="0">
                <a:latin typeface="Arial Narrow" panose="020B0604020202020204" pitchFamily="34" charset="0"/>
                <a:cs typeface="Arial Narrow" panose="020B0604020202020204" pitchFamily="34" charset="0"/>
              </a:rPr>
              <a:t> a </a:t>
            </a:r>
            <a:r>
              <a:rPr lang="en-US" sz="1400" dirty="0" err="1">
                <a:latin typeface="Arial Narrow" panose="020B0604020202020204" pitchFamily="34" charset="0"/>
                <a:cs typeface="Arial Narrow" panose="020B0604020202020204" pitchFamily="34" charset="0"/>
              </a:rPr>
              <a:t>été</a:t>
            </a:r>
            <a:r>
              <a:rPr lang="en-US" sz="1400" dirty="0">
                <a:latin typeface="Arial Narrow" panose="020B0604020202020204" pitchFamily="34" charset="0"/>
                <a:cs typeface="Arial Narrow" panose="020B0604020202020204" pitchFamily="34" charset="0"/>
              </a:rPr>
              <a:t> mise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service sur le </a:t>
            </a:r>
            <a:r>
              <a:rPr lang="en-US" sz="1400" dirty="0" err="1">
                <a:latin typeface="Arial Narrow" panose="020B0604020202020204" pitchFamily="34" charset="0"/>
                <a:cs typeface="Arial Narrow" panose="020B0604020202020204" pitchFamily="34" charset="0"/>
              </a:rPr>
              <a:t>bassin</a:t>
            </a:r>
            <a:r>
              <a:rPr lang="en-US" sz="1400" dirty="0">
                <a:latin typeface="Arial Narrow" panose="020B0604020202020204" pitchFamily="34" charset="0"/>
                <a:cs typeface="Arial Narrow" panose="020B0604020202020204" pitchFamily="34" charset="0"/>
              </a:rPr>
              <a:t> tampon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octobre</a:t>
            </a:r>
            <a:r>
              <a:rPr lang="en-US" sz="1400" dirty="0">
                <a:latin typeface="Arial Narrow" panose="020B0604020202020204" pitchFamily="34" charset="0"/>
                <a:cs typeface="Arial Narrow" panose="020B0604020202020204" pitchFamily="34" charset="0"/>
              </a:rPr>
              <a:t> 2023.</a:t>
            </a:r>
          </a:p>
          <a:p>
            <a:pPr indent="-228600" algn="just">
              <a:lnSpc>
                <a:spcPct val="90000"/>
              </a:lnSpc>
              <a:spcAft>
                <a:spcPts val="600"/>
              </a:spcAft>
              <a:buFont typeface="Arial" panose="020B0604020202020204" pitchFamily="34" charset="0"/>
              <a:buChar char="•"/>
            </a:pPr>
            <a:r>
              <a:rPr lang="en-US" sz="1400" dirty="0" err="1">
                <a:latin typeface="Arial Narrow" panose="020B0604020202020204" pitchFamily="34" charset="0"/>
                <a:cs typeface="Arial Narrow" panose="020B0604020202020204" pitchFamily="34" charset="0"/>
              </a:rPr>
              <a:t>L'installation</a:t>
            </a:r>
            <a:r>
              <a:rPr lang="en-US" sz="1400" dirty="0">
                <a:latin typeface="Arial Narrow" panose="020B0604020202020204" pitchFamily="34" charset="0"/>
                <a:cs typeface="Arial Narrow" panose="020B0604020202020204" pitchFamily="34" charset="0"/>
              </a:rPr>
              <a:t> a </a:t>
            </a:r>
            <a:r>
              <a:rPr lang="en-US" sz="1400" dirty="0" err="1">
                <a:latin typeface="Arial Narrow" panose="020B0604020202020204" pitchFamily="34" charset="0"/>
                <a:cs typeface="Arial Narrow" panose="020B0604020202020204" pitchFamily="34" charset="0"/>
              </a:rPr>
              <a:t>été</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validée</a:t>
            </a:r>
            <a:r>
              <a:rPr lang="en-US" sz="1400" dirty="0">
                <a:latin typeface="Arial Narrow" panose="020B0604020202020204" pitchFamily="34" charset="0"/>
                <a:cs typeface="Arial Narrow" panose="020B0604020202020204" pitchFamily="34" charset="0"/>
              </a:rPr>
              <a:t> par le SATESE.</a:t>
            </a: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A noter </a:t>
            </a:r>
            <a:r>
              <a:rPr lang="en-US" sz="1400" dirty="0" err="1">
                <a:latin typeface="Arial Narrow" panose="020B0604020202020204" pitchFamily="34" charset="0"/>
                <a:cs typeface="Arial Narrow" panose="020B0604020202020204" pitchFamily="34" charset="0"/>
              </a:rPr>
              <a:t>également</a:t>
            </a:r>
            <a:r>
              <a:rPr lang="en-US" sz="1400" dirty="0">
                <a:latin typeface="Arial Narrow" panose="020B0604020202020204" pitchFamily="34" charset="0"/>
                <a:cs typeface="Arial Narrow" panose="020B0604020202020204" pitchFamily="34" charset="0"/>
              </a:rPr>
              <a:t>, la DDTM a </a:t>
            </a:r>
            <a:r>
              <a:rPr lang="en-US" sz="1400" dirty="0" err="1">
                <a:latin typeface="Arial Narrow" panose="020B0604020202020204" pitchFamily="34" charset="0"/>
                <a:cs typeface="Arial Narrow" panose="020B0604020202020204" pitchFamily="34" charset="0"/>
              </a:rPr>
              <a:t>envoyé</a:t>
            </a:r>
            <a:r>
              <a:rPr lang="en-US" sz="1400" dirty="0">
                <a:latin typeface="Arial Narrow" panose="020B0604020202020204" pitchFamily="34" charset="0"/>
                <a:cs typeface="Arial Narrow" panose="020B0604020202020204" pitchFamily="34" charset="0"/>
              </a:rPr>
              <a:t> un </a:t>
            </a:r>
            <a:r>
              <a:rPr lang="en-US" sz="1400" dirty="0" err="1">
                <a:latin typeface="Arial Narrow" panose="020B0604020202020204" pitchFamily="34" charset="0"/>
                <a:cs typeface="Arial Narrow" panose="020B0604020202020204" pitchFamily="34" charset="0"/>
              </a:rPr>
              <a:t>courrier</a:t>
            </a:r>
            <a:r>
              <a:rPr lang="en-US" sz="1400" dirty="0">
                <a:latin typeface="Arial Narrow" panose="020B0604020202020204" pitchFamily="34" charset="0"/>
                <a:cs typeface="Arial Narrow" panose="020B0604020202020204" pitchFamily="34" charset="0"/>
              </a:rPr>
              <a:t> à la </a:t>
            </a:r>
            <a:r>
              <a:rPr lang="en-US" sz="1400" dirty="0" err="1">
                <a:latin typeface="Arial Narrow" panose="020B0604020202020204" pitchFamily="34" charset="0"/>
                <a:cs typeface="Arial Narrow" panose="020B0604020202020204" pitchFamily="34" charset="0"/>
              </a:rPr>
              <a:t>collectivité</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afin</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lui</a:t>
            </a:r>
            <a:r>
              <a:rPr lang="en-US" sz="1400" dirty="0">
                <a:latin typeface="Arial Narrow" panose="020B0604020202020204" pitchFamily="34" charset="0"/>
                <a:cs typeface="Arial Narrow" panose="020B0604020202020204" pitchFamily="34" charset="0"/>
              </a:rPr>
              <a:t> signaler les concentrations </a:t>
            </a:r>
            <a:r>
              <a:rPr lang="en-US" sz="1400" dirty="0" err="1">
                <a:latin typeface="Arial Narrow" panose="020B0604020202020204" pitchFamily="34" charset="0"/>
                <a:cs typeface="Arial Narrow" panose="020B0604020202020204" pitchFamily="34" charset="0"/>
              </a:rPr>
              <a:t>rédhibitoires</a:t>
            </a:r>
            <a:r>
              <a:rPr lang="en-US" sz="1400" dirty="0">
                <a:latin typeface="Arial Narrow" panose="020B0604020202020204" pitchFamily="34" charset="0"/>
                <a:cs typeface="Arial Narrow" panose="020B0604020202020204" pitchFamily="34" charset="0"/>
              </a:rPr>
              <a:t> à prendre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compte</a:t>
            </a:r>
            <a:r>
              <a:rPr lang="en-US" sz="1400" dirty="0">
                <a:latin typeface="Arial Narrow" panose="020B0604020202020204" pitchFamily="34" charset="0"/>
                <a:cs typeface="Arial Narrow" panose="020B0604020202020204" pitchFamily="34" charset="0"/>
              </a:rPr>
              <a:t> dans le cadre de </a:t>
            </a:r>
            <a:r>
              <a:rPr lang="en-US" sz="1400" dirty="0" err="1">
                <a:latin typeface="Arial Narrow" panose="020B0604020202020204" pitchFamily="34" charset="0"/>
                <a:cs typeface="Arial Narrow" panose="020B0604020202020204" pitchFamily="34" charset="0"/>
              </a:rPr>
              <a:t>l'autosurveillance</a:t>
            </a:r>
            <a:r>
              <a:rPr lang="en-US" sz="1400">
                <a:latin typeface="Arial Narrow" panose="020B0604020202020204" pitchFamily="34" charset="0"/>
                <a:cs typeface="Arial Narrow" panose="020B0604020202020204" pitchFamily="34" charset="0"/>
              </a:rPr>
              <a:t>.</a:t>
            </a:r>
            <a:endParaRPr lang="en-US" sz="1400" dirty="0">
              <a:latin typeface="Arial Narrow" panose="020B0604020202020204" pitchFamily="34" charset="0"/>
              <a:cs typeface="Arial Narrow" panose="020B0604020202020204" pitchFamily="34" charset="0"/>
            </a:endParaRPr>
          </a:p>
        </p:txBody>
      </p:sp>
      <p:pic>
        <p:nvPicPr>
          <p:cNvPr id="4" name="Image 3">
            <a:extLst>
              <a:ext uri="{FF2B5EF4-FFF2-40B4-BE49-F238E27FC236}">
                <a16:creationId xmlns:a16="http://schemas.microsoft.com/office/drawing/2014/main" id="{00BC5919-3EDE-EB24-D1FF-0DBBE1710E52}"/>
              </a:ext>
            </a:extLst>
          </p:cNvPr>
          <p:cNvPicPr>
            <a:picLocks noChangeAspect="1"/>
          </p:cNvPicPr>
          <p:nvPr/>
        </p:nvPicPr>
        <p:blipFill>
          <a:blip r:embed="rId2"/>
          <a:stretch>
            <a:fillRect/>
          </a:stretch>
        </p:blipFill>
        <p:spPr>
          <a:xfrm>
            <a:off x="8565173" y="3968038"/>
            <a:ext cx="3071117" cy="2317962"/>
          </a:xfrm>
          <a:prstGeom prst="rect">
            <a:avLst/>
          </a:prstGeom>
          <a:ln w="50800">
            <a:solidFill>
              <a:srgbClr val="0432FF"/>
            </a:solidFill>
            <a:prstDash val="dash"/>
          </a:ln>
        </p:spPr>
      </p:pic>
    </p:spTree>
    <p:extLst>
      <p:ext uri="{BB962C8B-B14F-4D97-AF65-F5344CB8AC3E}">
        <p14:creationId xmlns:p14="http://schemas.microsoft.com/office/powerpoint/2010/main" val="20724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455F7B-111E-465D-EE95-EA2B4CB0551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A6E39E-A96C-4A9B-00B3-DAB129DE0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482EB541-1680-AE00-AEC5-D62A2E52C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DF2FCDA3-44A7-3ACF-4C56-41D5A8324393}"/>
              </a:ext>
            </a:extLst>
          </p:cNvPr>
          <p:cNvSpPr txBox="1"/>
          <p:nvPr/>
        </p:nvSpPr>
        <p:spPr>
          <a:xfrm>
            <a:off x="345186" y="2827210"/>
            <a:ext cx="4041619" cy="3270796"/>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Les </a:t>
            </a:r>
            <a:r>
              <a:rPr lang="en-US" sz="1400" dirty="0" err="1">
                <a:latin typeface="Arial Narrow" panose="020B0604020202020204" pitchFamily="34" charset="0"/>
                <a:cs typeface="Arial Narrow" panose="020B0604020202020204" pitchFamily="34" charset="0"/>
              </a:rPr>
              <a:t>boues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sont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extraites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vers</a:t>
            </a:r>
            <a:r>
              <a:rPr lang="en-US" sz="1400" dirty="0">
                <a:latin typeface="Arial Narrow" panose="020B0604020202020204" pitchFamily="34" charset="0"/>
                <a:cs typeface="Arial Narrow" panose="020B0604020202020204" pitchFamily="34" charset="0"/>
              </a:rPr>
              <a:t> des </a:t>
            </a:r>
            <a:r>
              <a:rPr lang="en-US" sz="1400" dirty="0" err="1">
                <a:latin typeface="Arial Narrow" panose="020B0604020202020204" pitchFamily="34" charset="0"/>
                <a:cs typeface="Arial Narrow" panose="020B0604020202020204" pitchFamily="34" charset="0"/>
              </a:rPr>
              <a:t>lits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plantés</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roseaux</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depuis</a:t>
            </a:r>
            <a:r>
              <a:rPr lang="en-US" sz="1400" dirty="0">
                <a:latin typeface="Arial Narrow" panose="020B0604020202020204" pitchFamily="34" charset="0"/>
                <a:cs typeface="Arial Narrow" panose="020B0604020202020204" pitchFamily="34" charset="0"/>
              </a:rPr>
              <a:t> la mise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service de la nouvelle station </a:t>
            </a:r>
            <a:r>
              <a:rPr lang="en-US" sz="1400" dirty="0" err="1">
                <a:latin typeface="Arial Narrow" panose="020B0604020202020204" pitchFamily="34" charset="0"/>
                <a:cs typeface="Arial Narrow" panose="020B0604020202020204" pitchFamily="34" charset="0"/>
              </a:rPr>
              <a:t>d’épuration</a:t>
            </a:r>
            <a:r>
              <a:rPr lang="en-US" sz="1400" dirty="0">
                <a:latin typeface="Arial Narrow" panose="020B0604020202020204" pitchFamily="34" charset="0"/>
                <a:cs typeface="Arial Narrow" panose="020B0604020202020204" pitchFamily="34" charset="0"/>
              </a:rPr>
              <a:t>. Il </a:t>
            </a:r>
            <a:r>
              <a:rPr lang="en-US" sz="1400" dirty="0" err="1">
                <a:latin typeface="Arial Narrow" panose="020B0604020202020204" pitchFamily="34" charset="0"/>
                <a:cs typeface="Arial Narrow" panose="020B0604020202020204" pitchFamily="34" charset="0"/>
              </a:rPr>
              <a:t>n’y</a:t>
            </a:r>
            <a:r>
              <a:rPr lang="en-US" sz="1400" dirty="0">
                <a:latin typeface="Arial Narrow" panose="020B0604020202020204" pitchFamily="34" charset="0"/>
                <a:cs typeface="Arial Narrow" panose="020B0604020202020204" pitchFamily="34" charset="0"/>
              </a:rPr>
              <a:t> a pas </a:t>
            </a:r>
            <a:r>
              <a:rPr lang="en-US" sz="1400" dirty="0" err="1">
                <a:latin typeface="Arial Narrow" panose="020B0604020202020204" pitchFamily="34" charset="0"/>
                <a:cs typeface="Arial Narrow" panose="020B0604020202020204" pitchFamily="34" charset="0"/>
              </a:rPr>
              <a:t>d’évacuation</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prévue</a:t>
            </a:r>
            <a:r>
              <a:rPr lang="en-US" sz="1400" dirty="0">
                <a:latin typeface="Arial Narrow" panose="020B0604020202020204" pitchFamily="34" charset="0"/>
                <a:cs typeface="Arial Narrow" panose="020B0604020202020204" pitchFamily="34" charset="0"/>
              </a:rPr>
              <a:t> les premières </a:t>
            </a:r>
            <a:r>
              <a:rPr lang="en-US" sz="1400" dirty="0" err="1">
                <a:latin typeface="Arial Narrow" panose="020B0604020202020204" pitchFamily="34" charset="0"/>
                <a:cs typeface="Arial Narrow" panose="020B0604020202020204" pitchFamily="34" charset="0"/>
              </a:rPr>
              <a:t>années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d'exploitation</a:t>
            </a:r>
            <a:r>
              <a:rPr lang="en-US" sz="1400" dirty="0">
                <a:latin typeface="Arial Narrow" panose="020B0604020202020204" pitchFamily="34" charset="0"/>
                <a:cs typeface="Arial Narrow" panose="020B0604020202020204" pitchFamily="34" charset="0"/>
              </a:rPr>
              <a:t> de la nouvelle station </a:t>
            </a:r>
            <a:r>
              <a:rPr lang="en-US" sz="1400" dirty="0" err="1">
                <a:latin typeface="Arial Narrow" panose="020B0604020202020204" pitchFamily="34" charset="0"/>
                <a:cs typeface="Arial Narrow" panose="020B0604020202020204" pitchFamily="34" charset="0"/>
              </a:rPr>
              <a:t>d’épuration</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ce</a:t>
            </a:r>
            <a:r>
              <a:rPr lang="en-US" sz="1400" dirty="0">
                <a:latin typeface="Arial Narrow" panose="020B0604020202020204" pitchFamily="34" charset="0"/>
                <a:cs typeface="Arial Narrow" panose="020B0604020202020204" pitchFamily="34" charset="0"/>
              </a:rPr>
              <a:t> qui </a:t>
            </a:r>
            <a:r>
              <a:rPr lang="en-US" sz="1400" dirty="0" err="1">
                <a:latin typeface="Arial Narrow" panose="020B0604020202020204" pitchFamily="34" charset="0"/>
                <a:cs typeface="Arial Narrow" panose="020B0604020202020204" pitchFamily="34" charset="0"/>
              </a:rPr>
              <a:t>est</a:t>
            </a:r>
            <a:r>
              <a:rPr lang="en-US" sz="1400" dirty="0">
                <a:latin typeface="Arial Narrow" panose="020B0604020202020204" pitchFamily="34" charset="0"/>
                <a:cs typeface="Arial Narrow" panose="020B0604020202020204" pitchFamily="34" charset="0"/>
              </a:rPr>
              <a:t> tout à fait normal avec </a:t>
            </a:r>
            <a:r>
              <a:rPr lang="en-US" sz="1400" dirty="0" err="1">
                <a:latin typeface="Arial Narrow" panose="020B0604020202020204" pitchFamily="34" charset="0"/>
                <a:cs typeface="Arial Narrow" panose="020B0604020202020204" pitchFamily="34" charset="0"/>
              </a:rPr>
              <a:t>ce</a:t>
            </a:r>
            <a:r>
              <a:rPr lang="en-US" sz="1400" dirty="0">
                <a:latin typeface="Arial Narrow" panose="020B0604020202020204" pitchFamily="34" charset="0"/>
                <a:cs typeface="Arial Narrow" panose="020B0604020202020204" pitchFamily="34" charset="0"/>
              </a:rPr>
              <a:t> type de </a:t>
            </a:r>
            <a:r>
              <a:rPr lang="en-US" sz="1400" dirty="0" err="1">
                <a:latin typeface="Arial Narrow" panose="020B0604020202020204" pitchFamily="34" charset="0"/>
                <a:cs typeface="Arial Narrow" panose="020B0604020202020204" pitchFamily="34" charset="0"/>
              </a:rPr>
              <a:t>filière</a:t>
            </a:r>
            <a:r>
              <a:rPr lang="en-US" sz="1400" dirty="0">
                <a:latin typeface="Arial Narrow" panose="020B0604020202020204" pitchFamily="34" charset="0"/>
                <a:cs typeface="Arial Narrow" panose="020B0604020202020204" pitchFamily="34" charset="0"/>
              </a:rPr>
              <a:t>.</a:t>
            </a: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r>
              <a:rPr lang="en-US" sz="1400" dirty="0" err="1">
                <a:latin typeface="Arial Narrow" panose="020B0604020202020204" pitchFamily="34" charset="0"/>
                <a:cs typeface="Arial Narrow" panose="020B0604020202020204" pitchFamily="34" charset="0"/>
              </a:rPr>
              <a:t>Selon</a:t>
            </a:r>
            <a:r>
              <a:rPr lang="en-US" sz="1400" dirty="0">
                <a:latin typeface="Arial Narrow" panose="020B0604020202020204" pitchFamily="34" charset="0"/>
                <a:cs typeface="Arial Narrow" panose="020B0604020202020204" pitchFamily="34" charset="0"/>
              </a:rPr>
              <a:t> le </a:t>
            </a:r>
            <a:r>
              <a:rPr lang="en-US" sz="1400" dirty="0" err="1">
                <a:latin typeface="Arial Narrow" panose="020B0604020202020204" pitchFamily="34" charset="0"/>
                <a:cs typeface="Arial Narrow" panose="020B0604020202020204" pitchFamily="34" charset="0"/>
              </a:rPr>
              <a:t>contrat</a:t>
            </a:r>
            <a:r>
              <a:rPr lang="en-US" sz="1400" dirty="0">
                <a:latin typeface="Arial Narrow" panose="020B0604020202020204" pitchFamily="34" charset="0"/>
                <a:cs typeface="Arial Narrow" panose="020B0604020202020204" pitchFamily="34" charset="0"/>
              </a:rPr>
              <a:t>, un plan </a:t>
            </a:r>
            <a:r>
              <a:rPr lang="en-US" sz="1400" dirty="0" err="1">
                <a:latin typeface="Arial Narrow" panose="020B0604020202020204" pitchFamily="34" charset="0"/>
                <a:cs typeface="Arial Narrow" panose="020B0604020202020204" pitchFamily="34" charset="0"/>
              </a:rPr>
              <a:t>d'épandage</a:t>
            </a:r>
            <a:r>
              <a:rPr lang="en-US" sz="1400" dirty="0">
                <a:latin typeface="Arial Narrow" panose="020B0604020202020204" pitchFamily="34" charset="0"/>
                <a:cs typeface="Arial Narrow" panose="020B0604020202020204" pitchFamily="34" charset="0"/>
              </a:rPr>
              <a:t> sera </a:t>
            </a:r>
            <a:r>
              <a:rPr lang="en-US" sz="1400" dirty="0" err="1">
                <a:latin typeface="Arial Narrow" panose="020B0604020202020204" pitchFamily="34" charset="0"/>
                <a:cs typeface="Arial Narrow" panose="020B0604020202020204" pitchFamily="34" charset="0"/>
              </a:rPr>
              <a:t>réalisé</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2027 et les </a:t>
            </a:r>
            <a:r>
              <a:rPr lang="en-US" sz="1400" dirty="0" err="1">
                <a:latin typeface="Arial Narrow" panose="020B0604020202020204" pitchFamily="34" charset="0"/>
                <a:cs typeface="Arial Narrow" panose="020B0604020202020204" pitchFamily="34" charset="0"/>
              </a:rPr>
              <a:t>évacuations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débuteront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2028 à raison d'un lit </a:t>
            </a:r>
            <a:r>
              <a:rPr lang="en-US" sz="1400" dirty="0" err="1">
                <a:latin typeface="Arial Narrow" panose="020B0604020202020204" pitchFamily="34" charset="0"/>
                <a:cs typeface="Arial Narrow" panose="020B0604020202020204" pitchFamily="34" charset="0"/>
              </a:rPr>
              <a:t>chaque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année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jusqu'à</a:t>
            </a:r>
            <a:r>
              <a:rPr lang="en-US" sz="1400" dirty="0">
                <a:latin typeface="Arial Narrow" panose="020B0604020202020204" pitchFamily="34" charset="0"/>
                <a:cs typeface="Arial Narrow" panose="020B0604020202020204" pitchFamily="34" charset="0"/>
              </a:rPr>
              <a:t> la fin du </a:t>
            </a:r>
            <a:r>
              <a:rPr lang="en-US" sz="1400" dirty="0" err="1">
                <a:latin typeface="Arial Narrow" panose="020B0604020202020204" pitchFamily="34" charset="0"/>
                <a:cs typeface="Arial Narrow" panose="020B0604020202020204" pitchFamily="34" charset="0"/>
              </a:rPr>
              <a:t>contrat</a:t>
            </a:r>
            <a:r>
              <a:rPr lang="en-US" sz="1400" dirty="0">
                <a:latin typeface="Arial Narrow" panose="020B0604020202020204" pitchFamily="34" charset="0"/>
                <a:cs typeface="Arial Narrow" panose="020B0604020202020204" pitchFamily="34" charset="0"/>
              </a:rPr>
              <a:t>.</a:t>
            </a:r>
          </a:p>
        </p:txBody>
      </p:sp>
      <p:sp>
        <p:nvSpPr>
          <p:cNvPr id="6" name="Titre 1">
            <a:extLst>
              <a:ext uri="{FF2B5EF4-FFF2-40B4-BE49-F238E27FC236}">
                <a16:creationId xmlns:a16="http://schemas.microsoft.com/office/drawing/2014/main" id="{30573683-82EE-0632-C351-FD212F11CB04}"/>
              </a:ext>
            </a:extLst>
          </p:cNvPr>
          <p:cNvSpPr txBox="1">
            <a:spLocks/>
          </p:cNvSpPr>
          <p:nvPr/>
        </p:nvSpPr>
        <p:spPr>
          <a:xfrm>
            <a:off x="838200" y="365126"/>
            <a:ext cx="10515600" cy="723936"/>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Fonctionnement des installations / Production de boues</a:t>
            </a:r>
          </a:p>
        </p:txBody>
      </p:sp>
      <p:sp>
        <p:nvSpPr>
          <p:cNvPr id="7" name="ZoneTexte 6">
            <a:extLst>
              <a:ext uri="{FF2B5EF4-FFF2-40B4-BE49-F238E27FC236}">
                <a16:creationId xmlns:a16="http://schemas.microsoft.com/office/drawing/2014/main" id="{255FBD6E-E3A0-7601-7EAA-C35DA82D3B02}"/>
              </a:ext>
            </a:extLst>
          </p:cNvPr>
          <p:cNvSpPr txBox="1"/>
          <p:nvPr/>
        </p:nvSpPr>
        <p:spPr>
          <a:xfrm>
            <a:off x="556324" y="1101852"/>
            <a:ext cx="11330876" cy="650784"/>
          </a:xfrm>
          <a:prstGeom prst="rect">
            <a:avLst/>
          </a:prstGeom>
        </p:spPr>
        <p:txBody>
          <a:bodyPr vert="horz" lIns="91440" tIns="45720" rIns="91440" bIns="45720" rtlCol="0" anchor="t">
            <a:normAutofit/>
          </a:bodyPr>
          <a:lstStyle/>
          <a:p>
            <a:pPr algn="just">
              <a:lnSpc>
                <a:spcPct val="90000"/>
              </a:lnSpc>
              <a:spcAft>
                <a:spcPts val="600"/>
              </a:spcAft>
            </a:pPr>
            <a:r>
              <a:rPr lang="en-US" sz="1600" dirty="0" err="1">
                <a:latin typeface="Arial Narrow" panose="020B0604020202020204" pitchFamily="34" charset="0"/>
                <a:cs typeface="Arial Narrow" panose="020B0604020202020204" pitchFamily="34" charset="0"/>
              </a:rPr>
              <a:t>L'épuration</a:t>
            </a:r>
            <a:r>
              <a:rPr lang="en-US" sz="1600" dirty="0">
                <a:latin typeface="Arial Narrow" panose="020B0604020202020204" pitchFamily="34" charset="0"/>
                <a:cs typeface="Arial Narrow" panose="020B0604020202020204" pitchFamily="34" charset="0"/>
              </a:rPr>
              <a:t> des </a:t>
            </a:r>
            <a:r>
              <a:rPr lang="en-US" sz="1600" dirty="0" err="1">
                <a:latin typeface="Arial Narrow" panose="020B0604020202020204" pitchFamily="34" charset="0"/>
                <a:cs typeface="Arial Narrow" panose="020B0604020202020204" pitchFamily="34" charset="0"/>
              </a:rPr>
              <a:t>eaux</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usées</a:t>
            </a:r>
            <a:r>
              <a:rPr lang="en-US" sz="1600" dirty="0">
                <a:latin typeface="Arial Narrow" panose="020B0604020202020204" pitchFamily="34" charset="0"/>
                <a:cs typeface="Arial Narrow" panose="020B0604020202020204" pitchFamily="34" charset="0"/>
              </a:rPr>
              <a:t> conduit </a:t>
            </a:r>
            <a:r>
              <a:rPr lang="en-US" sz="1600" dirty="0" err="1">
                <a:latin typeface="Arial Narrow" panose="020B0604020202020204" pitchFamily="34" charset="0"/>
                <a:cs typeface="Arial Narrow" panose="020B0604020202020204" pitchFamily="34" charset="0"/>
              </a:rPr>
              <a:t>à</a:t>
            </a:r>
            <a:r>
              <a:rPr lang="en-US" sz="1600" dirty="0">
                <a:latin typeface="Arial Narrow" panose="020B0604020202020204" pitchFamily="34" charset="0"/>
                <a:cs typeface="Arial Narrow" panose="020B0604020202020204" pitchFamily="34" charset="0"/>
              </a:rPr>
              <a:t> la production de </a:t>
            </a:r>
            <a:r>
              <a:rPr lang="en-US" sz="1600" dirty="0" err="1">
                <a:latin typeface="Arial Narrow" panose="020B0604020202020204" pitchFamily="34" charset="0"/>
                <a:cs typeface="Arial Narrow" panose="020B0604020202020204" pitchFamily="34" charset="0"/>
              </a:rPr>
              <a:t>boues</a:t>
            </a:r>
            <a:r>
              <a:rPr lang="en-US" sz="1600" dirty="0">
                <a:latin typeface="Arial Narrow" panose="020B0604020202020204" pitchFamily="34" charset="0"/>
                <a:cs typeface="Arial Narrow" panose="020B0604020202020204" pitchFamily="34" charset="0"/>
              </a:rPr>
              <a:t>. Le tableau ci-après </a:t>
            </a:r>
            <a:r>
              <a:rPr lang="en-US" sz="1600" dirty="0" err="1">
                <a:latin typeface="Arial Narrow" panose="020B0604020202020204" pitchFamily="34" charset="0"/>
                <a:cs typeface="Arial Narrow" panose="020B0604020202020204" pitchFamily="34" charset="0"/>
              </a:rPr>
              <a:t>synthétise</a:t>
            </a:r>
            <a:r>
              <a:rPr lang="en-US" sz="1600" dirty="0">
                <a:latin typeface="Arial Narrow" panose="020B0604020202020204" pitchFamily="34" charset="0"/>
                <a:cs typeface="Arial Narrow" panose="020B0604020202020204" pitchFamily="34" charset="0"/>
              </a:rPr>
              <a:t> sur plusieurs années les </a:t>
            </a:r>
            <a:r>
              <a:rPr lang="en-US" sz="1600" dirty="0" err="1">
                <a:latin typeface="Arial Narrow" panose="020B0604020202020204" pitchFamily="34" charset="0"/>
                <a:cs typeface="Arial Narrow" panose="020B0604020202020204" pitchFamily="34" charset="0"/>
              </a:rPr>
              <a:t>indicateurs</a:t>
            </a:r>
            <a:r>
              <a:rPr lang="en-US" sz="1600" dirty="0">
                <a:latin typeface="Arial Narrow" panose="020B0604020202020204" pitchFamily="34" charset="0"/>
                <a:cs typeface="Arial Narrow" panose="020B0604020202020204" pitchFamily="34" charset="0"/>
              </a:rPr>
              <a:t> sur les </a:t>
            </a:r>
            <a:r>
              <a:rPr lang="en-US" sz="1600" dirty="0" err="1">
                <a:latin typeface="Arial Narrow" panose="020B0604020202020204" pitchFamily="34" charset="0"/>
                <a:cs typeface="Arial Narrow" panose="020B0604020202020204" pitchFamily="34" charset="0"/>
              </a:rPr>
              <a:t>boues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évacuées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notamment</a:t>
            </a:r>
            <a:r>
              <a:rPr lang="en-US" sz="1600" dirty="0">
                <a:latin typeface="Arial Narrow" panose="020B0604020202020204" pitchFamily="34" charset="0"/>
                <a:cs typeface="Arial Narrow" panose="020B0604020202020204" pitchFamily="34" charset="0"/>
              </a:rPr>
              <a:t>  le </a:t>
            </a:r>
            <a:r>
              <a:rPr lang="en-US" sz="1600" dirty="0" err="1">
                <a:latin typeface="Arial Narrow" panose="020B0604020202020204" pitchFamily="34" charset="0"/>
                <a:cs typeface="Arial Narrow" panose="020B0604020202020204" pitchFamily="34" charset="0"/>
              </a:rPr>
              <a:t>taux</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boues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évacuées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selon</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une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filière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conforme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à</a:t>
            </a:r>
            <a:r>
              <a:rPr lang="en-US" sz="1600" dirty="0">
                <a:latin typeface="Arial Narrow" panose="020B0604020202020204" pitchFamily="34" charset="0"/>
                <a:cs typeface="Arial Narrow" panose="020B0604020202020204" pitchFamily="34" charset="0"/>
              </a:rPr>
              <a:t> la </a:t>
            </a:r>
            <a:r>
              <a:rPr lang="en-US" sz="1600" dirty="0" err="1">
                <a:latin typeface="Arial Narrow" panose="020B0604020202020204" pitchFamily="34" charset="0"/>
                <a:cs typeface="Arial Narrow" panose="020B0604020202020204" pitchFamily="34" charset="0"/>
              </a:rPr>
              <a:t>réglementation</a:t>
            </a:r>
            <a:r>
              <a:rPr lang="en-US" sz="1600" dirty="0">
                <a:latin typeface="Arial Narrow" panose="020B0604020202020204" pitchFamily="34" charset="0"/>
                <a:cs typeface="Arial Narrow" panose="020B0604020202020204" pitchFamily="34" charset="0"/>
              </a:rPr>
              <a:t>.</a:t>
            </a:r>
          </a:p>
        </p:txBody>
      </p:sp>
      <p:sp>
        <p:nvSpPr>
          <p:cNvPr id="8" name="ZoneTexte 7">
            <a:extLst>
              <a:ext uri="{FF2B5EF4-FFF2-40B4-BE49-F238E27FC236}">
                <a16:creationId xmlns:a16="http://schemas.microsoft.com/office/drawing/2014/main" id="{35783C68-0F06-3482-FD5C-F2E6AF00DE1E}"/>
              </a:ext>
            </a:extLst>
          </p:cNvPr>
          <p:cNvSpPr txBox="1"/>
          <p:nvPr/>
        </p:nvSpPr>
        <p:spPr>
          <a:xfrm>
            <a:off x="1436269" y="2145628"/>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graphicFrame>
        <p:nvGraphicFramePr>
          <p:cNvPr id="3" name="Tableau 2">
            <a:extLst>
              <a:ext uri="{FF2B5EF4-FFF2-40B4-BE49-F238E27FC236}">
                <a16:creationId xmlns:a16="http://schemas.microsoft.com/office/drawing/2014/main" id="{CE874776-86D8-6BA4-634E-94630BFD148A}"/>
              </a:ext>
            </a:extLst>
          </p:cNvPr>
          <p:cNvGraphicFramePr>
            <a:graphicFrameLocks noGrp="1"/>
          </p:cNvGraphicFramePr>
          <p:nvPr>
            <p:extLst>
              <p:ext uri="{D42A27DB-BD31-4B8C-83A1-F6EECF244321}">
                <p14:modId xmlns:p14="http://schemas.microsoft.com/office/powerpoint/2010/main" val="738123019"/>
              </p:ext>
            </p:extLst>
          </p:nvPr>
        </p:nvGraphicFramePr>
        <p:xfrm>
          <a:off x="4609032" y="3172863"/>
          <a:ext cx="7360740" cy="2471424"/>
        </p:xfrm>
        <a:graphic>
          <a:graphicData uri="http://schemas.openxmlformats.org/drawingml/2006/table">
            <a:tbl>
              <a:tblPr firstRow="1" firstCol="1" lastRow="1" lastCol="1" bandRow="1" bandCol="1">
                <a:tableStyleId>{72833802-FEF1-4C79-8D5D-14CF1EAF98D9}</a:tableStyleId>
              </a:tblPr>
              <a:tblGrid>
                <a:gridCol w="2532414">
                  <a:extLst>
                    <a:ext uri="{9D8B030D-6E8A-4147-A177-3AD203B41FA5}">
                      <a16:colId xmlns:a16="http://schemas.microsoft.com/office/drawing/2014/main" val="1373605379"/>
                    </a:ext>
                  </a:extLst>
                </a:gridCol>
                <a:gridCol w="804721">
                  <a:extLst>
                    <a:ext uri="{9D8B030D-6E8A-4147-A177-3AD203B41FA5}">
                      <a16:colId xmlns:a16="http://schemas.microsoft.com/office/drawing/2014/main" val="1465954028"/>
                    </a:ext>
                  </a:extLst>
                </a:gridCol>
                <a:gridCol w="804721">
                  <a:extLst>
                    <a:ext uri="{9D8B030D-6E8A-4147-A177-3AD203B41FA5}">
                      <a16:colId xmlns:a16="http://schemas.microsoft.com/office/drawing/2014/main" val="1976616881"/>
                    </a:ext>
                  </a:extLst>
                </a:gridCol>
                <a:gridCol w="804721">
                  <a:extLst>
                    <a:ext uri="{9D8B030D-6E8A-4147-A177-3AD203B41FA5}">
                      <a16:colId xmlns:a16="http://schemas.microsoft.com/office/drawing/2014/main" val="2575107914"/>
                    </a:ext>
                  </a:extLst>
                </a:gridCol>
                <a:gridCol w="804721">
                  <a:extLst>
                    <a:ext uri="{9D8B030D-6E8A-4147-A177-3AD203B41FA5}">
                      <a16:colId xmlns:a16="http://schemas.microsoft.com/office/drawing/2014/main" val="1296692495"/>
                    </a:ext>
                  </a:extLst>
                </a:gridCol>
                <a:gridCol w="804721">
                  <a:extLst>
                    <a:ext uri="{9D8B030D-6E8A-4147-A177-3AD203B41FA5}">
                      <a16:colId xmlns:a16="http://schemas.microsoft.com/office/drawing/2014/main" val="771592611"/>
                    </a:ext>
                  </a:extLst>
                </a:gridCol>
                <a:gridCol w="804721">
                  <a:extLst>
                    <a:ext uri="{9D8B030D-6E8A-4147-A177-3AD203B41FA5}">
                      <a16:colId xmlns:a16="http://schemas.microsoft.com/office/drawing/2014/main" val="3419779442"/>
                    </a:ext>
                  </a:extLst>
                </a:gridCol>
              </a:tblGrid>
              <a:tr h="308928">
                <a:tc>
                  <a:txBody>
                    <a:bodyPr/>
                    <a:lstStyle/>
                    <a:p>
                      <a:pPr algn="l"/>
                      <a:r>
                        <a:rPr lang="fr-FR" sz="1400" b="1" i="0" dirty="0">
                          <a:effectLst/>
                          <a:latin typeface="Arial Narrow" panose="020B0604020202020204" pitchFamily="34" charset="0"/>
                          <a:cs typeface="Arial Narrow" panose="020B0604020202020204" pitchFamily="34" charset="0"/>
                        </a:rPr>
                        <a:t>STEP Les </a:t>
                      </a:r>
                      <a:r>
                        <a:rPr lang="fr-FR" sz="1400" b="1" i="0" dirty="0" err="1">
                          <a:effectLst/>
                          <a:latin typeface="Arial Narrow" panose="020B0604020202020204" pitchFamily="34" charset="0"/>
                          <a:cs typeface="Arial Narrow" panose="020B0604020202020204" pitchFamily="34" charset="0"/>
                        </a:rPr>
                        <a:t>Brindolles</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2018</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2019</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2020</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2021</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2022</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2023</a:t>
                      </a:r>
                    </a:p>
                  </a:txBody>
                  <a:tcPr marL="68580" marR="68580" marT="0" marB="0" anchor="ctr"/>
                </a:tc>
                <a:extLst>
                  <a:ext uri="{0D108BD9-81ED-4DB2-BD59-A6C34878D82A}">
                    <a16:rowId xmlns:a16="http://schemas.microsoft.com/office/drawing/2014/main" val="117665715"/>
                  </a:ext>
                </a:extLst>
              </a:tr>
              <a:tr h="308928">
                <a:tc>
                  <a:txBody>
                    <a:bodyPr/>
                    <a:lstStyle/>
                    <a:p>
                      <a:pPr algn="l"/>
                      <a:r>
                        <a:rPr lang="fr-FR" sz="1400" b="0" i="0" dirty="0">
                          <a:effectLst/>
                          <a:latin typeface="Arial Narrow" panose="020B0604020202020204" pitchFamily="34" charset="0"/>
                          <a:cs typeface="Arial Narrow" panose="020B0604020202020204" pitchFamily="34" charset="0"/>
                        </a:rPr>
                        <a:t>Boues brutes produites (m</a:t>
                      </a:r>
                      <a:r>
                        <a:rPr lang="fr-FR" sz="1400" b="0" i="0" baseline="30000" dirty="0">
                          <a:effectLst/>
                          <a:latin typeface="Arial Narrow" panose="020B0604020202020204" pitchFamily="34" charset="0"/>
                          <a:cs typeface="Arial Narrow" panose="020B0604020202020204" pitchFamily="34" charset="0"/>
                        </a:rPr>
                        <a:t>3</a:t>
                      </a:r>
                      <a:r>
                        <a:rPr lang="fr-FR" sz="1400" b="0" i="0" dirty="0">
                          <a:effectLst/>
                          <a:latin typeface="Arial Narrow" panose="020B0604020202020204" pitchFamily="34" charset="0"/>
                          <a:cs typeface="Arial Narrow" panose="020B0604020202020204" pitchFamily="34" charset="0"/>
                        </a:rPr>
                        <a:t>)</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299</a:t>
                      </a:r>
                    </a:p>
                  </a:txBody>
                  <a:tcPr marL="68580" marR="68580" marT="0" marB="0" anchor="ctr">
                    <a:solidFill>
                      <a:schemeClr val="bg1"/>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5 276</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12 983</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9 661</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9 427</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10 025</a:t>
                      </a:r>
                    </a:p>
                  </a:txBody>
                  <a:tcPr marL="68580" marR="68580" marT="0" marB="0" anchor="ctr"/>
                </a:tc>
                <a:extLst>
                  <a:ext uri="{0D108BD9-81ED-4DB2-BD59-A6C34878D82A}">
                    <a16:rowId xmlns:a16="http://schemas.microsoft.com/office/drawing/2014/main" val="4067144391"/>
                  </a:ext>
                </a:extLst>
              </a:tr>
              <a:tr h="308928">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MS produites (</a:t>
                      </a:r>
                      <a:r>
                        <a:rPr lang="fr-FR" sz="1400" b="0" i="0" dirty="0" err="1">
                          <a:effectLst/>
                          <a:latin typeface="Arial Narrow" panose="020B0604020202020204" pitchFamily="34" charset="0"/>
                          <a:ea typeface="Times New Roman" panose="02020603050405020304" pitchFamily="18" charset="0"/>
                          <a:cs typeface="Arial Narrow" panose="020B0604020202020204" pitchFamily="34" charset="0"/>
                        </a:rPr>
                        <a:t>t</a:t>
                      </a: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solidFill>
                      <a:schemeClr val="accent2">
                        <a:lumMod val="20000"/>
                        <a:lumOff val="80000"/>
                      </a:schemeClr>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22,7</a:t>
                      </a:r>
                    </a:p>
                  </a:txBody>
                  <a:tcPr marL="68580" marR="68580" marT="0" marB="0" anchor="ctr">
                    <a:solidFill>
                      <a:schemeClr val="bg1"/>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20,7</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49,1</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32,0</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31,2</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35,2</a:t>
                      </a:r>
                    </a:p>
                  </a:txBody>
                  <a:tcPr marL="68580" marR="68580" marT="0" marB="0" anchor="ctr"/>
                </a:tc>
                <a:extLst>
                  <a:ext uri="{0D108BD9-81ED-4DB2-BD59-A6C34878D82A}">
                    <a16:rowId xmlns:a16="http://schemas.microsoft.com/office/drawing/2014/main" val="3989000047"/>
                  </a:ext>
                </a:extLst>
              </a:tr>
              <a:tr h="308928">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Boues brutes évacuées (</a:t>
                      </a:r>
                      <a:r>
                        <a:rPr lang="fr-FR" sz="1400" b="0" i="0" dirty="0">
                          <a:effectLst/>
                          <a:latin typeface="Arial Narrow" panose="020B0604020202020204" pitchFamily="34" charset="0"/>
                          <a:cs typeface="Arial Narrow" panose="020B0604020202020204" pitchFamily="34" charset="0"/>
                        </a:rPr>
                        <a:t>m</a:t>
                      </a:r>
                      <a:r>
                        <a:rPr lang="fr-FR" sz="1400" b="0" i="0" baseline="30000" dirty="0">
                          <a:effectLst/>
                          <a:latin typeface="Arial Narrow" panose="020B0604020202020204" pitchFamily="34" charset="0"/>
                          <a:cs typeface="Arial Narrow" panose="020B0604020202020204" pitchFamily="34" charset="0"/>
                        </a:rPr>
                        <a:t>3</a:t>
                      </a:r>
                      <a:r>
                        <a:rPr lang="fr-FR" sz="1400" b="0" i="0" dirty="0">
                          <a:effectLst/>
                          <a:latin typeface="Arial Narrow" panose="020B0604020202020204" pitchFamily="34" charset="0"/>
                          <a:cs typeface="Arial Narrow" panose="020B0604020202020204" pitchFamily="34" charset="0"/>
                        </a:rPr>
                        <a:t>)</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288</a:t>
                      </a:r>
                    </a:p>
                  </a:txBody>
                  <a:tcPr marL="68580" marR="68580" marT="0" marB="0" anchor="ctr">
                    <a:solidFill>
                      <a:schemeClr val="bg1"/>
                    </a:solidFill>
                  </a:tcP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extLst>
                  <a:ext uri="{0D108BD9-81ED-4DB2-BD59-A6C34878D82A}">
                    <a16:rowId xmlns:a16="http://schemas.microsoft.com/office/drawing/2014/main" val="1658212141"/>
                  </a:ext>
                </a:extLst>
              </a:tr>
              <a:tr h="308928">
                <a:tc>
                  <a:txBody>
                    <a:bodyPr/>
                    <a:lstStyle/>
                    <a:p>
                      <a:pPr algn="l"/>
                      <a:r>
                        <a:rPr lang="fr-FR" sz="1400" b="0" i="0" dirty="0">
                          <a:effectLst/>
                          <a:latin typeface="Arial Narrow" panose="020B0604020202020204" pitchFamily="34" charset="0"/>
                          <a:cs typeface="Arial Narrow" panose="020B0604020202020204" pitchFamily="34" charset="0"/>
                        </a:rPr>
                        <a:t>MS évacuées (</a:t>
                      </a:r>
                      <a:r>
                        <a:rPr lang="fr-FR" sz="1400" b="0" i="0" dirty="0" err="1">
                          <a:effectLst/>
                          <a:latin typeface="Arial Narrow" panose="020B0604020202020204" pitchFamily="34" charset="0"/>
                          <a:cs typeface="Arial Narrow" panose="020B0604020202020204" pitchFamily="34" charset="0"/>
                        </a:rPr>
                        <a:t>t</a:t>
                      </a:r>
                      <a:r>
                        <a:rPr lang="fr-FR" sz="1400" b="0" i="0" dirty="0">
                          <a:effectLst/>
                          <a:latin typeface="Arial Narrow" panose="020B0604020202020204" pitchFamily="34" charset="0"/>
                          <a:cs typeface="Arial Narrow" panose="020B0604020202020204" pitchFamily="34" charset="0"/>
                        </a:rPr>
                        <a:t>)</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17,3</a:t>
                      </a:r>
                    </a:p>
                  </a:txBody>
                  <a:tcPr marL="68580" marR="68580" marT="0" marB="0" anchor="ctr">
                    <a:solidFill>
                      <a:schemeClr val="bg1"/>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12,1</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extLst>
                  <a:ext uri="{0D108BD9-81ED-4DB2-BD59-A6C34878D82A}">
                    <a16:rowId xmlns:a16="http://schemas.microsoft.com/office/drawing/2014/main" val="3473858232"/>
                  </a:ext>
                </a:extLst>
              </a:tr>
              <a:tr h="308928">
                <a:tc>
                  <a:txBody>
                    <a:bodyPr/>
                    <a:lstStyle/>
                    <a:p>
                      <a:pPr algn="l"/>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Filière boues : FPR</a:t>
                      </a:r>
                    </a:p>
                  </a:txBody>
                  <a:tcPr marL="68580" marR="68580" marT="0" marB="0" anchor="ct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2974625474"/>
                  </a:ext>
                </a:extLst>
              </a:tr>
              <a:tr h="308928">
                <a:tc gridSpan="7">
                  <a:txBody>
                    <a:bodyPr/>
                    <a:lstStyle/>
                    <a:p>
                      <a:pPr algn="ct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Pas d'évacuation depuis la mise en service de la nouvelle STEP</a:t>
                      </a:r>
                      <a:endParaRPr lang="fr-FR" sz="1400" b="1" i="0" dirty="0">
                        <a:effectLst/>
                        <a:highlight>
                          <a:srgbClr val="FFFF00"/>
                        </a:highligh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solidFill>
                  </a:tcPr>
                </a:tc>
                <a:tc hMerge="1">
                  <a:txBody>
                    <a:bodyPr/>
                    <a:lstStyle/>
                    <a:p>
                      <a:endParaRPr lang="fr-FR"/>
                    </a:p>
                  </a:txBody>
                  <a:tcPr/>
                </a:tc>
                <a:tc hMerge="1">
                  <a:txBody>
                    <a:bodyPr/>
                    <a:lstStyle/>
                    <a:p>
                      <a:pPr algn="r"/>
                      <a:endParaRPr lang="fr-FR" sz="1100" b="0" i="0" dirty="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r"/>
                      <a:endParaRPr lang="fr-FR" sz="1100" b="0" i="0" dirty="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r"/>
                      <a:endParaRPr lang="fr-FR" sz="1100" b="0" i="0" dirty="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r"/>
                      <a:endParaRPr lang="fr-FR" sz="1100" b="0" i="0" dirty="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algn="r"/>
                      <a:endParaRPr lang="fr-FR" sz="1100" b="0" i="0" dirty="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4812457"/>
                  </a:ext>
                </a:extLst>
              </a:tr>
              <a:tr h="308928">
                <a:tc>
                  <a:txBody>
                    <a:bodyPr/>
                    <a:lstStyle/>
                    <a:p>
                      <a:pPr algn="l"/>
                      <a:r>
                        <a:rPr lang="fr-FR" sz="1400" b="0" i="0" dirty="0">
                          <a:effectLst/>
                          <a:latin typeface="Arial Narrow" panose="020B0604020202020204" pitchFamily="34" charset="0"/>
                          <a:cs typeface="Arial Narrow" panose="020B0604020202020204" pitchFamily="34" charset="0"/>
                        </a:rPr>
                        <a:t>Taux de boues conformes</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100%</a:t>
                      </a:r>
                    </a:p>
                  </a:txBody>
                  <a:tcPr marL="68580" marR="68580" marT="0" marB="0" anchor="ctr">
                    <a:solidFill>
                      <a:schemeClr val="bg1"/>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100%</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extLst>
                  <a:ext uri="{0D108BD9-81ED-4DB2-BD59-A6C34878D82A}">
                    <a16:rowId xmlns:a16="http://schemas.microsoft.com/office/drawing/2014/main" val="546350874"/>
                  </a:ext>
                </a:extLst>
              </a:tr>
            </a:tbl>
          </a:graphicData>
        </a:graphic>
      </p:graphicFrame>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C9EE2192-9FAB-D902-1C0D-596387B661F9}"/>
                  </a:ext>
                </a:extLst>
              </p:cNvPr>
              <p:cNvSpPr txBox="1"/>
              <p:nvPr/>
            </p:nvSpPr>
            <p:spPr>
              <a:xfrm>
                <a:off x="5455222" y="1833721"/>
                <a:ext cx="6093500" cy="749179"/>
              </a:xfrm>
              <a:prstGeom prst="rect">
                <a:avLst/>
              </a:prstGeom>
              <a:solidFill>
                <a:schemeClr val="accent2">
                  <a:lumMod val="20000"/>
                  <a:lumOff val="80000"/>
                </a:schemeClr>
              </a:solidFill>
            </p:spPr>
            <p:txBody>
              <a:bodyPr wrap="square">
                <a:spAutoFit/>
              </a:bodyPr>
              <a:lstStyle/>
              <a:p>
                <a:pPr/>
                <a14:m>
                  <m:oMathPara xmlns:m="http://schemas.openxmlformats.org/officeDocument/2006/math">
                    <m:oMathParaPr>
                      <m:jc m:val="center"/>
                    </m:oMathParaPr>
                    <m:oMath xmlns:m="http://schemas.openxmlformats.org/officeDocument/2006/math">
                      <m:r>
                        <a:rPr lang="fr-FR" sz="1400" b="0" i="1" smtClean="0">
                          <a:solidFill>
                            <a:schemeClr val="accent4">
                              <a:lumMod val="75000"/>
                            </a:schemeClr>
                          </a:solidFill>
                          <a:latin typeface="Cambria Math" panose="02040503050406030204" pitchFamily="18" charset="0"/>
                        </a:rPr>
                        <m:t>𝑡𝑎𝑢𝑥</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𝑑𝑒</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𝑏𝑜𝑢𝑒𝑠</m:t>
                      </m:r>
                      <m:r>
                        <a:rPr lang="fr-FR" sz="1400" b="0" i="1">
                          <a:solidFill>
                            <a:schemeClr val="accent4">
                              <a:lumMod val="75000"/>
                            </a:schemeClr>
                          </a:solidFill>
                          <a:latin typeface="Cambria Math" panose="02040503050406030204" pitchFamily="18" charset="0"/>
                        </a:rPr>
                        <m:t> é</m:t>
                      </m:r>
                      <m:r>
                        <a:rPr lang="fr-FR" sz="1400" b="0" i="1">
                          <a:solidFill>
                            <a:schemeClr val="accent4">
                              <a:lumMod val="75000"/>
                            </a:schemeClr>
                          </a:solidFill>
                          <a:latin typeface="Cambria Math" panose="02040503050406030204" pitchFamily="18" charset="0"/>
                        </a:rPr>
                        <m:t>𝑣𝑎𝑐𝑢</m:t>
                      </m:r>
                      <m:r>
                        <a:rPr lang="fr-FR" sz="1400" b="0" i="1">
                          <a:solidFill>
                            <a:schemeClr val="accent4">
                              <a:lumMod val="75000"/>
                            </a:schemeClr>
                          </a:solidFill>
                          <a:latin typeface="Cambria Math" panose="02040503050406030204" pitchFamily="18" charset="0"/>
                        </a:rPr>
                        <m:t>é</m:t>
                      </m:r>
                      <m:r>
                        <a:rPr lang="fr-FR" sz="1400" b="0" i="1">
                          <a:solidFill>
                            <a:schemeClr val="accent4">
                              <a:lumMod val="75000"/>
                            </a:schemeClr>
                          </a:solidFill>
                          <a:latin typeface="Cambria Math" panose="02040503050406030204" pitchFamily="18" charset="0"/>
                        </a:rPr>
                        <m:t>𝑒𝑠</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𝑠𝑒𝑙𝑜𝑛</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𝑙𝑒𝑠</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𝑓𝑖𝑙𝑖</m:t>
                      </m:r>
                      <m:r>
                        <a:rPr lang="fr-FR" sz="1400" b="0" i="1">
                          <a:solidFill>
                            <a:schemeClr val="accent4">
                              <a:lumMod val="75000"/>
                            </a:schemeClr>
                          </a:solidFill>
                          <a:latin typeface="Cambria Math" panose="02040503050406030204" pitchFamily="18" charset="0"/>
                        </a:rPr>
                        <m:t>è</m:t>
                      </m:r>
                      <m:r>
                        <a:rPr lang="fr-FR" sz="1400" b="0" i="1">
                          <a:solidFill>
                            <a:schemeClr val="accent4">
                              <a:lumMod val="75000"/>
                            </a:schemeClr>
                          </a:solidFill>
                          <a:latin typeface="Cambria Math" panose="02040503050406030204" pitchFamily="18" charset="0"/>
                        </a:rPr>
                        <m:t>𝑟𝑒𝑠</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𝑐𝑜𝑛𝑓𝑜𝑟𝑚𝑒𝑠</m:t>
                      </m:r>
                      <m:r>
                        <a:rPr lang="fr-FR" sz="1400" b="0" i="1">
                          <a:solidFill>
                            <a:schemeClr val="accent4">
                              <a:lumMod val="75000"/>
                            </a:schemeClr>
                          </a:solidFill>
                          <a:latin typeface="Cambria Math" panose="02040503050406030204" pitchFamily="18" charset="0"/>
                        </a:rPr>
                        <m:t> à </m:t>
                      </m:r>
                      <m:r>
                        <a:rPr lang="fr-FR" sz="1400" b="0" i="1">
                          <a:solidFill>
                            <a:schemeClr val="accent4">
                              <a:lumMod val="75000"/>
                            </a:schemeClr>
                          </a:solidFill>
                          <a:latin typeface="Cambria Math" panose="02040503050406030204" pitchFamily="18" charset="0"/>
                        </a:rPr>
                        <m:t>𝑙𝑎</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𝑟</m:t>
                      </m:r>
                      <m:r>
                        <a:rPr lang="fr-FR" sz="1400" b="0" i="1">
                          <a:solidFill>
                            <a:schemeClr val="accent4">
                              <a:lumMod val="75000"/>
                            </a:schemeClr>
                          </a:solidFill>
                          <a:latin typeface="Cambria Math" panose="02040503050406030204" pitchFamily="18" charset="0"/>
                        </a:rPr>
                        <m:t>é</m:t>
                      </m:r>
                      <m:r>
                        <a:rPr lang="fr-FR" sz="1400" b="0" i="1">
                          <a:solidFill>
                            <a:schemeClr val="accent4">
                              <a:lumMod val="75000"/>
                            </a:schemeClr>
                          </a:solidFill>
                          <a:latin typeface="Cambria Math" panose="02040503050406030204" pitchFamily="18" charset="0"/>
                        </a:rPr>
                        <m:t>𝑔𝑙𝑒𝑚𝑒𝑛𝑡𝑎𝑡𝑖𝑜𝑛</m:t>
                      </m:r>
                      <m:r>
                        <a:rPr lang="fr-FR" sz="1400" b="0" i="1">
                          <a:solidFill>
                            <a:schemeClr val="accent4">
                              <a:lumMod val="75000"/>
                            </a:schemeClr>
                          </a:solidFill>
                          <a:latin typeface="Cambria Math" panose="02040503050406030204" pitchFamily="18" charset="0"/>
                        </a:rPr>
                        <m:t> = </m:t>
                      </m:r>
                      <m:f>
                        <m:fPr>
                          <m:ctrlPr>
                            <a:rPr lang="fr-FR" sz="1400" i="1">
                              <a:solidFill>
                                <a:schemeClr val="accent4">
                                  <a:lumMod val="75000"/>
                                </a:schemeClr>
                              </a:solidFill>
                              <a:latin typeface="Cambria Math" panose="02040503050406030204" pitchFamily="18" charset="0"/>
                            </a:rPr>
                          </m:ctrlPr>
                        </m:fPr>
                        <m:num>
                          <m:r>
                            <a:rPr lang="fr-FR" sz="1400" b="0" i="1">
                              <a:solidFill>
                                <a:schemeClr val="accent4">
                                  <a:lumMod val="75000"/>
                                </a:schemeClr>
                              </a:solidFill>
                              <a:latin typeface="Cambria Math" panose="02040503050406030204" pitchFamily="18" charset="0"/>
                            </a:rPr>
                            <m:t>𝑇𝑀𝑆</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𝑎𝑑𝑚𝑖𝑠</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𝑝𝑎𝑟</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𝑢𝑛𝑒</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𝑓𝑖𝑙𝑖</m:t>
                          </m:r>
                          <m:r>
                            <a:rPr lang="fr-FR" sz="1400" b="0" i="1">
                              <a:solidFill>
                                <a:schemeClr val="accent4">
                                  <a:lumMod val="75000"/>
                                </a:schemeClr>
                              </a:solidFill>
                              <a:latin typeface="Cambria Math" panose="02040503050406030204" pitchFamily="18" charset="0"/>
                            </a:rPr>
                            <m:t>è</m:t>
                          </m:r>
                          <m:r>
                            <a:rPr lang="fr-FR" sz="1400" b="0" i="1">
                              <a:solidFill>
                                <a:schemeClr val="accent4">
                                  <a:lumMod val="75000"/>
                                </a:schemeClr>
                              </a:solidFill>
                              <a:latin typeface="Cambria Math" panose="02040503050406030204" pitchFamily="18" charset="0"/>
                            </a:rPr>
                            <m:t>𝑟𝑒</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𝑐𝑜𝑛𝑓𝑜𝑟𝑚𝑒</m:t>
                          </m:r>
                        </m:num>
                        <m:den>
                          <m:r>
                            <a:rPr lang="fr-FR" sz="1400" b="0" i="1">
                              <a:solidFill>
                                <a:schemeClr val="accent4">
                                  <a:lumMod val="75000"/>
                                </a:schemeClr>
                              </a:solidFill>
                              <a:latin typeface="Cambria Math" panose="02040503050406030204" pitchFamily="18" charset="0"/>
                            </a:rPr>
                            <m:t>𝑇𝑀𝑆</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𝑡𝑜𝑡𝑎𝑙</m:t>
                          </m:r>
                          <m:r>
                            <a:rPr lang="fr-FR" sz="1400" b="0" i="1">
                              <a:solidFill>
                                <a:schemeClr val="accent4">
                                  <a:lumMod val="75000"/>
                                </a:schemeClr>
                              </a:solidFill>
                              <a:latin typeface="Cambria Math" panose="02040503050406030204" pitchFamily="18" charset="0"/>
                            </a:rPr>
                            <m:t> é</m:t>
                          </m:r>
                          <m:r>
                            <a:rPr lang="fr-FR" sz="1400" b="0" i="1">
                              <a:solidFill>
                                <a:schemeClr val="accent4">
                                  <a:lumMod val="75000"/>
                                </a:schemeClr>
                              </a:solidFill>
                              <a:latin typeface="Cambria Math" panose="02040503050406030204" pitchFamily="18" charset="0"/>
                            </a:rPr>
                            <m:t>𝑣𝑎𝑐𝑢</m:t>
                          </m:r>
                          <m:r>
                            <a:rPr lang="fr-FR" sz="1400" b="0" i="1">
                              <a:solidFill>
                                <a:schemeClr val="accent4">
                                  <a:lumMod val="75000"/>
                                </a:schemeClr>
                              </a:solidFill>
                              <a:latin typeface="Cambria Math" panose="02040503050406030204" pitchFamily="18" charset="0"/>
                            </a:rPr>
                            <m:t>é </m:t>
                          </m:r>
                          <m:r>
                            <a:rPr lang="fr-FR" sz="1400" b="0" i="1">
                              <a:solidFill>
                                <a:schemeClr val="accent4">
                                  <a:lumMod val="75000"/>
                                </a:schemeClr>
                              </a:solidFill>
                              <a:latin typeface="Cambria Math" panose="02040503050406030204" pitchFamily="18" charset="0"/>
                            </a:rPr>
                            <m:t>𝑝𝑎𝑟</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𝑡𝑜𝑢𝑡𝑒𝑠</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𝑙𝑒𝑠</m:t>
                          </m:r>
                          <m:r>
                            <a:rPr lang="fr-FR" sz="1400" b="0" i="1">
                              <a:solidFill>
                                <a:schemeClr val="accent4">
                                  <a:lumMod val="75000"/>
                                </a:schemeClr>
                              </a:solidFill>
                              <a:latin typeface="Cambria Math" panose="02040503050406030204" pitchFamily="18" charset="0"/>
                            </a:rPr>
                            <m:t> </m:t>
                          </m:r>
                          <m:r>
                            <a:rPr lang="fr-FR" sz="1400" b="0" i="1">
                              <a:solidFill>
                                <a:schemeClr val="accent4">
                                  <a:lumMod val="75000"/>
                                </a:schemeClr>
                              </a:solidFill>
                              <a:latin typeface="Cambria Math" panose="02040503050406030204" pitchFamily="18" charset="0"/>
                            </a:rPr>
                            <m:t>𝑓𝑖𝑙𝑖</m:t>
                          </m:r>
                          <m:r>
                            <a:rPr lang="fr-FR" sz="1400" b="0" i="1">
                              <a:solidFill>
                                <a:schemeClr val="accent4">
                                  <a:lumMod val="75000"/>
                                </a:schemeClr>
                              </a:solidFill>
                              <a:latin typeface="Cambria Math" panose="02040503050406030204" pitchFamily="18" charset="0"/>
                            </a:rPr>
                            <m:t>è</m:t>
                          </m:r>
                          <m:r>
                            <a:rPr lang="fr-FR" sz="1400" b="0" i="1">
                              <a:solidFill>
                                <a:schemeClr val="accent4">
                                  <a:lumMod val="75000"/>
                                </a:schemeClr>
                              </a:solidFill>
                              <a:latin typeface="Cambria Math" panose="02040503050406030204" pitchFamily="18" charset="0"/>
                            </a:rPr>
                            <m:t>𝑟𝑒𝑠</m:t>
                          </m:r>
                        </m:den>
                      </m:f>
                      <m:r>
                        <a:rPr lang="fr-FR" sz="1400" b="0" i="1">
                          <a:solidFill>
                            <a:schemeClr val="accent4">
                              <a:lumMod val="75000"/>
                            </a:schemeClr>
                          </a:solidFill>
                          <a:latin typeface="Cambria Math" panose="02040503050406030204" pitchFamily="18" charset="0"/>
                        </a:rPr>
                        <m:t> ×100</m:t>
                      </m:r>
                    </m:oMath>
                  </m:oMathPara>
                </a14:m>
                <a:endParaRPr lang="fr-FR" sz="1400" i="1" dirty="0">
                  <a:solidFill>
                    <a:schemeClr val="accent4">
                      <a:lumMod val="75000"/>
                    </a:schemeClr>
                  </a:solidFill>
                  <a:latin typeface="Comic Sans MS" panose="030F0902030302020204" pitchFamily="66" charset="0"/>
                </a:endParaRPr>
              </a:p>
            </p:txBody>
          </p:sp>
        </mc:Choice>
        <mc:Fallback xmlns="">
          <p:sp>
            <p:nvSpPr>
              <p:cNvPr id="11" name="ZoneTexte 10">
                <a:extLst>
                  <a:ext uri="{FF2B5EF4-FFF2-40B4-BE49-F238E27FC236}">
                    <a16:creationId xmlns:a16="http://schemas.microsoft.com/office/drawing/2014/main" id="{C9EE2192-9FAB-D902-1C0D-596387B661F9}"/>
                  </a:ext>
                </a:extLst>
              </p:cNvPr>
              <p:cNvSpPr txBox="1">
                <a:spLocks noRot="1" noChangeAspect="1" noMove="1" noResize="1" noEditPoints="1" noAdjustHandles="1" noChangeArrowheads="1" noChangeShapeType="1" noTextEdit="1"/>
              </p:cNvSpPr>
              <p:nvPr/>
            </p:nvSpPr>
            <p:spPr>
              <a:xfrm>
                <a:off x="5455222" y="1833721"/>
                <a:ext cx="6093500" cy="749179"/>
              </a:xfrm>
              <a:prstGeom prst="rect">
                <a:avLst/>
              </a:prstGeom>
              <a:blipFill>
                <a:blip r:embed="rId2"/>
                <a:stretch>
                  <a:fillRect b="-5000"/>
                </a:stretch>
              </a:blipFill>
            </p:spPr>
            <p:txBody>
              <a:bodyPr/>
              <a:lstStyle/>
              <a:p>
                <a:r>
                  <a:rPr lang="fr-FR">
                    <a:noFill/>
                  </a:rPr>
                  <a:t> </a:t>
                </a:r>
              </a:p>
            </p:txBody>
          </p:sp>
        </mc:Fallback>
      </mc:AlternateContent>
    </p:spTree>
    <p:extLst>
      <p:ext uri="{BB962C8B-B14F-4D97-AF65-F5344CB8AC3E}">
        <p14:creationId xmlns:p14="http://schemas.microsoft.com/office/powerpoint/2010/main" val="96451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455F7B-111E-465D-EE95-EA2B4CB0551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A6E39E-A96C-4A9B-00B3-DAB129DE0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482EB541-1680-AE00-AEC5-D62A2E52C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DF2FCDA3-44A7-3ACF-4C56-41D5A8324393}"/>
              </a:ext>
            </a:extLst>
          </p:cNvPr>
          <p:cNvSpPr txBox="1"/>
          <p:nvPr/>
        </p:nvSpPr>
        <p:spPr>
          <a:xfrm>
            <a:off x="630936" y="2807208"/>
            <a:ext cx="11256264" cy="1288616"/>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La </a:t>
            </a:r>
            <a:r>
              <a:rPr lang="en-US" sz="1400" dirty="0" err="1">
                <a:latin typeface="Arial Narrow" panose="020B0604020202020204" pitchFamily="34" charset="0"/>
                <a:cs typeface="Arial Narrow" panose="020B0604020202020204" pitchFamily="34" charset="0"/>
              </a:rPr>
              <a:t>pluviométrie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importante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2023 a </a:t>
            </a:r>
            <a:r>
              <a:rPr lang="en-US" sz="1400" dirty="0" err="1">
                <a:latin typeface="Arial Narrow" panose="020B0604020202020204" pitchFamily="34" charset="0"/>
                <a:cs typeface="Arial Narrow" panose="020B0604020202020204" pitchFamily="34" charset="0"/>
              </a:rPr>
              <a:t>provoqué</a:t>
            </a:r>
            <a:r>
              <a:rPr lang="en-US" sz="1400" dirty="0">
                <a:latin typeface="Arial Narrow" panose="020B0604020202020204" pitchFamily="34" charset="0"/>
                <a:cs typeface="Arial Narrow" panose="020B0604020202020204" pitchFamily="34" charset="0"/>
              </a:rPr>
              <a:t> des </a:t>
            </a:r>
            <a:r>
              <a:rPr lang="en-US" sz="1400" dirty="0" err="1">
                <a:latin typeface="Arial Narrow" panose="020B0604020202020204" pitchFamily="34" charset="0"/>
                <a:cs typeface="Arial Narrow" panose="020B0604020202020204" pitchFamily="34" charset="0"/>
              </a:rPr>
              <a:t>déversements</a:t>
            </a:r>
            <a:r>
              <a:rPr lang="en-US" sz="1400" dirty="0">
                <a:latin typeface="Arial Narrow" panose="020B0604020202020204" pitchFamily="34" charset="0"/>
                <a:cs typeface="Arial Narrow" panose="020B0604020202020204" pitchFamily="34" charset="0"/>
              </a:rPr>
              <a:t> au milieu naturel.</a:t>
            </a:r>
          </a:p>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Le volume des eaux parasites reçues sur la station </a:t>
            </a:r>
            <a:r>
              <a:rPr lang="en-US" sz="1400" dirty="0" err="1">
                <a:latin typeface="Arial Narrow" panose="020B0604020202020204" pitchFamily="34" charset="0"/>
                <a:cs typeface="Arial Narrow" panose="020B0604020202020204" pitchFamily="34" charset="0"/>
              </a:rPr>
              <a:t>explose</a:t>
            </a:r>
            <a:r>
              <a:rPr lang="en-US" sz="1400" dirty="0">
                <a:latin typeface="Arial Narrow" panose="020B0604020202020204" pitchFamily="34" charset="0"/>
                <a:cs typeface="Arial Narrow" panose="020B0604020202020204" pitchFamily="34" charset="0"/>
              </a:rPr>
              <a:t>, il </a:t>
            </a:r>
            <a:r>
              <a:rPr lang="en-US" sz="1400" dirty="0" err="1">
                <a:latin typeface="Arial Narrow" panose="020B0604020202020204" pitchFamily="34" charset="0"/>
                <a:cs typeface="Arial Narrow" panose="020B0604020202020204" pitchFamily="34" charset="0"/>
              </a:rPr>
              <a:t>atteint</a:t>
            </a:r>
            <a:r>
              <a:rPr lang="en-US" sz="1400" dirty="0">
                <a:latin typeface="Arial Narrow" panose="020B0604020202020204" pitchFamily="34" charset="0"/>
                <a:cs typeface="Arial Narrow" panose="020B0604020202020204" pitchFamily="34" charset="0"/>
              </a:rPr>
              <a:t> 50% du volume total </a:t>
            </a:r>
            <a:r>
              <a:rPr lang="en-US" sz="1400" dirty="0" err="1">
                <a:latin typeface="Arial Narrow" panose="020B0604020202020204" pitchFamily="34" charset="0"/>
                <a:cs typeface="Arial Narrow" panose="020B0604020202020204" pitchFamily="34" charset="0"/>
              </a:rPr>
              <a:t>traité</a:t>
            </a:r>
            <a:r>
              <a:rPr lang="en-US" sz="1400" dirty="0">
                <a:latin typeface="Arial Narrow" panose="020B0604020202020204" pitchFamily="34" charset="0"/>
                <a:cs typeface="Arial Narrow" panose="020B0604020202020204" pitchFamily="34" charset="0"/>
              </a:rPr>
              <a:t>.</a:t>
            </a: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Le </a:t>
            </a:r>
            <a:r>
              <a:rPr lang="en-US" sz="1400" dirty="0" err="1">
                <a:latin typeface="Arial Narrow" panose="020B0604020202020204" pitchFamily="34" charset="0"/>
                <a:cs typeface="Arial Narrow" panose="020B0604020202020204" pitchFamily="34" charset="0"/>
              </a:rPr>
              <a:t>délégataire</a:t>
            </a:r>
            <a:r>
              <a:rPr lang="en-US" sz="1400" dirty="0">
                <a:latin typeface="Arial Narrow" panose="020B0604020202020204" pitchFamily="34" charset="0"/>
                <a:cs typeface="Arial Narrow" panose="020B0604020202020204" pitchFamily="34" charset="0"/>
              </a:rPr>
              <a:t> a pris des engagements de </a:t>
            </a:r>
            <a:r>
              <a:rPr lang="en-US" sz="1400" dirty="0" err="1">
                <a:latin typeface="Arial Narrow" panose="020B0604020202020204" pitchFamily="34" charset="0"/>
                <a:cs typeface="Arial Narrow" panose="020B0604020202020204" pitchFamily="34" charset="0"/>
              </a:rPr>
              <a:t>lutte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contre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ces</a:t>
            </a:r>
            <a:r>
              <a:rPr lang="en-US" sz="1400" dirty="0">
                <a:latin typeface="Arial Narrow" panose="020B0604020202020204" pitchFamily="34" charset="0"/>
                <a:cs typeface="Arial Narrow" panose="020B0604020202020204" pitchFamily="34" charset="0"/>
              </a:rPr>
              <a:t> entrées </a:t>
            </a:r>
            <a:r>
              <a:rPr lang="en-US" sz="1400" dirty="0" err="1">
                <a:latin typeface="Arial Narrow" panose="020B0604020202020204" pitchFamily="34" charset="0"/>
                <a:cs typeface="Arial Narrow" panose="020B0604020202020204" pitchFamily="34" charset="0"/>
              </a:rPr>
              <a:t>d'eaux</a:t>
            </a:r>
            <a:r>
              <a:rPr lang="en-US" sz="1400" dirty="0">
                <a:latin typeface="Arial Narrow" panose="020B0604020202020204" pitchFamily="34" charset="0"/>
                <a:cs typeface="Arial Narrow" panose="020B0604020202020204" pitchFamily="34" charset="0"/>
              </a:rPr>
              <a:t> parasites. </a:t>
            </a:r>
            <a:r>
              <a:rPr lang="en-US" sz="1400" dirty="0" err="1">
                <a:latin typeface="Arial Narrow" panose="020B0604020202020204" pitchFamily="34" charset="0"/>
                <a:cs typeface="Arial Narrow" panose="020B0604020202020204" pitchFamily="34" charset="0"/>
              </a:rPr>
              <a:t>L'objectif</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chiffré</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n'est</a:t>
            </a:r>
            <a:r>
              <a:rPr lang="en-US" sz="1400" dirty="0">
                <a:latin typeface="Arial Narrow" panose="020B0604020202020204" pitchFamily="34" charset="0"/>
                <a:cs typeface="Arial Narrow" panose="020B0604020202020204" pitchFamily="34" charset="0"/>
              </a:rPr>
              <a:t> </a:t>
            </a:r>
            <a:r>
              <a:rPr lang="en-US" sz="1400" b="1" dirty="0">
                <a:latin typeface="Arial Narrow" panose="020B0604020202020204" pitchFamily="34" charset="0"/>
                <a:cs typeface="Arial Narrow" panose="020B0604020202020204" pitchFamily="34" charset="0"/>
              </a:rPr>
              <a:t>pas </a:t>
            </a:r>
            <a:r>
              <a:rPr lang="en-US" sz="1400" b="1" dirty="0" err="1">
                <a:latin typeface="Arial Narrow" panose="020B0604020202020204" pitchFamily="34" charset="0"/>
                <a:cs typeface="Arial Narrow" panose="020B0604020202020204" pitchFamily="34" charset="0"/>
              </a:rPr>
              <a:t>atteint</a:t>
            </a:r>
            <a:r>
              <a:rPr lang="en-US" sz="1400" b="1" dirty="0">
                <a:latin typeface="Arial Narrow" panose="020B0604020202020204" pitchFamily="34" charset="0"/>
                <a:cs typeface="Arial Narrow" panose="020B0604020202020204" pitchFamily="34" charset="0"/>
              </a:rPr>
              <a:t> </a:t>
            </a:r>
            <a:r>
              <a:rPr lang="en-US" sz="1400" b="1" dirty="0" err="1">
                <a:latin typeface="Arial Narrow" panose="020B0604020202020204" pitchFamily="34" charset="0"/>
                <a:cs typeface="Arial Narrow" panose="020B0604020202020204" pitchFamily="34" charset="0"/>
              </a:rPr>
              <a:t>en</a:t>
            </a:r>
            <a:r>
              <a:rPr lang="en-US" sz="1400" b="1" dirty="0">
                <a:latin typeface="Arial Narrow" panose="020B0604020202020204" pitchFamily="34" charset="0"/>
                <a:cs typeface="Arial Narrow" panose="020B0604020202020204" pitchFamily="34" charset="0"/>
              </a:rPr>
              <a:t> 2023</a:t>
            </a:r>
            <a:r>
              <a:rPr lang="en-US" sz="1400" dirty="0">
                <a:latin typeface="Arial Narrow" panose="020B0604020202020204" pitchFamily="34" charset="0"/>
                <a:cs typeface="Arial Narrow" panose="020B0604020202020204" pitchFamily="34" charset="0"/>
              </a:rPr>
              <a:t>.</a:t>
            </a: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p:txBody>
      </p:sp>
      <p:sp>
        <p:nvSpPr>
          <p:cNvPr id="6" name="Titre 1">
            <a:extLst>
              <a:ext uri="{FF2B5EF4-FFF2-40B4-BE49-F238E27FC236}">
                <a16:creationId xmlns:a16="http://schemas.microsoft.com/office/drawing/2014/main" id="{30573683-82EE-0632-C351-FD212F11CB04}"/>
              </a:ext>
            </a:extLst>
          </p:cNvPr>
          <p:cNvSpPr txBox="1">
            <a:spLocks/>
          </p:cNvSpPr>
          <p:nvPr/>
        </p:nvSpPr>
        <p:spPr>
          <a:xfrm>
            <a:off x="838200" y="365126"/>
            <a:ext cx="10515600" cy="723936"/>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Fonctionnement des installations et du réseau</a:t>
            </a:r>
          </a:p>
          <a:p>
            <a:pPr algn="ctr"/>
            <a:r>
              <a:rPr lang="fr-FR" sz="4000" b="1" dirty="0">
                <a:solidFill>
                  <a:srgbClr val="008000"/>
                </a:solidFill>
                <a:latin typeface="Arial Narrow" panose="020B0604020202020204" pitchFamily="34" charset="0"/>
                <a:cs typeface="Arial Narrow" panose="020B0604020202020204" pitchFamily="34" charset="0"/>
              </a:rPr>
              <a:t>Eaux parasites</a:t>
            </a:r>
          </a:p>
        </p:txBody>
      </p:sp>
      <p:sp>
        <p:nvSpPr>
          <p:cNvPr id="7" name="ZoneTexte 6">
            <a:extLst>
              <a:ext uri="{FF2B5EF4-FFF2-40B4-BE49-F238E27FC236}">
                <a16:creationId xmlns:a16="http://schemas.microsoft.com/office/drawing/2014/main" id="{255FBD6E-E3A0-7601-7EAA-C35DA82D3B02}"/>
              </a:ext>
            </a:extLst>
          </p:cNvPr>
          <p:cNvSpPr txBox="1"/>
          <p:nvPr/>
        </p:nvSpPr>
        <p:spPr>
          <a:xfrm>
            <a:off x="556324" y="1101852"/>
            <a:ext cx="11330876" cy="650784"/>
          </a:xfrm>
          <a:prstGeom prst="rect">
            <a:avLst/>
          </a:prstGeom>
        </p:spPr>
        <p:txBody>
          <a:bodyPr vert="horz" lIns="91440" tIns="45720" rIns="91440" bIns="45720" rtlCol="0" anchor="t">
            <a:normAutofit/>
          </a:bodyPr>
          <a:lstStyle/>
          <a:p>
            <a:pPr algn="just">
              <a:lnSpc>
                <a:spcPct val="90000"/>
              </a:lnSpc>
              <a:spcAft>
                <a:spcPts val="600"/>
              </a:spcAft>
            </a:pPr>
            <a:r>
              <a:rPr lang="en-US" sz="1600" dirty="0" err="1">
                <a:latin typeface="Arial Narrow" panose="020B0604020202020204" pitchFamily="34" charset="0"/>
                <a:cs typeface="Arial Narrow" panose="020B0604020202020204" pitchFamily="34" charset="0"/>
              </a:rPr>
              <a:t>L'évaluation</a:t>
            </a:r>
            <a:r>
              <a:rPr lang="en-US" sz="1600" dirty="0">
                <a:latin typeface="Arial Narrow" panose="020B0604020202020204" pitchFamily="34" charset="0"/>
                <a:cs typeface="Arial Narrow" panose="020B0604020202020204" pitchFamily="34" charset="0"/>
              </a:rPr>
              <a:t> de la </a:t>
            </a:r>
            <a:r>
              <a:rPr lang="en-US" sz="1600" dirty="0" err="1">
                <a:latin typeface="Arial Narrow" panose="020B0604020202020204" pitchFamily="34" charset="0"/>
                <a:cs typeface="Arial Narrow" panose="020B0604020202020204" pitchFamily="34" charset="0"/>
              </a:rPr>
              <a:t>quantité</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d'eaux</a:t>
            </a:r>
            <a:r>
              <a:rPr lang="en-US" sz="1600" dirty="0">
                <a:latin typeface="Arial Narrow" panose="020B0604020202020204" pitchFamily="34" charset="0"/>
                <a:cs typeface="Arial Narrow" panose="020B0604020202020204" pitchFamily="34" charset="0"/>
              </a:rPr>
              <a:t> parasites, </a:t>
            </a:r>
            <a:r>
              <a:rPr lang="en-US" sz="1600" dirty="0" err="1">
                <a:latin typeface="Arial Narrow" panose="020B0604020202020204" pitchFamily="34" charset="0"/>
                <a:cs typeface="Arial Narrow" panose="020B0604020202020204" pitchFamily="34" charset="0"/>
              </a:rPr>
              <a:t>outre</a:t>
            </a:r>
            <a:r>
              <a:rPr lang="en-US" sz="1600" dirty="0">
                <a:latin typeface="Arial Narrow" panose="020B0604020202020204" pitchFamily="34" charset="0"/>
                <a:cs typeface="Arial Narrow" panose="020B0604020202020204" pitchFamily="34" charset="0"/>
              </a:rPr>
              <a:t> la mise </a:t>
            </a:r>
            <a:r>
              <a:rPr lang="en-US" sz="1600" dirty="0" err="1">
                <a:latin typeface="Arial Narrow" panose="020B0604020202020204" pitchFamily="34" charset="0"/>
                <a:cs typeface="Arial Narrow" panose="020B0604020202020204" pitchFamily="34" charset="0"/>
              </a:rPr>
              <a:t>en</a:t>
            </a:r>
            <a:r>
              <a:rPr lang="en-US" sz="1600" dirty="0">
                <a:latin typeface="Arial Narrow" panose="020B0604020202020204" pitchFamily="34" charset="0"/>
                <a:cs typeface="Arial Narrow" panose="020B0604020202020204" pitchFamily="34" charset="0"/>
              </a:rPr>
              <a:t> oeuvre d'un diagnostic de </a:t>
            </a:r>
            <a:r>
              <a:rPr lang="en-US" sz="1600" dirty="0" err="1">
                <a:latin typeface="Arial Narrow" panose="020B0604020202020204" pitchFamily="34" charset="0"/>
                <a:cs typeface="Arial Narrow" panose="020B0604020202020204" pitchFamily="34" charset="0"/>
              </a:rPr>
              <a:t>réseau</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ou</a:t>
            </a:r>
            <a:r>
              <a:rPr lang="en-US" sz="1600" dirty="0">
                <a:latin typeface="Arial Narrow" panose="020B0604020202020204" pitchFamily="34" charset="0"/>
                <a:cs typeface="Arial Narrow" panose="020B0604020202020204" pitchFamily="34" charset="0"/>
              </a:rPr>
              <a:t> d'un </a:t>
            </a:r>
            <a:r>
              <a:rPr lang="en-US" sz="1600" dirty="0" err="1">
                <a:latin typeface="Arial Narrow" panose="020B0604020202020204" pitchFamily="34" charset="0"/>
                <a:cs typeface="Arial Narrow" panose="020B0604020202020204" pitchFamily="34" charset="0"/>
              </a:rPr>
              <a:t>suivi</a:t>
            </a:r>
            <a:r>
              <a:rPr lang="en-US" sz="1600" dirty="0">
                <a:latin typeface="Arial Narrow" panose="020B0604020202020204" pitchFamily="34" charset="0"/>
                <a:cs typeface="Arial Narrow" panose="020B0604020202020204" pitchFamily="34" charset="0"/>
              </a:rPr>
              <a:t> permanent </a:t>
            </a:r>
            <a:r>
              <a:rPr lang="en-US" sz="1600" dirty="0" err="1">
                <a:latin typeface="Arial Narrow" panose="020B0604020202020204" pitchFamily="34" charset="0"/>
                <a:cs typeface="Arial Narrow" panose="020B0604020202020204" pitchFamily="34" charset="0"/>
              </a:rPr>
              <a:t>complet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peut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être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approchée</a:t>
            </a:r>
            <a:r>
              <a:rPr lang="en-US" sz="1600" dirty="0">
                <a:latin typeface="Arial Narrow" panose="020B0604020202020204" pitchFamily="34" charset="0"/>
                <a:cs typeface="Arial Narrow" panose="020B0604020202020204" pitchFamily="34" charset="0"/>
              </a:rPr>
              <a:t> par la </a:t>
            </a:r>
            <a:r>
              <a:rPr lang="en-US" sz="1600" dirty="0" err="1">
                <a:latin typeface="Arial Narrow" panose="020B0604020202020204" pitchFamily="34" charset="0"/>
                <a:cs typeface="Arial Narrow" panose="020B0604020202020204" pitchFamily="34" charset="0"/>
              </a:rPr>
              <a:t>comparaison</a:t>
            </a:r>
            <a:r>
              <a:rPr lang="en-US" sz="1600" dirty="0">
                <a:latin typeface="Arial Narrow" panose="020B0604020202020204" pitchFamily="34" charset="0"/>
                <a:cs typeface="Arial Narrow" panose="020B0604020202020204" pitchFamily="34" charset="0"/>
              </a:rPr>
              <a:t> des volumes </a:t>
            </a:r>
            <a:r>
              <a:rPr lang="en-US" sz="1600" dirty="0" err="1">
                <a:latin typeface="Arial Narrow" panose="020B0604020202020204" pitchFamily="34" charset="0"/>
                <a:cs typeface="Arial Narrow" panose="020B0604020202020204" pitchFamily="34" charset="0"/>
              </a:rPr>
              <a:t>facturés</a:t>
            </a:r>
            <a:r>
              <a:rPr lang="en-US" sz="1600" dirty="0">
                <a:latin typeface="Arial Narrow" panose="020B0604020202020204" pitchFamily="34" charset="0"/>
                <a:cs typeface="Arial Narrow" panose="020B0604020202020204" pitchFamily="34" charset="0"/>
              </a:rPr>
              <a:t> (entrants dans le </a:t>
            </a:r>
            <a:r>
              <a:rPr lang="en-US" sz="1600" dirty="0" err="1">
                <a:latin typeface="Arial Narrow" panose="020B0604020202020204" pitchFamily="34" charset="0"/>
                <a:cs typeface="Arial Narrow" panose="020B0604020202020204" pitchFamily="34" charset="0"/>
              </a:rPr>
              <a:t>réseau</a:t>
            </a:r>
            <a:r>
              <a:rPr lang="en-US" sz="1600" dirty="0">
                <a:latin typeface="Arial Narrow" panose="020B0604020202020204" pitchFamily="34" charset="0"/>
                <a:cs typeface="Arial Narrow" panose="020B0604020202020204" pitchFamily="34" charset="0"/>
              </a:rPr>
              <a:t>) et des volumes </a:t>
            </a:r>
            <a:r>
              <a:rPr lang="en-US" sz="1600" dirty="0" err="1">
                <a:latin typeface="Arial Narrow" panose="020B0604020202020204" pitchFamily="34" charset="0"/>
                <a:cs typeface="Arial Narrow" panose="020B0604020202020204" pitchFamily="34" charset="0"/>
              </a:rPr>
              <a:t>traités</a:t>
            </a:r>
            <a:r>
              <a:rPr lang="en-US" sz="1600" dirty="0">
                <a:latin typeface="Arial Narrow" panose="020B0604020202020204" pitchFamily="34" charset="0"/>
                <a:cs typeface="Arial Narrow" panose="020B0604020202020204" pitchFamily="34" charset="0"/>
              </a:rPr>
              <a:t> sur la </a:t>
            </a:r>
            <a:r>
              <a:rPr lang="en-US" sz="1600" dirty="0" err="1">
                <a:latin typeface="Arial Narrow" panose="020B0604020202020204" pitchFamily="34" charset="0"/>
                <a:cs typeface="Arial Narrow" panose="020B0604020202020204" pitchFamily="34" charset="0"/>
              </a:rPr>
              <a:t>ou</a:t>
            </a:r>
            <a:r>
              <a:rPr lang="en-US" sz="1600" dirty="0">
                <a:latin typeface="Arial Narrow" panose="020B0604020202020204" pitchFamily="34" charset="0"/>
                <a:cs typeface="Arial Narrow" panose="020B0604020202020204" pitchFamily="34" charset="0"/>
              </a:rPr>
              <a:t> les stations </a:t>
            </a:r>
            <a:r>
              <a:rPr lang="en-US" sz="1600" dirty="0" err="1">
                <a:latin typeface="Arial Narrow" panose="020B0604020202020204" pitchFamily="34" charset="0"/>
                <a:cs typeface="Arial Narrow" panose="020B0604020202020204" pitchFamily="34" charset="0"/>
              </a:rPr>
              <a:t>d'épuration</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sortants</a:t>
            </a:r>
            <a:r>
              <a:rPr lang="en-US" sz="1600" dirty="0">
                <a:latin typeface="Arial Narrow" panose="020B0604020202020204" pitchFamily="34" charset="0"/>
                <a:cs typeface="Arial Narrow" panose="020B0604020202020204" pitchFamily="34" charset="0"/>
              </a:rPr>
              <a:t> du </a:t>
            </a:r>
            <a:r>
              <a:rPr lang="en-US" sz="1600" dirty="0" err="1">
                <a:latin typeface="Arial Narrow" panose="020B0604020202020204" pitchFamily="34" charset="0"/>
                <a:cs typeface="Arial Narrow" panose="020B0604020202020204" pitchFamily="34" charset="0"/>
              </a:rPr>
              <a:t>réseau</a:t>
            </a:r>
            <a:r>
              <a:rPr lang="en-US" sz="1600" dirty="0">
                <a:latin typeface="Arial Narrow" panose="020B0604020202020204" pitchFamily="34" charset="0"/>
                <a:cs typeface="Arial Narrow" panose="020B0604020202020204" pitchFamily="34" charset="0"/>
              </a:rPr>
              <a:t>).</a:t>
            </a:r>
          </a:p>
        </p:txBody>
      </p:sp>
      <p:sp>
        <p:nvSpPr>
          <p:cNvPr id="8" name="ZoneTexte 7">
            <a:extLst>
              <a:ext uri="{FF2B5EF4-FFF2-40B4-BE49-F238E27FC236}">
                <a16:creationId xmlns:a16="http://schemas.microsoft.com/office/drawing/2014/main" id="{35783C68-0F06-3482-FD5C-F2E6AF00DE1E}"/>
              </a:ext>
            </a:extLst>
          </p:cNvPr>
          <p:cNvSpPr txBox="1"/>
          <p:nvPr/>
        </p:nvSpPr>
        <p:spPr>
          <a:xfrm>
            <a:off x="1436269" y="2145628"/>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graphicFrame>
        <p:nvGraphicFramePr>
          <p:cNvPr id="3" name="Tableau 2">
            <a:extLst>
              <a:ext uri="{FF2B5EF4-FFF2-40B4-BE49-F238E27FC236}">
                <a16:creationId xmlns:a16="http://schemas.microsoft.com/office/drawing/2014/main" id="{CE874776-86D8-6BA4-634E-94630BFD148A}"/>
              </a:ext>
            </a:extLst>
          </p:cNvPr>
          <p:cNvGraphicFramePr>
            <a:graphicFrameLocks noGrp="1"/>
          </p:cNvGraphicFramePr>
          <p:nvPr>
            <p:extLst>
              <p:ext uri="{D42A27DB-BD31-4B8C-83A1-F6EECF244321}">
                <p14:modId xmlns:p14="http://schemas.microsoft.com/office/powerpoint/2010/main" val="906086427"/>
              </p:ext>
            </p:extLst>
          </p:nvPr>
        </p:nvGraphicFramePr>
        <p:xfrm>
          <a:off x="643278" y="4114112"/>
          <a:ext cx="7360744" cy="2426400"/>
        </p:xfrm>
        <a:graphic>
          <a:graphicData uri="http://schemas.openxmlformats.org/drawingml/2006/table">
            <a:tbl>
              <a:tblPr firstRow="1" firstCol="1" lastRow="1" lastCol="1" bandRow="1" bandCol="1">
                <a:tableStyleId>{72833802-FEF1-4C79-8D5D-14CF1EAF98D9}</a:tableStyleId>
              </a:tblPr>
              <a:tblGrid>
                <a:gridCol w="2467912">
                  <a:extLst>
                    <a:ext uri="{9D8B030D-6E8A-4147-A177-3AD203B41FA5}">
                      <a16:colId xmlns:a16="http://schemas.microsoft.com/office/drawing/2014/main" val="1373605379"/>
                    </a:ext>
                  </a:extLst>
                </a:gridCol>
                <a:gridCol w="815472">
                  <a:extLst>
                    <a:ext uri="{9D8B030D-6E8A-4147-A177-3AD203B41FA5}">
                      <a16:colId xmlns:a16="http://schemas.microsoft.com/office/drawing/2014/main" val="3095453506"/>
                    </a:ext>
                  </a:extLst>
                </a:gridCol>
                <a:gridCol w="815472">
                  <a:extLst>
                    <a:ext uri="{9D8B030D-6E8A-4147-A177-3AD203B41FA5}">
                      <a16:colId xmlns:a16="http://schemas.microsoft.com/office/drawing/2014/main" val="1976616881"/>
                    </a:ext>
                  </a:extLst>
                </a:gridCol>
                <a:gridCol w="815472">
                  <a:extLst>
                    <a:ext uri="{9D8B030D-6E8A-4147-A177-3AD203B41FA5}">
                      <a16:colId xmlns:a16="http://schemas.microsoft.com/office/drawing/2014/main" val="2575107914"/>
                    </a:ext>
                  </a:extLst>
                </a:gridCol>
                <a:gridCol w="815472">
                  <a:extLst>
                    <a:ext uri="{9D8B030D-6E8A-4147-A177-3AD203B41FA5}">
                      <a16:colId xmlns:a16="http://schemas.microsoft.com/office/drawing/2014/main" val="1296692495"/>
                    </a:ext>
                  </a:extLst>
                </a:gridCol>
                <a:gridCol w="815472">
                  <a:extLst>
                    <a:ext uri="{9D8B030D-6E8A-4147-A177-3AD203B41FA5}">
                      <a16:colId xmlns:a16="http://schemas.microsoft.com/office/drawing/2014/main" val="771592611"/>
                    </a:ext>
                  </a:extLst>
                </a:gridCol>
                <a:gridCol w="815472">
                  <a:extLst>
                    <a:ext uri="{9D8B030D-6E8A-4147-A177-3AD203B41FA5}">
                      <a16:colId xmlns:a16="http://schemas.microsoft.com/office/drawing/2014/main" val="3419779442"/>
                    </a:ext>
                  </a:extLst>
                </a:gridCol>
              </a:tblGrid>
              <a:tr h="288000">
                <a:tc>
                  <a:txBody>
                    <a:bodyPr/>
                    <a:lstStyle/>
                    <a:p>
                      <a:pPr algn="l"/>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tc>
                <a:tc>
                  <a:txBody>
                    <a:bodyPr/>
                    <a:lstStyle/>
                    <a:p>
                      <a:pPr algn="ctr"/>
                      <a:r>
                        <a:rPr lang="fr-FR" sz="1400" b="0" i="0" dirty="0">
                          <a:effectLst/>
                          <a:latin typeface="Arial Narrow" panose="020B0604020202020204" pitchFamily="34" charset="0"/>
                          <a:cs typeface="Arial Narrow" panose="020B0604020202020204" pitchFamily="34" charset="0"/>
                        </a:rPr>
                        <a:t>2018</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2019</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2020</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2021</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2022</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2023</a:t>
                      </a:r>
                    </a:p>
                  </a:txBody>
                  <a:tcPr marL="68580" marR="68580" marT="0" marB="0" anchor="ctr"/>
                </a:tc>
                <a:extLst>
                  <a:ext uri="{0D108BD9-81ED-4DB2-BD59-A6C34878D82A}">
                    <a16:rowId xmlns:a16="http://schemas.microsoft.com/office/drawing/2014/main" val="117665715"/>
                  </a:ext>
                </a:extLst>
              </a:tr>
              <a:tr h="288000">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Volumes facturés (m</a:t>
                      </a:r>
                      <a:r>
                        <a:rPr lang="fr-FR" sz="1400" b="0" i="0" baseline="30000" dirty="0">
                          <a:effectLst/>
                          <a:latin typeface="Arial Narrow" panose="020B0604020202020204" pitchFamily="34" charset="0"/>
                          <a:ea typeface="Times New Roman" panose="02020603050405020304" pitchFamily="18" charset="0"/>
                          <a:cs typeface="Arial Narrow" panose="020B0604020202020204" pitchFamily="34" charset="0"/>
                        </a:rPr>
                        <a:t>3</a:t>
                      </a: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solidFill>
                      <a:schemeClr val="accent2">
                        <a:lumMod val="20000"/>
                        <a:lumOff val="80000"/>
                      </a:schemeClr>
                    </a:solidFill>
                  </a:tcP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82 844</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79 235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90 355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86 533</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87 972</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86 927</a:t>
                      </a:r>
                    </a:p>
                  </a:txBody>
                  <a:tcPr marL="68580" marR="68580" marT="0" marB="0" anchor="ctr"/>
                </a:tc>
                <a:extLst>
                  <a:ext uri="{0D108BD9-81ED-4DB2-BD59-A6C34878D82A}">
                    <a16:rowId xmlns:a16="http://schemas.microsoft.com/office/drawing/2014/main" val="4067144391"/>
                  </a:ext>
                </a:extLst>
              </a:tr>
              <a:tr h="288000">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Volumes traités (m</a:t>
                      </a:r>
                      <a:r>
                        <a:rPr lang="fr-FR" sz="1400" b="0" i="0" baseline="30000" dirty="0">
                          <a:effectLst/>
                          <a:latin typeface="Arial Narrow" panose="020B0604020202020204" pitchFamily="34" charset="0"/>
                          <a:ea typeface="Times New Roman" panose="02020603050405020304" pitchFamily="18" charset="0"/>
                          <a:cs typeface="Arial Narrow" panose="020B0604020202020204" pitchFamily="34" charset="0"/>
                        </a:rPr>
                        <a:t>3</a:t>
                      </a: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solidFill>
                      <a:schemeClr val="accent2">
                        <a:lumMod val="20000"/>
                        <a:lumOff val="80000"/>
                      </a:schemeClr>
                    </a:solidFill>
                  </a:tcP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135 079</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115 987</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191 699</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157 579</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132 898</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180 721</a:t>
                      </a:r>
                    </a:p>
                  </a:txBody>
                  <a:tcPr marL="68580" marR="68580" marT="0" marB="0" anchor="ctr"/>
                </a:tc>
                <a:extLst>
                  <a:ext uri="{0D108BD9-81ED-4DB2-BD59-A6C34878D82A}">
                    <a16:rowId xmlns:a16="http://schemas.microsoft.com/office/drawing/2014/main" val="1658212141"/>
                  </a:ext>
                </a:extLst>
              </a:tr>
              <a:tr h="288000">
                <a:tc>
                  <a:txBody>
                    <a:bodyPr/>
                    <a:lstStyle/>
                    <a:p>
                      <a:pPr algn="l"/>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Surverses (m</a:t>
                      </a:r>
                      <a:r>
                        <a:rPr lang="fr-FR" sz="1400" b="0" i="0" baseline="3000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3</a:t>
                      </a: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solidFill>
                      <a:schemeClr val="accent2">
                        <a:lumMod val="20000"/>
                        <a:lumOff val="80000"/>
                      </a:schemeClr>
                    </a:solidFill>
                  </a:tcP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50 376</a:t>
                      </a:r>
                    </a:p>
                  </a:txBody>
                  <a:tcPr marL="68580" marR="68580" marT="0" marB="0" anchor="ct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25 372</a:t>
                      </a:r>
                    </a:p>
                  </a:txBody>
                  <a:tcPr marL="68580" marR="68580" marT="0" marB="0" anchor="ct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8 929</a:t>
                      </a:r>
                    </a:p>
                  </a:txBody>
                  <a:tcPr marL="68580" marR="68580" marT="0" marB="0" anchor="ct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3 591</a:t>
                      </a:r>
                    </a:p>
                  </a:txBody>
                  <a:tcPr marL="68580" marR="68580" marT="0" marB="0" anchor="ct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3 333</a:t>
                      </a:r>
                    </a:p>
                  </a:txBody>
                  <a:tcPr marL="68580" marR="68580" marT="0" marB="0" anchor="ct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4 700</a:t>
                      </a:r>
                    </a:p>
                  </a:txBody>
                  <a:tcPr marL="68580" marR="68580" marT="0" marB="0" anchor="ctr"/>
                </a:tc>
                <a:extLst>
                  <a:ext uri="{0D108BD9-81ED-4DB2-BD59-A6C34878D82A}">
                    <a16:rowId xmlns:a16="http://schemas.microsoft.com/office/drawing/2014/main" val="3473858232"/>
                  </a:ext>
                </a:extLst>
              </a:tr>
              <a:tr h="288000">
                <a:tc>
                  <a:txBody>
                    <a:bodyPr/>
                    <a:lstStyle/>
                    <a:p>
                      <a:pPr algn="l"/>
                      <a:r>
                        <a:rPr lang="fr-FR" sz="1400" b="1"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Différence (m</a:t>
                      </a:r>
                      <a:r>
                        <a:rPr lang="fr-FR" sz="1400" b="1" i="0" baseline="3000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3</a:t>
                      </a:r>
                      <a:r>
                        <a:rPr lang="fr-FR" sz="1400" b="1"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solidFill>
                      <a:schemeClr val="accent2">
                        <a:lumMod val="20000"/>
                        <a:lumOff val="80000"/>
                      </a:schemeClr>
                    </a:solidFill>
                  </a:tcPr>
                </a:tc>
                <a:tc>
                  <a:txBody>
                    <a:bodyPr/>
                    <a:lstStyle/>
                    <a:p>
                      <a:pPr algn="r"/>
                      <a:r>
                        <a:rPr lang="fr-FR" sz="1400" b="1"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52 235</a:t>
                      </a:r>
                    </a:p>
                  </a:txBody>
                  <a:tcPr marL="68580" marR="68580" marT="0" marB="0" anchor="ctr"/>
                </a:tc>
                <a:tc>
                  <a:txBody>
                    <a:bodyPr/>
                    <a:lstStyle/>
                    <a:p>
                      <a:pPr algn="r"/>
                      <a:r>
                        <a:rPr lang="fr-FR" sz="1400" b="1"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36 752</a:t>
                      </a:r>
                    </a:p>
                  </a:txBody>
                  <a:tcPr marL="68580" marR="68580" marT="0" marB="0" anchor="ctr"/>
                </a:tc>
                <a:tc>
                  <a:txBody>
                    <a:bodyPr/>
                    <a:lstStyle/>
                    <a:p>
                      <a:pPr algn="r"/>
                      <a:r>
                        <a:rPr lang="fr-FR" sz="1400" b="1"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101 344</a:t>
                      </a:r>
                    </a:p>
                  </a:txBody>
                  <a:tcPr marL="68580" marR="68580" marT="0" marB="0" anchor="ctr"/>
                </a:tc>
                <a:tc>
                  <a:txBody>
                    <a:bodyPr/>
                    <a:lstStyle/>
                    <a:p>
                      <a:pPr algn="r"/>
                      <a:r>
                        <a:rPr lang="fr-FR" sz="1400" b="1"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71 046</a:t>
                      </a:r>
                    </a:p>
                  </a:txBody>
                  <a:tcPr marL="68580" marR="68580" marT="0" marB="0" anchor="ctr"/>
                </a:tc>
                <a:tc>
                  <a:txBody>
                    <a:bodyPr/>
                    <a:lstStyle/>
                    <a:p>
                      <a:pPr algn="r"/>
                      <a:r>
                        <a:rPr lang="fr-FR" sz="1400" b="1"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44 926</a:t>
                      </a:r>
                    </a:p>
                  </a:txBody>
                  <a:tcPr marL="68580" marR="68580" marT="0" marB="0" anchor="ctr"/>
                </a:tc>
                <a:tc>
                  <a:txBody>
                    <a:bodyPr/>
                    <a:lstStyle/>
                    <a:p>
                      <a:pPr algn="r"/>
                      <a:r>
                        <a:rPr lang="fr-FR" sz="1400" b="1"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93 794</a:t>
                      </a:r>
                    </a:p>
                  </a:txBody>
                  <a:tcPr marL="68580" marR="68580" marT="0" marB="0" anchor="ctr"/>
                </a:tc>
                <a:extLst>
                  <a:ext uri="{0D108BD9-81ED-4DB2-BD59-A6C34878D82A}">
                    <a16:rowId xmlns:a16="http://schemas.microsoft.com/office/drawing/2014/main" val="1645867039"/>
                  </a:ext>
                </a:extLst>
              </a:tr>
              <a:tr h="288000">
                <a:tc>
                  <a:txBody>
                    <a:bodyPr/>
                    <a:lstStyle/>
                    <a:p>
                      <a:pPr algn="l"/>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Part des eaux parasites</a:t>
                      </a:r>
                    </a:p>
                  </a:txBody>
                  <a:tcPr marL="68580" marR="68580" marT="0" marB="0" anchor="ctr">
                    <a:solidFill>
                      <a:schemeClr val="accent2">
                        <a:lumMod val="20000"/>
                        <a:lumOff val="8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39%</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32%</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53%</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45%</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34%</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52%</a:t>
                      </a:r>
                    </a:p>
                  </a:txBody>
                  <a:tcPr marL="68580" marR="68580" marT="0" marB="0" anchor="ctr"/>
                </a:tc>
                <a:extLst>
                  <a:ext uri="{0D108BD9-81ED-4DB2-BD59-A6C34878D82A}">
                    <a16:rowId xmlns:a16="http://schemas.microsoft.com/office/drawing/2014/main" val="1116155054"/>
                  </a:ext>
                </a:extLst>
              </a:tr>
              <a:tr h="122400">
                <a:tc>
                  <a:txBody>
                    <a:bodyPr/>
                    <a:lstStyle/>
                    <a:p>
                      <a:pPr algn="l"/>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8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8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8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2974625474"/>
                  </a:ext>
                </a:extLst>
              </a:tr>
              <a:tr h="288000">
                <a:tc>
                  <a:txBody>
                    <a:bodyPr/>
                    <a:lstStyle/>
                    <a:p>
                      <a:pPr algn="l"/>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ILE (m</a:t>
                      </a:r>
                      <a:r>
                        <a:rPr lang="fr-FR" sz="1400" b="1" i="0" baseline="30000" dirty="0">
                          <a:effectLst/>
                          <a:latin typeface="Arial Narrow" panose="020B0604020202020204" pitchFamily="34" charset="0"/>
                          <a:ea typeface="Times New Roman" panose="02020603050405020304" pitchFamily="18" charset="0"/>
                          <a:cs typeface="Arial Narrow" panose="020B0604020202020204" pitchFamily="34" charset="0"/>
                        </a:rPr>
                        <a:t>3</a:t>
                      </a: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/km/j)</a:t>
                      </a:r>
                    </a:p>
                  </a:txBody>
                  <a:tcPr marL="68580" marR="68580" marT="0" marB="0" anchor="ctr">
                    <a:solidFill>
                      <a:schemeClr val="accent2"/>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16,7</a:t>
                      </a:r>
                    </a:p>
                  </a:txBody>
                  <a:tcPr marL="68580" marR="68580" marT="0" marB="0" anchor="ctr">
                    <a:solidFill>
                      <a:schemeClr val="accent2"/>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9,2</a:t>
                      </a:r>
                    </a:p>
                  </a:txBody>
                  <a:tcPr marL="68580" marR="68580" marT="0" marB="0" anchor="ctr">
                    <a:solidFill>
                      <a:schemeClr val="accent2"/>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15,9</a:t>
                      </a:r>
                    </a:p>
                  </a:txBody>
                  <a:tcPr marL="68580" marR="68580" marT="0" marB="0" anchor="ctr">
                    <a:solidFill>
                      <a:schemeClr val="accent2"/>
                    </a:solidFill>
                  </a:tcPr>
                </a:tc>
                <a:tc>
                  <a:txBody>
                    <a:bodyPr/>
                    <a:lstStyle/>
                    <a:p>
                      <a:pPr algn="r"/>
                      <a:r>
                        <a:rPr lang="fr-FR" sz="1400" b="1"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10,8</a:t>
                      </a:r>
                    </a:p>
                  </a:txBody>
                  <a:tcPr marL="68580" marR="68580" marT="0" marB="0" anchor="ctr">
                    <a:solidFill>
                      <a:schemeClr val="accent2"/>
                    </a:solidFill>
                  </a:tcPr>
                </a:tc>
                <a:tc>
                  <a:txBody>
                    <a:bodyPr/>
                    <a:lstStyle/>
                    <a:p>
                      <a:pPr algn="r"/>
                      <a:r>
                        <a:rPr lang="fr-FR" sz="1400" b="1" i="0" dirty="0">
                          <a:solidFill>
                            <a:schemeClr val="accent3">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7,0</a:t>
                      </a:r>
                    </a:p>
                  </a:txBody>
                  <a:tcPr marL="68580" marR="68580" marT="0" marB="0" anchor="ctr">
                    <a:solidFill>
                      <a:schemeClr val="accent2"/>
                    </a:solidFill>
                  </a:tcPr>
                </a:tc>
                <a:tc>
                  <a:txBody>
                    <a:bodyPr/>
                    <a:lstStyle/>
                    <a:p>
                      <a:pPr algn="r"/>
                      <a:r>
                        <a:rPr lang="fr-FR" sz="1400" b="1"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14,2</a:t>
                      </a:r>
                    </a:p>
                  </a:txBody>
                  <a:tcPr marL="68580" marR="68580" marT="0" marB="0" anchor="ctr">
                    <a:solidFill>
                      <a:schemeClr val="accent2"/>
                    </a:solidFill>
                  </a:tcPr>
                </a:tc>
                <a:extLst>
                  <a:ext uri="{0D108BD9-81ED-4DB2-BD59-A6C34878D82A}">
                    <a16:rowId xmlns:a16="http://schemas.microsoft.com/office/drawing/2014/main" val="2987172028"/>
                  </a:ext>
                </a:extLst>
              </a:tr>
              <a:tr h="288000">
                <a:tc>
                  <a:txBody>
                    <a:bodyPr/>
                    <a:lstStyle/>
                    <a:p>
                      <a:pPr algn="l"/>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Objectif contractuel</a:t>
                      </a:r>
                    </a:p>
                  </a:txBody>
                  <a:tcPr marL="68580" marR="68580" marT="0" marB="0" anchor="ctr">
                    <a:solidFill>
                      <a:schemeClr val="accent2">
                        <a:lumMod val="40000"/>
                        <a:lumOff val="60000"/>
                      </a:schemeClr>
                    </a:solidFill>
                  </a:tcP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solidFill>
                      <a:schemeClr val="accent2">
                        <a:lumMod val="40000"/>
                        <a:lumOff val="60000"/>
                      </a:schemeClr>
                    </a:solidFill>
                  </a:tcP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solidFill>
                      <a:schemeClr val="accent2">
                        <a:lumMod val="40000"/>
                        <a:lumOff val="60000"/>
                      </a:schemeClr>
                    </a:solidFill>
                  </a:tcP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solidFill>
                      <a:schemeClr val="accent2">
                        <a:lumMod val="40000"/>
                        <a:lumOff val="60000"/>
                      </a:schemeClr>
                    </a:solidFill>
                  </a:tcP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7,24</a:t>
                      </a:r>
                    </a:p>
                  </a:txBody>
                  <a:tcPr marL="68580" marR="68580" marT="0" marB="0" anchor="ctr">
                    <a:solidFill>
                      <a:schemeClr val="accent2">
                        <a:lumMod val="40000"/>
                        <a:lumOff val="60000"/>
                      </a:schemeClr>
                    </a:solidFill>
                  </a:tcP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7,16</a:t>
                      </a:r>
                    </a:p>
                  </a:txBody>
                  <a:tcPr marL="68580" marR="68580" marT="0" marB="0" anchor="ctr">
                    <a:solidFill>
                      <a:schemeClr val="accent2">
                        <a:lumMod val="40000"/>
                        <a:lumOff val="60000"/>
                      </a:schemeClr>
                    </a:solidFill>
                  </a:tcP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7,08</a:t>
                      </a:r>
                    </a:p>
                  </a:txBody>
                  <a:tcPr marL="68580" marR="68580" marT="0" marB="0" anchor="ctr">
                    <a:solidFill>
                      <a:schemeClr val="accent2">
                        <a:lumMod val="40000"/>
                        <a:lumOff val="60000"/>
                      </a:schemeClr>
                    </a:solidFill>
                  </a:tcPr>
                </a:tc>
                <a:extLst>
                  <a:ext uri="{0D108BD9-81ED-4DB2-BD59-A6C34878D82A}">
                    <a16:rowId xmlns:a16="http://schemas.microsoft.com/office/drawing/2014/main" val="430283951"/>
                  </a:ext>
                </a:extLst>
              </a:tr>
            </a:tbl>
          </a:graphicData>
        </a:graphic>
      </p:graphicFrame>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E69B824E-E8A7-3D28-42BC-745ED88C3661}"/>
                  </a:ext>
                </a:extLst>
              </p:cNvPr>
              <p:cNvSpPr txBox="1"/>
              <p:nvPr/>
            </p:nvSpPr>
            <p:spPr>
              <a:xfrm>
                <a:off x="5703570" y="1831027"/>
                <a:ext cx="6183630" cy="727763"/>
              </a:xfrm>
              <a:prstGeom prst="rect">
                <a:avLst/>
              </a:prstGeom>
              <a:solidFill>
                <a:schemeClr val="accent2">
                  <a:lumMod val="20000"/>
                  <a:lumOff val="80000"/>
                </a:schemeClr>
              </a:solidFill>
            </p:spPr>
            <p:txBody>
              <a:bodyPr wrap="square" rtlCol="0">
                <a:spAutoFit/>
              </a:bodyPr>
              <a:lstStyle/>
              <a:p>
                <a:pPr algn="just"/>
                <a:r>
                  <a:rPr lang="fr-FR" sz="110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sym typeface="Wingdings" pitchFamily="2" charset="2"/>
                  </a:rPr>
                  <a:t>L'indice linéaire d'étanchéité (ILE) illustre le volume d'eau "perdue" par km de réseau par jour. </a:t>
                </a:r>
              </a:p>
              <a:p>
                <a:pPr algn="just"/>
                <a:r>
                  <a:rPr lang="fr-FR" sz="110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sym typeface="Wingdings" pitchFamily="2" charset="2"/>
                  </a:rPr>
                  <a:t>Il est calculé  en m</a:t>
                </a:r>
                <a:r>
                  <a:rPr lang="fr-FR" sz="1100" baseline="3000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sym typeface="Wingdings" pitchFamily="2" charset="2"/>
                  </a:rPr>
                  <a:t>3</a:t>
                </a:r>
                <a:r>
                  <a:rPr lang="fr-FR" sz="110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sym typeface="Wingdings" pitchFamily="2" charset="2"/>
                  </a:rPr>
                  <a:t> / km / jour, de la manière suivante :</a:t>
                </a:r>
              </a:p>
              <a:p>
                <a:pPr algn="just"/>
                <a14:m>
                  <m:oMathPara xmlns:m="http://schemas.openxmlformats.org/officeDocument/2006/math">
                    <m:oMathParaPr>
                      <m:jc m:val="centerGroup"/>
                    </m:oMathParaPr>
                    <m:oMath xmlns:m="http://schemas.openxmlformats.org/officeDocument/2006/math">
                      <m:r>
                        <a:rPr lang="fr-FR" sz="1100" b="0" i="1" smtClean="0">
                          <a:solidFill>
                            <a:schemeClr val="accent2">
                              <a:lumMod val="50000"/>
                            </a:schemeClr>
                          </a:solidFill>
                          <a:latin typeface="Cambria Math" panose="02040503050406030204" pitchFamily="18" charset="0"/>
                        </a:rPr>
                        <m:t>𝐼𝐿𝐸</m:t>
                      </m:r>
                      <m:r>
                        <a:rPr lang="fr-FR" sz="1100" b="0" i="1" smtClean="0">
                          <a:solidFill>
                            <a:schemeClr val="accent2">
                              <a:lumMod val="50000"/>
                            </a:schemeClr>
                          </a:solidFill>
                          <a:latin typeface="Cambria Math" panose="02040503050406030204" pitchFamily="18" charset="0"/>
                        </a:rPr>
                        <m:t>= </m:t>
                      </m:r>
                      <m:f>
                        <m:fPr>
                          <m:type m:val="skw"/>
                          <m:ctrlPr>
                            <a:rPr lang="fr-FR" sz="1100" b="0" i="1" smtClean="0">
                              <a:solidFill>
                                <a:schemeClr val="accent2">
                                  <a:lumMod val="50000"/>
                                </a:schemeClr>
                              </a:solidFill>
                              <a:latin typeface="Cambria Math" panose="02040503050406030204" pitchFamily="18" charset="0"/>
                            </a:rPr>
                          </m:ctrlPr>
                        </m:fPr>
                        <m:num>
                          <m:d>
                            <m:dPr>
                              <m:ctrlPr>
                                <a:rPr lang="fr-FR" sz="1100" b="0" i="1" smtClean="0">
                                  <a:solidFill>
                                    <a:schemeClr val="accent2">
                                      <a:lumMod val="50000"/>
                                    </a:schemeClr>
                                  </a:solidFill>
                                  <a:latin typeface="Cambria Math" panose="02040503050406030204" pitchFamily="18" charset="0"/>
                                </a:rPr>
                              </m:ctrlPr>
                            </m:dPr>
                            <m:e>
                              <m:r>
                                <a:rPr lang="fr-FR" sz="1100" b="0" i="1" smtClean="0">
                                  <a:solidFill>
                                    <a:schemeClr val="accent2">
                                      <a:lumMod val="50000"/>
                                    </a:schemeClr>
                                  </a:solidFill>
                                  <a:latin typeface="Cambria Math" panose="02040503050406030204" pitchFamily="18" charset="0"/>
                                </a:rPr>
                                <m:t>𝑣𝑜𝑙𝑢𝑚𝑒</m:t>
                              </m:r>
                              <m:r>
                                <a:rPr lang="fr-FR" sz="1100" b="0" i="1" smtClean="0">
                                  <a:solidFill>
                                    <a:schemeClr val="accent2">
                                      <a:lumMod val="50000"/>
                                    </a:schemeClr>
                                  </a:solidFill>
                                  <a:latin typeface="Cambria Math" panose="02040503050406030204" pitchFamily="18" charset="0"/>
                                </a:rPr>
                                <m:t> </m:t>
                              </m:r>
                              <m:r>
                                <a:rPr lang="fr-FR" sz="1100" b="0" i="1" smtClean="0">
                                  <a:solidFill>
                                    <a:schemeClr val="accent2">
                                      <a:lumMod val="50000"/>
                                    </a:schemeClr>
                                  </a:solidFill>
                                  <a:latin typeface="Cambria Math" panose="02040503050406030204" pitchFamily="18" charset="0"/>
                                </a:rPr>
                                <m:t>𝑡𝑟𝑎𝑖𝑡</m:t>
                              </m:r>
                              <m:r>
                                <a:rPr lang="fr-FR" sz="1100" b="0" i="1" smtClean="0">
                                  <a:solidFill>
                                    <a:schemeClr val="accent2">
                                      <a:lumMod val="50000"/>
                                    </a:schemeClr>
                                  </a:solidFill>
                                  <a:latin typeface="Cambria Math" panose="02040503050406030204" pitchFamily="18" charset="0"/>
                                </a:rPr>
                                <m:t>é −</m:t>
                              </m:r>
                              <m:r>
                                <a:rPr lang="fr-FR" sz="1100" b="0" i="1" smtClean="0">
                                  <a:solidFill>
                                    <a:schemeClr val="accent2">
                                      <a:lumMod val="50000"/>
                                    </a:schemeClr>
                                  </a:solidFill>
                                  <a:latin typeface="Cambria Math" panose="02040503050406030204" pitchFamily="18" charset="0"/>
                                </a:rPr>
                                <m:t>𝑣𝑜𝑙𝑢𝑚𝑒</m:t>
                              </m:r>
                              <m:r>
                                <a:rPr lang="fr-FR" sz="1100" b="0" i="1" smtClean="0">
                                  <a:solidFill>
                                    <a:schemeClr val="accent2">
                                      <a:lumMod val="50000"/>
                                    </a:schemeClr>
                                  </a:solidFill>
                                  <a:latin typeface="Cambria Math" panose="02040503050406030204" pitchFamily="18" charset="0"/>
                                </a:rPr>
                                <m:t> </m:t>
                              </m:r>
                              <m:r>
                                <a:rPr lang="fr-FR" sz="1100" b="0" i="1" smtClean="0">
                                  <a:solidFill>
                                    <a:schemeClr val="accent2">
                                      <a:lumMod val="50000"/>
                                    </a:schemeClr>
                                  </a:solidFill>
                                  <a:latin typeface="Cambria Math" panose="02040503050406030204" pitchFamily="18" charset="0"/>
                                </a:rPr>
                                <m:t>𝑓𝑎𝑐𝑡𝑢𝑟</m:t>
                              </m:r>
                              <m:r>
                                <a:rPr lang="fr-FR" sz="1100" b="0" i="1" smtClean="0">
                                  <a:solidFill>
                                    <a:schemeClr val="accent2">
                                      <a:lumMod val="50000"/>
                                    </a:schemeClr>
                                  </a:solidFill>
                                  <a:latin typeface="Cambria Math" panose="02040503050406030204" pitchFamily="18" charset="0"/>
                                </a:rPr>
                                <m:t>é</m:t>
                              </m:r>
                            </m:e>
                          </m:d>
                          <m:r>
                            <a:rPr lang="fr-FR" sz="1100" b="0" i="1" smtClean="0">
                              <a:solidFill>
                                <a:schemeClr val="accent2">
                                  <a:lumMod val="50000"/>
                                </a:schemeClr>
                              </a:solidFill>
                              <a:latin typeface="Cambria Math" panose="02040503050406030204" pitchFamily="18" charset="0"/>
                            </a:rPr>
                            <m:t>+</m:t>
                          </m:r>
                          <m:r>
                            <a:rPr lang="fr-FR" sz="1100" b="0" i="1" smtClean="0">
                              <a:solidFill>
                                <a:schemeClr val="accent2">
                                  <a:lumMod val="50000"/>
                                </a:schemeClr>
                              </a:solidFill>
                              <a:latin typeface="Cambria Math" panose="02040503050406030204" pitchFamily="18" charset="0"/>
                            </a:rPr>
                            <m:t>𝑣𝑜𝑙𝑢𝑚𝑒</m:t>
                          </m:r>
                          <m:r>
                            <a:rPr lang="fr-FR" sz="1100" b="0" i="1" smtClean="0">
                              <a:solidFill>
                                <a:schemeClr val="accent2">
                                  <a:lumMod val="50000"/>
                                </a:schemeClr>
                              </a:solidFill>
                              <a:latin typeface="Cambria Math" panose="02040503050406030204" pitchFamily="18" charset="0"/>
                            </a:rPr>
                            <m:t> </m:t>
                          </m:r>
                          <m:r>
                            <a:rPr lang="fr-FR" sz="1100" b="0" i="1" smtClean="0">
                              <a:solidFill>
                                <a:schemeClr val="accent2">
                                  <a:lumMod val="50000"/>
                                </a:schemeClr>
                              </a:solidFill>
                              <a:latin typeface="Cambria Math" panose="02040503050406030204" pitchFamily="18" charset="0"/>
                            </a:rPr>
                            <m:t>𝑠𝑢𝑟𝑣𝑒𝑟𝑠𝑒</m:t>
                          </m:r>
                        </m:num>
                        <m:den>
                          <m:r>
                            <a:rPr lang="fr-FR" sz="1100" b="0" i="1" smtClean="0">
                              <a:solidFill>
                                <a:schemeClr val="accent2">
                                  <a:lumMod val="50000"/>
                                </a:schemeClr>
                              </a:solidFill>
                              <a:latin typeface="Cambria Math" panose="02040503050406030204" pitchFamily="18" charset="0"/>
                            </a:rPr>
                            <m:t>(365 </m:t>
                          </m:r>
                          <m:r>
                            <a:rPr lang="fr-FR" sz="1100" b="0" i="1" smtClean="0">
                              <a:solidFill>
                                <a:schemeClr val="accent2">
                                  <a:lumMod val="50000"/>
                                </a:schemeClr>
                              </a:solidFill>
                              <a:latin typeface="Cambria Math" panose="02040503050406030204" pitchFamily="18" charset="0"/>
                              <a:ea typeface="Cambria Math" panose="02040503050406030204" pitchFamily="18" charset="0"/>
                            </a:rPr>
                            <m:t>× </m:t>
                          </m:r>
                          <m:r>
                            <a:rPr lang="fr-FR" sz="1100" b="0" i="1" smtClean="0">
                              <a:solidFill>
                                <a:schemeClr val="accent2">
                                  <a:lumMod val="50000"/>
                                </a:schemeClr>
                              </a:solidFill>
                              <a:latin typeface="Cambria Math" panose="02040503050406030204" pitchFamily="18" charset="0"/>
                              <a:ea typeface="Cambria Math" panose="02040503050406030204" pitchFamily="18" charset="0"/>
                            </a:rPr>
                            <m:t>𝑙𝑖𝑛</m:t>
                          </m:r>
                          <m:r>
                            <a:rPr lang="fr-FR" sz="1100" b="0" i="1" smtClean="0">
                              <a:solidFill>
                                <a:schemeClr val="accent2">
                                  <a:lumMod val="50000"/>
                                </a:schemeClr>
                              </a:solidFill>
                              <a:latin typeface="Cambria Math" panose="02040503050406030204" pitchFamily="18" charset="0"/>
                              <a:ea typeface="Cambria Math" panose="02040503050406030204" pitchFamily="18" charset="0"/>
                            </a:rPr>
                            <m:t>é</m:t>
                          </m:r>
                          <m:r>
                            <a:rPr lang="fr-FR" sz="1100" b="0" i="1" smtClean="0">
                              <a:solidFill>
                                <a:schemeClr val="accent2">
                                  <a:lumMod val="50000"/>
                                </a:schemeClr>
                              </a:solidFill>
                              <a:latin typeface="Cambria Math" panose="02040503050406030204" pitchFamily="18" charset="0"/>
                              <a:ea typeface="Cambria Math" panose="02040503050406030204" pitchFamily="18" charset="0"/>
                            </a:rPr>
                            <m:t>𝑎𝑖𝑟𝑒</m:t>
                          </m:r>
                          <m:r>
                            <a:rPr lang="fr-FR" sz="1100" b="0" i="1" smtClean="0">
                              <a:solidFill>
                                <a:schemeClr val="accent2">
                                  <a:lumMod val="50000"/>
                                </a:schemeClr>
                              </a:solidFill>
                              <a:latin typeface="Cambria Math" panose="02040503050406030204" pitchFamily="18" charset="0"/>
                              <a:ea typeface="Cambria Math" panose="02040503050406030204" pitchFamily="18" charset="0"/>
                            </a:rPr>
                            <m:t> </m:t>
                          </m:r>
                          <m:r>
                            <a:rPr lang="fr-FR" sz="1100" b="0" i="1" smtClean="0">
                              <a:solidFill>
                                <a:schemeClr val="accent2">
                                  <a:lumMod val="50000"/>
                                </a:schemeClr>
                              </a:solidFill>
                              <a:latin typeface="Cambria Math" panose="02040503050406030204" pitchFamily="18" charset="0"/>
                              <a:ea typeface="Cambria Math" panose="02040503050406030204" pitchFamily="18" charset="0"/>
                            </a:rPr>
                            <m:t>𝑑𝑒</m:t>
                          </m:r>
                          <m:r>
                            <a:rPr lang="fr-FR" sz="1100" b="0" i="1" smtClean="0">
                              <a:solidFill>
                                <a:schemeClr val="accent2">
                                  <a:lumMod val="50000"/>
                                </a:schemeClr>
                              </a:solidFill>
                              <a:latin typeface="Cambria Math" panose="02040503050406030204" pitchFamily="18" charset="0"/>
                              <a:ea typeface="Cambria Math" panose="02040503050406030204" pitchFamily="18" charset="0"/>
                            </a:rPr>
                            <m:t> </m:t>
                          </m:r>
                          <m:r>
                            <a:rPr lang="fr-FR" sz="1100" b="0" i="1" smtClean="0">
                              <a:solidFill>
                                <a:schemeClr val="accent2">
                                  <a:lumMod val="50000"/>
                                </a:schemeClr>
                              </a:solidFill>
                              <a:latin typeface="Cambria Math" panose="02040503050406030204" pitchFamily="18" charset="0"/>
                              <a:ea typeface="Cambria Math" panose="02040503050406030204" pitchFamily="18" charset="0"/>
                            </a:rPr>
                            <m:t>𝑟</m:t>
                          </m:r>
                          <m:r>
                            <a:rPr lang="fr-FR" sz="1100" b="0" i="1" smtClean="0">
                              <a:solidFill>
                                <a:schemeClr val="accent2">
                                  <a:lumMod val="50000"/>
                                </a:schemeClr>
                              </a:solidFill>
                              <a:latin typeface="Cambria Math" panose="02040503050406030204" pitchFamily="18" charset="0"/>
                              <a:ea typeface="Cambria Math" panose="02040503050406030204" pitchFamily="18" charset="0"/>
                            </a:rPr>
                            <m:t>é</m:t>
                          </m:r>
                          <m:r>
                            <a:rPr lang="fr-FR" sz="1100" b="0" i="1" smtClean="0">
                              <a:solidFill>
                                <a:schemeClr val="accent2">
                                  <a:lumMod val="50000"/>
                                </a:schemeClr>
                              </a:solidFill>
                              <a:latin typeface="Cambria Math" panose="02040503050406030204" pitchFamily="18" charset="0"/>
                              <a:ea typeface="Cambria Math" panose="02040503050406030204" pitchFamily="18" charset="0"/>
                            </a:rPr>
                            <m:t>𝑠𝑒𝑎𝑢</m:t>
                          </m:r>
                          <m:r>
                            <a:rPr lang="fr-FR" sz="1100" b="0" i="1" smtClean="0">
                              <a:solidFill>
                                <a:schemeClr val="accent2">
                                  <a:lumMod val="50000"/>
                                </a:schemeClr>
                              </a:solidFill>
                              <a:latin typeface="Cambria Math" panose="02040503050406030204" pitchFamily="18" charset="0"/>
                              <a:ea typeface="Cambria Math" panose="02040503050406030204" pitchFamily="18" charset="0"/>
                            </a:rPr>
                            <m:t> </m:t>
                          </m:r>
                          <m:r>
                            <a:rPr lang="fr-FR" sz="1100" b="0" i="1" smtClean="0">
                              <a:solidFill>
                                <a:schemeClr val="accent2">
                                  <a:lumMod val="50000"/>
                                </a:schemeClr>
                              </a:solidFill>
                              <a:latin typeface="Cambria Math" panose="02040503050406030204" pitchFamily="18" charset="0"/>
                              <a:ea typeface="Cambria Math" panose="02040503050406030204" pitchFamily="18" charset="0"/>
                            </a:rPr>
                            <m:t>𝑒𝑛</m:t>
                          </m:r>
                          <m:r>
                            <a:rPr lang="fr-FR" sz="1100" b="0" i="1" smtClean="0">
                              <a:solidFill>
                                <a:schemeClr val="accent2">
                                  <a:lumMod val="50000"/>
                                </a:schemeClr>
                              </a:solidFill>
                              <a:latin typeface="Cambria Math" panose="02040503050406030204" pitchFamily="18" charset="0"/>
                              <a:ea typeface="Cambria Math" panose="02040503050406030204" pitchFamily="18" charset="0"/>
                            </a:rPr>
                            <m:t> </m:t>
                          </m:r>
                          <m:r>
                            <a:rPr lang="fr-FR" sz="1100" b="0" i="1" smtClean="0">
                              <a:solidFill>
                                <a:schemeClr val="accent2">
                                  <a:lumMod val="50000"/>
                                </a:schemeClr>
                              </a:solidFill>
                              <a:latin typeface="Cambria Math" panose="02040503050406030204" pitchFamily="18" charset="0"/>
                              <a:ea typeface="Cambria Math" panose="02040503050406030204" pitchFamily="18" charset="0"/>
                            </a:rPr>
                            <m:t>𝑘𝑚</m:t>
                          </m:r>
                          <m:r>
                            <a:rPr lang="fr-FR" sz="1100" b="0" i="1" smtClean="0">
                              <a:solidFill>
                                <a:schemeClr val="accent2">
                                  <a:lumMod val="50000"/>
                                </a:schemeClr>
                              </a:solidFill>
                              <a:latin typeface="Cambria Math" panose="02040503050406030204" pitchFamily="18" charset="0"/>
                              <a:ea typeface="Cambria Math" panose="02040503050406030204" pitchFamily="18" charset="0"/>
                            </a:rPr>
                            <m:t>)</m:t>
                          </m:r>
                        </m:den>
                      </m:f>
                    </m:oMath>
                  </m:oMathPara>
                </a14:m>
                <a:endParaRPr lang="fr-FR" sz="1100" dirty="0">
                  <a:solidFill>
                    <a:schemeClr val="accent2">
                      <a:lumMod val="50000"/>
                    </a:schemeClr>
                  </a:solidFill>
                  <a:latin typeface="Comic Sans MS" panose="030F0902030302020204" pitchFamily="66" charset="0"/>
                </a:endParaRPr>
              </a:p>
            </p:txBody>
          </p:sp>
        </mc:Choice>
        <mc:Fallback xmlns="">
          <p:sp>
            <p:nvSpPr>
              <p:cNvPr id="2" name="ZoneTexte 1">
                <a:extLst>
                  <a:ext uri="{FF2B5EF4-FFF2-40B4-BE49-F238E27FC236}">
                    <a16:creationId xmlns:a16="http://schemas.microsoft.com/office/drawing/2014/main" id="{E69B824E-E8A7-3D28-42BC-745ED88C3661}"/>
                  </a:ext>
                </a:extLst>
              </p:cNvPr>
              <p:cNvSpPr txBox="1">
                <a:spLocks noRot="1" noChangeAspect="1" noMove="1" noResize="1" noEditPoints="1" noAdjustHandles="1" noChangeArrowheads="1" noChangeShapeType="1" noTextEdit="1"/>
              </p:cNvSpPr>
              <p:nvPr/>
            </p:nvSpPr>
            <p:spPr>
              <a:xfrm>
                <a:off x="5703570" y="1831027"/>
                <a:ext cx="6183630" cy="727763"/>
              </a:xfrm>
              <a:prstGeom prst="rect">
                <a:avLst/>
              </a:prstGeom>
              <a:blipFill>
                <a:blip r:embed="rId2"/>
                <a:stretch>
                  <a:fillRect t="-36207" b="-118966"/>
                </a:stretch>
              </a:blipFill>
            </p:spPr>
            <p:txBody>
              <a:bodyPr/>
              <a:lstStyle/>
              <a:p>
                <a:r>
                  <a:rPr lang="fr-FR">
                    <a:noFill/>
                  </a:rPr>
                  <a:t> </a:t>
                </a:r>
              </a:p>
            </p:txBody>
          </p:sp>
        </mc:Fallback>
      </mc:AlternateContent>
      <p:graphicFrame>
        <p:nvGraphicFramePr>
          <p:cNvPr id="9" name="Graphique 8">
            <a:extLst>
              <a:ext uri="{FF2B5EF4-FFF2-40B4-BE49-F238E27FC236}">
                <a16:creationId xmlns:a16="http://schemas.microsoft.com/office/drawing/2014/main" id="{9BAEC19F-C1A4-6648-83CB-DB009F81A45C}"/>
              </a:ext>
            </a:extLst>
          </p:cNvPr>
          <p:cNvGraphicFramePr>
            <a:graphicFrameLocks/>
          </p:cNvGraphicFramePr>
          <p:nvPr>
            <p:extLst>
              <p:ext uri="{D42A27DB-BD31-4B8C-83A1-F6EECF244321}">
                <p14:modId xmlns:p14="http://schemas.microsoft.com/office/powerpoint/2010/main" val="2278116295"/>
              </p:ext>
            </p:extLst>
          </p:nvPr>
        </p:nvGraphicFramePr>
        <p:xfrm>
          <a:off x="8478061" y="4327290"/>
          <a:ext cx="3239900" cy="2000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484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DF16D-480D-BC3F-4A7E-98ECA86FFE7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795966F-8467-7784-A2A6-B079A7E16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D54445A-6D5C-2F1E-B177-FD1FFADAB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3453D65B-FA87-2C8F-79AE-68A32190D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re 1">
            <a:extLst>
              <a:ext uri="{FF2B5EF4-FFF2-40B4-BE49-F238E27FC236}">
                <a16:creationId xmlns:a16="http://schemas.microsoft.com/office/drawing/2014/main" id="{AD948C33-F8B9-F0FB-D78B-6480FC9A2262}"/>
              </a:ext>
            </a:extLst>
          </p:cNvPr>
          <p:cNvSpPr txBox="1">
            <a:spLocks/>
          </p:cNvSpPr>
          <p:nvPr/>
        </p:nvSpPr>
        <p:spPr>
          <a:xfrm>
            <a:off x="1000760" y="249013"/>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Schéma récapitulatif du fonctionnement du service</a:t>
            </a:r>
          </a:p>
          <a:p>
            <a:pPr algn="ctr"/>
            <a:endParaRPr lang="fr-FR" sz="4000" b="1" dirty="0">
              <a:solidFill>
                <a:srgbClr val="008000"/>
              </a:solidFill>
              <a:latin typeface="Arial Narrow" panose="020B0604020202020204" pitchFamily="34" charset="0"/>
              <a:cs typeface="Arial Narrow" panose="020B0604020202020204" pitchFamily="34" charset="0"/>
            </a:endParaRPr>
          </a:p>
          <a:p>
            <a:pPr algn="ctr"/>
            <a:endParaRPr lang="fr-FR" sz="4000" b="1" dirty="0">
              <a:solidFill>
                <a:srgbClr val="008000"/>
              </a:solidFill>
              <a:latin typeface="Arial Narrow" panose="020B0604020202020204" pitchFamily="34" charset="0"/>
              <a:cs typeface="Arial Narrow" panose="020B0604020202020204" pitchFamily="34" charset="0"/>
            </a:endParaRPr>
          </a:p>
        </p:txBody>
      </p:sp>
      <p:pic>
        <p:nvPicPr>
          <p:cNvPr id="1034" name="Image 4">
            <a:extLst>
              <a:ext uri="{FF2B5EF4-FFF2-40B4-BE49-F238E27FC236}">
                <a16:creationId xmlns:a16="http://schemas.microsoft.com/office/drawing/2014/main" id="{7C23B77D-E40A-7C28-A079-8323BA91A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968" y="1853787"/>
            <a:ext cx="107950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Image 5">
            <a:extLst>
              <a:ext uri="{FF2B5EF4-FFF2-40B4-BE49-F238E27FC236}">
                <a16:creationId xmlns:a16="http://schemas.microsoft.com/office/drawing/2014/main" id="{07D04098-5F13-DE87-D11F-BF60E2A4C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2315" y="4051818"/>
            <a:ext cx="1079500" cy="1076325"/>
          </a:xfrm>
          <a:prstGeom prst="rect">
            <a:avLst/>
          </a:prstGeom>
          <a:gradFill rotWithShape="0">
            <a:gsLst>
              <a:gs pos="0">
                <a:srgbClr val="FFFFFF"/>
              </a:gs>
              <a:gs pos="50000">
                <a:srgbClr val="993300"/>
              </a:gs>
              <a:gs pos="100000">
                <a:srgbClr val="FFFFFF"/>
              </a:gs>
            </a:gsLst>
            <a:lin ang="2700000" scaled="1"/>
          </a:gradFill>
        </p:spPr>
      </p:pic>
      <p:pic>
        <p:nvPicPr>
          <p:cNvPr id="3" name="Image 2">
            <a:extLst>
              <a:ext uri="{FF2B5EF4-FFF2-40B4-BE49-F238E27FC236}">
                <a16:creationId xmlns:a16="http://schemas.microsoft.com/office/drawing/2014/main" id="{0C5050FE-77A8-B4CE-23EE-8080BEB75C4D}"/>
              </a:ext>
            </a:extLst>
          </p:cNvPr>
          <p:cNvPicPr>
            <a:picLocks noChangeAspect="1"/>
          </p:cNvPicPr>
          <p:nvPr/>
        </p:nvPicPr>
        <p:blipFill>
          <a:blip r:embed="rId4" cstate="print"/>
          <a:srcRect/>
          <a:stretch>
            <a:fillRect/>
          </a:stretch>
        </p:blipFill>
        <p:spPr bwMode="auto">
          <a:xfrm rot="12226615">
            <a:off x="4105588" y="3444955"/>
            <a:ext cx="4146187" cy="500882"/>
          </a:xfrm>
          <a:prstGeom prst="rect">
            <a:avLst/>
          </a:prstGeom>
          <a:noFill/>
        </p:spPr>
      </p:pic>
      <p:sp>
        <p:nvSpPr>
          <p:cNvPr id="4" name="Text Box 7">
            <a:extLst>
              <a:ext uri="{FF2B5EF4-FFF2-40B4-BE49-F238E27FC236}">
                <a16:creationId xmlns:a16="http://schemas.microsoft.com/office/drawing/2014/main" id="{5C87EC84-CAF2-B0E9-DD8D-CA7677B44CCF}"/>
              </a:ext>
            </a:extLst>
          </p:cNvPr>
          <p:cNvSpPr txBox="1">
            <a:spLocks noChangeArrowheads="1"/>
          </p:cNvSpPr>
          <p:nvPr/>
        </p:nvSpPr>
        <p:spPr bwMode="auto">
          <a:xfrm>
            <a:off x="2370197" y="1261006"/>
            <a:ext cx="17145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1 142 abonnés</a:t>
            </a:r>
            <a:endParaRPr kumimoji="0" lang="fr-FR" altLang="fr-FR"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dirty="0">
                <a:solidFill>
                  <a:srgbClr val="7F7F7F"/>
                </a:solidFill>
                <a:latin typeface="Arial Narrow" panose="020B0604020202020204" pitchFamily="34" charset="0"/>
                <a:ea typeface="Times New Roman" panose="02020603050405020304" pitchFamily="18" charset="0"/>
              </a:rPr>
              <a:t>1 128</a:t>
            </a:r>
            <a:r>
              <a:rPr kumimoji="0" lang="fr-FR" altLang="fr-FR" sz="1000" b="0" i="0" u="none" strike="noStrike" cap="none" normalizeH="0" baseline="0" dirty="0">
                <a:ln>
                  <a:noFill/>
                </a:ln>
                <a:solidFill>
                  <a:srgbClr val="7F7F7F"/>
                </a:solidFill>
                <a:effectLst/>
                <a:latin typeface="Arial Narrow" panose="020B0604020202020204" pitchFamily="34" charset="0"/>
                <a:ea typeface="Times New Roman" panose="02020603050405020304" pitchFamily="18" charset="0"/>
              </a:rPr>
              <a:t> en 2022</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 name="Text Box 6">
            <a:extLst>
              <a:ext uri="{FF2B5EF4-FFF2-40B4-BE49-F238E27FC236}">
                <a16:creationId xmlns:a16="http://schemas.microsoft.com/office/drawing/2014/main" id="{1C464B37-F0C5-3DEC-A877-159718491E8D}"/>
              </a:ext>
            </a:extLst>
          </p:cNvPr>
          <p:cNvSpPr txBox="1">
            <a:spLocks noChangeArrowheads="1"/>
          </p:cNvSpPr>
          <p:nvPr/>
        </p:nvSpPr>
        <p:spPr bwMode="auto">
          <a:xfrm>
            <a:off x="6508983" y="2883280"/>
            <a:ext cx="190658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réseau séparatif</a:t>
            </a:r>
            <a:endParaRPr kumimoji="0" lang="fr-FR" altLang="fr-FR"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b="1" dirty="0">
                <a:latin typeface="Arial Narrow" panose="020B0604020202020204" pitchFamily="34" charset="0"/>
                <a:ea typeface="Times New Roman" panose="02020603050405020304" pitchFamily="18" charset="0"/>
              </a:rPr>
              <a:t>19 </a:t>
            </a:r>
            <a:r>
              <a:rPr kumimoji="0" lang="fr-FR" altLang="fr-FR" sz="12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km de canalisations</a:t>
            </a:r>
            <a:endParaRPr kumimoji="0" lang="fr-FR" altLang="fr-FR"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12 postes de relèvement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3DE0CF79-DE9B-71ED-4F10-3762610991D5}"/>
              </a:ext>
            </a:extLst>
          </p:cNvPr>
          <p:cNvSpPr txBox="1">
            <a:spLocks noChangeArrowheads="1"/>
          </p:cNvSpPr>
          <p:nvPr/>
        </p:nvSpPr>
        <p:spPr bwMode="auto">
          <a:xfrm>
            <a:off x="2494137" y="3106323"/>
            <a:ext cx="1503363" cy="50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200" b="1" dirty="0">
                <a:latin typeface="Arial Narrow" panose="020B0604020202020204" pitchFamily="34" charset="0"/>
                <a:ea typeface="Times New Roman" panose="02020603050405020304" pitchFamily="18" charset="0"/>
              </a:rPr>
              <a:t>86 927 </a:t>
            </a:r>
            <a:r>
              <a:rPr kumimoji="0" lang="fr-FR" altLang="fr-FR" sz="1200" b="1" i="0" u="none" strike="noStrike" cap="none" normalizeH="0" baseline="0" dirty="0">
                <a:ln>
                  <a:noFill/>
                </a:ln>
                <a:effectLst/>
                <a:latin typeface="Arial Narrow" panose="020B0604020202020204" pitchFamily="34" charset="0"/>
                <a:ea typeface="Times New Roman" panose="02020603050405020304" pitchFamily="18" charset="0"/>
              </a:rPr>
              <a:t>m</a:t>
            </a:r>
            <a:r>
              <a:rPr kumimoji="0" lang="fr-FR" altLang="fr-FR" sz="1200" b="1" i="0" u="none" strike="noStrike" cap="none" normalizeH="0" baseline="30000" dirty="0">
                <a:ln>
                  <a:noFill/>
                </a:ln>
                <a:effectLst/>
                <a:latin typeface="Arial Narrow" panose="020B0604020202020204" pitchFamily="34" charset="0"/>
                <a:ea typeface="Times New Roman" panose="02020603050405020304" pitchFamily="18" charset="0"/>
              </a:rPr>
              <a:t>3</a:t>
            </a:r>
            <a:r>
              <a:rPr kumimoji="0" lang="fr-FR" altLang="fr-FR" sz="1200" b="1" i="0" u="none" strike="noStrike" cap="none" normalizeH="0" baseline="0" dirty="0">
                <a:ln>
                  <a:noFill/>
                </a:ln>
                <a:effectLst/>
                <a:latin typeface="Arial Narrow" panose="020B0604020202020204" pitchFamily="34" charset="0"/>
                <a:ea typeface="Times New Roman" panose="02020603050405020304" pitchFamily="18" charset="0"/>
              </a:rPr>
              <a:t> facturés</a:t>
            </a:r>
            <a:endParaRPr kumimoji="0" lang="fr-FR" altLang="fr-FR" sz="10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dirty="0">
                <a:solidFill>
                  <a:srgbClr val="7F7F7F"/>
                </a:solidFill>
                <a:latin typeface="Arial Narrow" panose="020B0604020202020204" pitchFamily="34" charset="0"/>
                <a:ea typeface="Times New Roman" panose="02020603050405020304" pitchFamily="18" charset="0"/>
              </a:rPr>
              <a:t>87 972</a:t>
            </a:r>
            <a:r>
              <a:rPr kumimoji="0" lang="fr-FR" altLang="fr-FR" sz="1000" b="0" i="0" u="none" strike="noStrike" cap="none" normalizeH="0" baseline="0" dirty="0">
                <a:ln>
                  <a:noFill/>
                </a:ln>
                <a:solidFill>
                  <a:srgbClr val="7F7F7F"/>
                </a:solidFill>
                <a:effectLst/>
                <a:latin typeface="Arial Narrow" panose="020B0604020202020204" pitchFamily="34" charset="0"/>
                <a:ea typeface="Times New Roman" panose="02020603050405020304" pitchFamily="18" charset="0"/>
              </a:rPr>
              <a:t> en 2022</a:t>
            </a:r>
            <a:endParaRPr kumimoji="0" lang="fr-FR" altLang="fr-FR" sz="1000" b="0" i="0" u="none" strike="noStrike" cap="none" normalizeH="0" baseline="0" dirty="0">
              <a:ln>
                <a:noFill/>
              </a:ln>
              <a:solidFill>
                <a:schemeClr val="tx1"/>
              </a:solidFill>
              <a:effectLst/>
            </a:endParaRPr>
          </a:p>
        </p:txBody>
      </p:sp>
      <p:sp>
        <p:nvSpPr>
          <p:cNvPr id="7" name="Text Box 11">
            <a:extLst>
              <a:ext uri="{FF2B5EF4-FFF2-40B4-BE49-F238E27FC236}">
                <a16:creationId xmlns:a16="http://schemas.microsoft.com/office/drawing/2014/main" id="{C19846BE-7A26-7B04-A5DE-12031505B2BD}"/>
              </a:ext>
            </a:extLst>
          </p:cNvPr>
          <p:cNvSpPr txBox="1">
            <a:spLocks noChangeArrowheads="1"/>
          </p:cNvSpPr>
          <p:nvPr/>
        </p:nvSpPr>
        <p:spPr bwMode="auto">
          <a:xfrm>
            <a:off x="8351320" y="5239544"/>
            <a:ext cx="18573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180 721 m</a:t>
            </a:r>
            <a:r>
              <a:rPr kumimoji="0" lang="fr-FR" altLang="fr-FR" sz="1200" b="1" i="0" u="none" strike="noStrike" cap="none" normalizeH="0" baseline="30000" dirty="0">
                <a:ln>
                  <a:noFill/>
                </a:ln>
                <a:solidFill>
                  <a:schemeClr val="tx1"/>
                </a:solidFill>
                <a:effectLst/>
                <a:latin typeface="Arial Narrow" panose="020B0604020202020204" pitchFamily="34" charset="0"/>
                <a:ea typeface="Times New Roman" panose="02020603050405020304" pitchFamily="18" charset="0"/>
              </a:rPr>
              <a:t>3</a:t>
            </a:r>
            <a:r>
              <a:rPr kumimoji="0" lang="fr-FR" altLang="fr-FR" sz="12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 traités</a:t>
            </a:r>
            <a:endParaRPr kumimoji="0" lang="fr-FR" altLang="fr-FR"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000" dirty="0">
                <a:solidFill>
                  <a:srgbClr val="7F7F7F"/>
                </a:solidFill>
                <a:latin typeface="Arial Narrow" panose="020B0604020202020204" pitchFamily="34" charset="0"/>
                <a:ea typeface="Times New Roman" panose="02020603050405020304" pitchFamily="18" charset="0"/>
              </a:rPr>
              <a:t>132 898</a:t>
            </a:r>
            <a:r>
              <a:rPr kumimoji="0" lang="fr-FR" altLang="fr-FR" sz="1000" b="0" i="0" u="none" strike="noStrike" cap="none" normalizeH="0" baseline="0" dirty="0">
                <a:ln>
                  <a:noFill/>
                </a:ln>
                <a:solidFill>
                  <a:srgbClr val="7F7F7F"/>
                </a:solidFill>
                <a:effectLst/>
                <a:latin typeface="Arial Narrow" panose="020B0604020202020204" pitchFamily="34" charset="0"/>
                <a:ea typeface="Times New Roman" panose="02020603050405020304" pitchFamily="18" charset="0"/>
              </a:rPr>
              <a:t> en 2022</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rejet dans le milieu naturel</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8" name="Image 1">
            <a:extLst>
              <a:ext uri="{FF2B5EF4-FFF2-40B4-BE49-F238E27FC236}">
                <a16:creationId xmlns:a16="http://schemas.microsoft.com/office/drawing/2014/main" id="{D22349DA-982A-C7D0-5663-9B87959BE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8855" y="1178381"/>
            <a:ext cx="893762" cy="946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a:extLst>
              <a:ext uri="{FF2B5EF4-FFF2-40B4-BE49-F238E27FC236}">
                <a16:creationId xmlns:a16="http://schemas.microsoft.com/office/drawing/2014/main" id="{FB21F628-4519-E22F-9B1E-6D5A542B9BCE}"/>
              </a:ext>
            </a:extLst>
          </p:cNvPr>
          <p:cNvSpPr txBox="1">
            <a:spLocks noChangeArrowheads="1"/>
          </p:cNvSpPr>
          <p:nvPr/>
        </p:nvSpPr>
        <p:spPr bwMode="auto">
          <a:xfrm>
            <a:off x="6851132" y="1433860"/>
            <a:ext cx="24288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FF0000"/>
                </a:solidFill>
                <a:effectLst/>
                <a:latin typeface="Arial Narrow" panose="020B0604020202020204" pitchFamily="34" charset="0"/>
                <a:ea typeface="Times New Roman" panose="02020603050405020304" pitchFamily="18" charset="0"/>
                <a:sym typeface="Wingdings" pitchFamily="2" charset="2"/>
              </a:rPr>
              <a:t>Eaux parasites : 93 794 m</a:t>
            </a:r>
            <a:r>
              <a:rPr kumimoji="0" lang="fr-FR" altLang="fr-FR" sz="1200" b="1" i="0" u="none" strike="noStrike" cap="none" normalizeH="0" baseline="30000" dirty="0">
                <a:ln>
                  <a:noFill/>
                </a:ln>
                <a:solidFill>
                  <a:srgbClr val="FF0000"/>
                </a:solidFill>
                <a:effectLst/>
                <a:latin typeface="Arial Narrow" panose="020B0604020202020204" pitchFamily="34" charset="0"/>
                <a:ea typeface="Times New Roman" panose="02020603050405020304" pitchFamily="18" charset="0"/>
                <a:sym typeface="Wingdings" pitchFamily="2" charset="2"/>
              </a:rPr>
              <a:t>3</a:t>
            </a:r>
            <a:endParaRPr kumimoji="0" lang="fr-FR" altLang="fr-FR" sz="1000" b="0" i="0" u="none" strike="noStrike" cap="none" normalizeH="0" baseline="30000" dirty="0">
              <a:ln>
                <a:noFill/>
              </a:ln>
              <a:solidFill>
                <a:schemeClr val="tx1"/>
              </a:solidFill>
              <a:effectLst/>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000" dirty="0">
                <a:solidFill>
                  <a:srgbClr val="7F7F7F"/>
                </a:solidFill>
                <a:latin typeface="Arial Narrow" panose="020B0604020202020204" pitchFamily="34" charset="0"/>
                <a:ea typeface="Times New Roman" panose="02020603050405020304" pitchFamily="18" charset="0"/>
                <a:sym typeface="Wingdings" pitchFamily="2" charset="2"/>
              </a:rPr>
              <a:t>45 000</a:t>
            </a:r>
            <a:r>
              <a:rPr kumimoji="0" lang="fr-FR" altLang="fr-FR" sz="1000" i="0" u="none" strike="noStrike" cap="none" normalizeH="0" baseline="0" dirty="0">
                <a:ln>
                  <a:noFill/>
                </a:ln>
                <a:solidFill>
                  <a:srgbClr val="7F7F7F"/>
                </a:solidFill>
                <a:effectLst/>
                <a:latin typeface="Arial Narrow" panose="020B0604020202020204" pitchFamily="34" charset="0"/>
                <a:ea typeface="Times New Roman" panose="02020603050405020304" pitchFamily="18" charset="0"/>
                <a:sym typeface="Wingdings" pitchFamily="2" charset="2"/>
              </a:rPr>
              <a:t> en 2022</a:t>
            </a:r>
            <a:endParaRPr kumimoji="0" lang="fr-FR" altLang="fr-FR" sz="1000" i="0" u="none" strike="noStrike" cap="none" normalizeH="0" baseline="0" dirty="0">
              <a:ln>
                <a:noFill/>
              </a:ln>
              <a:solidFill>
                <a:schemeClr val="tx1"/>
              </a:solidFill>
              <a:effectLst/>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rgbClr val="FF0000"/>
              </a:solidFill>
              <a:effectLst/>
              <a:latin typeface="Arial Narrow" panose="020B0604020202020204" pitchFamily="34" charset="0"/>
              <a:ea typeface="Times New Roman" panose="02020603050405020304" pitchFamily="18" charset="0"/>
              <a:sym typeface="Wingdings" pitchFamily="2" charset="2"/>
            </a:endParaRPr>
          </a:p>
        </p:txBody>
      </p:sp>
      <p:sp>
        <p:nvSpPr>
          <p:cNvPr id="9" name="Text Box 2">
            <a:extLst>
              <a:ext uri="{FF2B5EF4-FFF2-40B4-BE49-F238E27FC236}">
                <a16:creationId xmlns:a16="http://schemas.microsoft.com/office/drawing/2014/main" id="{5299F8CB-7E9D-5383-1B26-70E207EA47EE}"/>
              </a:ext>
            </a:extLst>
          </p:cNvPr>
          <p:cNvSpPr txBox="1">
            <a:spLocks noChangeArrowheads="1"/>
          </p:cNvSpPr>
          <p:nvPr/>
        </p:nvSpPr>
        <p:spPr bwMode="auto">
          <a:xfrm>
            <a:off x="3941792" y="3990549"/>
            <a:ext cx="220124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 </a:t>
            </a:r>
            <a:r>
              <a:rPr lang="fr-FR" altLang="fr-FR" sz="1200" dirty="0">
                <a:solidFill>
                  <a:srgbClr val="FF0000"/>
                </a:solidFill>
                <a:latin typeface="Arial Narrow" panose="020B0604020202020204" pitchFamily="34" charset="0"/>
                <a:ea typeface="Times New Roman" panose="02020603050405020304" pitchFamily="18" charset="0"/>
              </a:rPr>
              <a:t>x</a:t>
            </a:r>
            <a:r>
              <a:rPr kumimoji="0" lang="fr-FR" altLang="fr-FR" sz="1200" b="0" i="0" u="none" strike="noStrike" cap="none" normalizeH="0" baseline="0" dirty="0">
                <a:ln>
                  <a:noFill/>
                </a:ln>
                <a:solidFill>
                  <a:schemeClr val="tx1"/>
                </a:solidFill>
                <a:effectLst/>
                <a:latin typeface="Arial Narrow" panose="020B0604020202020204" pitchFamily="34" charset="0"/>
                <a:ea typeface="Times New Roman" panose="02020603050405020304" pitchFamily="18" charset="0"/>
              </a:rPr>
              <a:t> débordement(s)</a:t>
            </a:r>
            <a:endParaRPr kumimoji="0" lang="fr-FR" altLang="fr-FR"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FF0000"/>
                </a:solidFill>
                <a:effectLst/>
                <a:latin typeface="Arial Narrow" panose="020B0604020202020204" pitchFamily="34" charset="0"/>
                <a:ea typeface="Times New Roman" panose="02020603050405020304" pitchFamily="18" charset="0"/>
              </a:rPr>
              <a:t>4 700 m</a:t>
            </a:r>
            <a:r>
              <a:rPr kumimoji="0" lang="fr-FR" altLang="fr-FR" sz="1200" b="1" i="0" u="none" strike="noStrike" cap="none" normalizeH="0" baseline="30000" dirty="0">
                <a:ln>
                  <a:noFill/>
                </a:ln>
                <a:solidFill>
                  <a:srgbClr val="FF0000"/>
                </a:solidFill>
                <a:effectLst/>
                <a:latin typeface="Arial Narrow" panose="020B0604020202020204" pitchFamily="34" charset="0"/>
                <a:ea typeface="Times New Roman" panose="02020603050405020304" pitchFamily="18" charset="0"/>
              </a:rPr>
              <a:t>3</a:t>
            </a:r>
            <a:r>
              <a:rPr lang="fr-FR" altLang="fr-FR" sz="1200" b="1" dirty="0">
                <a:solidFill>
                  <a:srgbClr val="FF0000"/>
                </a:solidFill>
                <a:latin typeface="Arial Narrow" panose="020B0604020202020204" pitchFamily="34" charset="0"/>
                <a:ea typeface="Times New Roman" panose="02020603050405020304" pitchFamily="18" charset="0"/>
              </a:rPr>
              <a:t> - </a:t>
            </a:r>
            <a:r>
              <a:rPr lang="fr-FR" altLang="fr-FR" sz="1200" b="1" dirty="0">
                <a:solidFill>
                  <a:srgbClr val="FF0000"/>
                </a:solidFill>
                <a:latin typeface="Arial Narrow" panose="020B0604020202020204" pitchFamily="34" charset="0"/>
              </a:rPr>
              <a:t>DO tête de STEP</a:t>
            </a:r>
            <a:endParaRPr kumimoji="0" lang="fr-FR" altLang="fr-FR"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7F7F7F"/>
                </a:solidFill>
                <a:effectLst/>
                <a:latin typeface="Arial Narrow" panose="020B0604020202020204" pitchFamily="34" charset="0"/>
                <a:ea typeface="Times New Roman" panose="02020603050405020304" pitchFamily="18" charset="0"/>
              </a:rPr>
              <a:t>3 333 en 2022</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AutoShape 1">
            <a:extLst>
              <a:ext uri="{FF2B5EF4-FFF2-40B4-BE49-F238E27FC236}">
                <a16:creationId xmlns:a16="http://schemas.microsoft.com/office/drawing/2014/main" id="{DE62EC57-DFA4-3EED-3FE8-EBE248401034}"/>
              </a:ext>
            </a:extLst>
          </p:cNvPr>
          <p:cNvSpPr>
            <a:spLocks noChangeArrowheads="1"/>
          </p:cNvSpPr>
          <p:nvPr/>
        </p:nvSpPr>
        <p:spPr bwMode="auto">
          <a:xfrm rot="2393870">
            <a:off x="5454624" y="3075612"/>
            <a:ext cx="581025" cy="808038"/>
          </a:xfrm>
          <a:prstGeom prst="curvedRightArrow">
            <a:avLst>
              <a:gd name="adj1" fmla="val 27814"/>
              <a:gd name="adj2" fmla="val 55628"/>
              <a:gd name="adj3" fmla="val 33333"/>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1" name="Rectangle 12">
            <a:extLst>
              <a:ext uri="{FF2B5EF4-FFF2-40B4-BE49-F238E27FC236}">
                <a16:creationId xmlns:a16="http://schemas.microsoft.com/office/drawing/2014/main" id="{D721C68D-1BD7-1ADF-F99E-3A5A29B9BFA0}"/>
              </a:ext>
            </a:extLst>
          </p:cNvPr>
          <p:cNvSpPr>
            <a:spLocks noChangeArrowheads="1"/>
          </p:cNvSpPr>
          <p:nvPr/>
        </p:nvSpPr>
        <p:spPr bwMode="auto">
          <a:xfrm>
            <a:off x="2651760" y="85963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19">
            <a:extLst>
              <a:ext uri="{FF2B5EF4-FFF2-40B4-BE49-F238E27FC236}">
                <a16:creationId xmlns:a16="http://schemas.microsoft.com/office/drawing/2014/main" id="{9AE562FD-F204-0E83-CB30-E89FB51B9BA6}"/>
              </a:ext>
            </a:extLst>
          </p:cNvPr>
          <p:cNvSpPr>
            <a:spLocks noChangeArrowheads="1"/>
          </p:cNvSpPr>
          <p:nvPr/>
        </p:nvSpPr>
        <p:spPr bwMode="auto">
          <a:xfrm>
            <a:off x="2651760" y="131683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3649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87EBBF5D-1BBC-591A-B697-2D7D942F51B5}"/>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DB97CB45-69C7-6E3E-87FD-D01623B87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 name="Titre 1">
            <a:extLst>
              <a:ext uri="{FF2B5EF4-FFF2-40B4-BE49-F238E27FC236}">
                <a16:creationId xmlns:a16="http://schemas.microsoft.com/office/drawing/2014/main" id="{60D1DB16-6587-6361-65E0-CAEBC4566484}"/>
              </a:ext>
            </a:extLst>
          </p:cNvPr>
          <p:cNvSpPr>
            <a:spLocks noGrp="1"/>
          </p:cNvSpPr>
          <p:nvPr>
            <p:ph type="title"/>
          </p:nvPr>
        </p:nvSpPr>
        <p:spPr>
          <a:xfrm>
            <a:off x="4950670" y="4453652"/>
            <a:ext cx="6766405" cy="1168188"/>
          </a:xfrm>
        </p:spPr>
        <p:txBody>
          <a:bodyPr vert="horz" lIns="91440" tIns="45720" rIns="91440" bIns="45720" rtlCol="0" anchor="b">
            <a:noAutofit/>
          </a:bodyPr>
          <a:lstStyle/>
          <a:p>
            <a:pPr algn="ctr"/>
            <a:r>
              <a:rPr lang="en-US" b="1" cap="small" dirty="0">
                <a:solidFill>
                  <a:srgbClr val="FFFFFE"/>
                </a:solidFill>
                <a:latin typeface="Arial Narrow" panose="020B0604020202020204" pitchFamily="34" charset="0"/>
                <a:cs typeface="Arial Narrow" panose="020B0604020202020204" pitchFamily="34" charset="0"/>
              </a:rPr>
              <a:t>INDICATEURS DE PERFORMANCE</a:t>
            </a:r>
          </a:p>
        </p:txBody>
      </p:sp>
      <p:sp>
        <p:nvSpPr>
          <p:cNvPr id="33" name="Freeform: Shape 32">
            <a:extLst>
              <a:ext uri="{FF2B5EF4-FFF2-40B4-BE49-F238E27FC236}">
                <a16:creationId xmlns:a16="http://schemas.microsoft.com/office/drawing/2014/main" id="{D234960B-C616-3721-7B3C-A25C87E1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76D9A9E3-6C8D-6474-2698-927B31911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c 36">
            <a:extLst>
              <a:ext uri="{FF2B5EF4-FFF2-40B4-BE49-F238E27FC236}">
                <a16:creationId xmlns:a16="http://schemas.microsoft.com/office/drawing/2014/main" id="{65E6A223-41FC-B93D-69A6-84BE01001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EFD267DD-3943-8127-5111-E5E27EE3D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ZoneTexte 3">
            <a:extLst>
              <a:ext uri="{FF2B5EF4-FFF2-40B4-BE49-F238E27FC236}">
                <a16:creationId xmlns:a16="http://schemas.microsoft.com/office/drawing/2014/main" id="{311F1E2B-4135-28EA-8C35-ED445F0D3555}"/>
              </a:ext>
            </a:extLst>
          </p:cNvPr>
          <p:cNvSpPr txBox="1"/>
          <p:nvPr/>
        </p:nvSpPr>
        <p:spPr>
          <a:xfrm>
            <a:off x="8630994" y="1232717"/>
            <a:ext cx="3769608" cy="584775"/>
          </a:xfrm>
          <a:prstGeom prst="rect">
            <a:avLst/>
          </a:prstGeom>
          <a:noFill/>
        </p:spPr>
        <p:txBody>
          <a:bodyPr wrap="square" rtlCol="0">
            <a:spAutoFit/>
          </a:bodyPr>
          <a:lstStyle/>
          <a:p>
            <a:pPr algn="ctr"/>
            <a:r>
              <a:rPr lang="fr-FR" sz="3200" b="1" dirty="0">
                <a:solidFill>
                  <a:srgbClr val="008000"/>
                </a:solidFill>
                <a:latin typeface="Arial Narrow" panose="020B0604020202020204" pitchFamily="34" charset="0"/>
                <a:cs typeface="Arial Narrow" panose="020B0604020202020204" pitchFamily="34" charset="0"/>
              </a:rPr>
              <a:t>Taux de desserte</a:t>
            </a:r>
          </a:p>
        </p:txBody>
      </p:sp>
      <p:sp>
        <p:nvSpPr>
          <p:cNvPr id="5" name="ZoneTexte 4">
            <a:extLst>
              <a:ext uri="{FF2B5EF4-FFF2-40B4-BE49-F238E27FC236}">
                <a16:creationId xmlns:a16="http://schemas.microsoft.com/office/drawing/2014/main" id="{9735B27D-5349-EFAE-1199-4E0F3B1B498A}"/>
              </a:ext>
            </a:extLst>
          </p:cNvPr>
          <p:cNvSpPr txBox="1"/>
          <p:nvPr/>
        </p:nvSpPr>
        <p:spPr>
          <a:xfrm>
            <a:off x="4039607" y="540219"/>
            <a:ext cx="4054316" cy="1569660"/>
          </a:xfrm>
          <a:prstGeom prst="rect">
            <a:avLst/>
          </a:prstGeom>
          <a:noFill/>
        </p:spPr>
        <p:txBody>
          <a:bodyPr wrap="none" rtlCol="0">
            <a:spAutoFit/>
          </a:bodyPr>
          <a:lstStyle/>
          <a:p>
            <a:pPr algn="ctr"/>
            <a:r>
              <a:rPr lang="fr-FR" sz="3200" b="1" dirty="0">
                <a:solidFill>
                  <a:srgbClr val="0432FF"/>
                </a:solidFill>
                <a:latin typeface="Arial Narrow" panose="020B0604020202020204" pitchFamily="34" charset="0"/>
                <a:cs typeface="Arial Narrow" panose="020B0604020202020204" pitchFamily="34" charset="0"/>
              </a:rPr>
              <a:t>Indice de connaissance </a:t>
            </a:r>
          </a:p>
          <a:p>
            <a:pPr algn="ctr"/>
            <a:r>
              <a:rPr lang="fr-FR" sz="3200" b="1" dirty="0">
                <a:solidFill>
                  <a:srgbClr val="0432FF"/>
                </a:solidFill>
                <a:latin typeface="Arial Narrow" panose="020B0604020202020204" pitchFamily="34" charset="0"/>
                <a:cs typeface="Arial Narrow" panose="020B0604020202020204" pitchFamily="34" charset="0"/>
              </a:rPr>
              <a:t>et de </a:t>
            </a:r>
          </a:p>
          <a:p>
            <a:pPr algn="ctr"/>
            <a:r>
              <a:rPr lang="fr-FR" sz="3200" b="1" dirty="0">
                <a:solidFill>
                  <a:srgbClr val="0432FF"/>
                </a:solidFill>
                <a:latin typeface="Arial Narrow" panose="020B0604020202020204" pitchFamily="34" charset="0"/>
                <a:cs typeface="Arial Narrow" panose="020B0604020202020204" pitchFamily="34" charset="0"/>
              </a:rPr>
              <a:t>gestion patrimoniale</a:t>
            </a:r>
          </a:p>
        </p:txBody>
      </p:sp>
      <p:sp>
        <p:nvSpPr>
          <p:cNvPr id="6" name="ZoneTexte 5">
            <a:extLst>
              <a:ext uri="{FF2B5EF4-FFF2-40B4-BE49-F238E27FC236}">
                <a16:creationId xmlns:a16="http://schemas.microsoft.com/office/drawing/2014/main" id="{1F6ECF84-0661-4561-6E31-62F35AC0CD3A}"/>
              </a:ext>
            </a:extLst>
          </p:cNvPr>
          <p:cNvSpPr txBox="1"/>
          <p:nvPr/>
        </p:nvSpPr>
        <p:spPr>
          <a:xfrm>
            <a:off x="-82281" y="1404982"/>
            <a:ext cx="3315273" cy="4031873"/>
          </a:xfrm>
          <a:prstGeom prst="rect">
            <a:avLst/>
          </a:prstGeom>
          <a:noFill/>
        </p:spPr>
        <p:txBody>
          <a:bodyPr wrap="square" rtlCol="0">
            <a:spAutoFit/>
          </a:bodyPr>
          <a:lstStyle/>
          <a:p>
            <a:pPr algn="ctr"/>
            <a:r>
              <a:rPr lang="fr-FR" sz="3200" b="1" dirty="0">
                <a:solidFill>
                  <a:srgbClr val="008000"/>
                </a:solidFill>
                <a:latin typeface="Arial Narrow" panose="020B0604020202020204" pitchFamily="34" charset="0"/>
                <a:cs typeface="Arial Narrow" panose="020B0604020202020204" pitchFamily="34" charset="0"/>
              </a:rPr>
              <a:t>Conformité de la collecte des effluents, des équipements d'épuration et de la performance des ouvrages d'épuration</a:t>
            </a:r>
          </a:p>
        </p:txBody>
      </p:sp>
    </p:spTree>
    <p:extLst>
      <p:ext uri="{BB962C8B-B14F-4D97-AF65-F5344CB8AC3E}">
        <p14:creationId xmlns:p14="http://schemas.microsoft.com/office/powerpoint/2010/main" val="186478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66AB86-3B85-A6CA-79A8-7D497FD0EF4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E3A8D3C-5D97-7BD4-44F9-FBB495A22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A71497D0-3933-61A4-3529-067E66E87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EE54744F-01CB-FB90-7396-19EC048D6EFC}"/>
              </a:ext>
            </a:extLst>
          </p:cNvPr>
          <p:cNvSpPr txBox="1"/>
          <p:nvPr/>
        </p:nvSpPr>
        <p:spPr>
          <a:xfrm>
            <a:off x="304799" y="2900800"/>
            <a:ext cx="4236851" cy="3386415"/>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La nouvelle station </a:t>
            </a:r>
            <a:r>
              <a:rPr lang="en-US" sz="1400" dirty="0" err="1">
                <a:latin typeface="Arial Narrow" panose="020B0604020202020204" pitchFamily="34" charset="0"/>
                <a:cs typeface="Arial Narrow" panose="020B0604020202020204" pitchFamily="34" charset="0"/>
              </a:rPr>
              <a:t>d'épuration</a:t>
            </a:r>
            <a:r>
              <a:rPr lang="en-US" sz="1400" dirty="0">
                <a:latin typeface="Arial Narrow" panose="020B0604020202020204" pitchFamily="34" charset="0"/>
                <a:cs typeface="Arial Narrow" panose="020B0604020202020204" pitchFamily="34" charset="0"/>
              </a:rPr>
              <a:t>, mise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service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avril</a:t>
            </a:r>
            <a:r>
              <a:rPr lang="en-US" sz="1400" dirty="0">
                <a:latin typeface="Arial Narrow" panose="020B0604020202020204" pitchFamily="34" charset="0"/>
                <a:cs typeface="Arial Narrow" panose="020B0604020202020204" pitchFamily="34" charset="0"/>
              </a:rPr>
              <a:t> 2019, dispose </a:t>
            </a:r>
            <a:r>
              <a:rPr lang="en-US" sz="1400" dirty="0" err="1">
                <a:latin typeface="Arial Narrow" panose="020B0604020202020204" pitchFamily="34" charset="0"/>
                <a:cs typeface="Arial Narrow" panose="020B0604020202020204" pitchFamily="34" charset="0"/>
              </a:rPr>
              <a:t>d'une</a:t>
            </a:r>
            <a:r>
              <a:rPr lang="en-US" sz="1400" dirty="0">
                <a:latin typeface="Arial Narrow" panose="020B0604020202020204" pitchFamily="34" charset="0"/>
                <a:cs typeface="Arial Narrow" panose="020B0604020202020204" pitchFamily="34" charset="0"/>
              </a:rPr>
              <a:t> nouvelle </a:t>
            </a:r>
            <a:r>
              <a:rPr lang="en-US" sz="1400" dirty="0" err="1">
                <a:latin typeface="Arial Narrow" panose="020B0604020202020204" pitchFamily="34" charset="0"/>
                <a:cs typeface="Arial Narrow" panose="020B0604020202020204" pitchFamily="34" charset="0"/>
              </a:rPr>
              <a:t>autorisation</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rejet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dont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elle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respecte</a:t>
            </a:r>
            <a:r>
              <a:rPr lang="en-US" sz="1400" dirty="0">
                <a:latin typeface="Arial Narrow" panose="020B0604020202020204" pitchFamily="34" charset="0"/>
                <a:cs typeface="Arial Narrow" panose="020B0604020202020204" pitchFamily="34" charset="0"/>
              </a:rPr>
              <a:t> les </a:t>
            </a:r>
            <a:r>
              <a:rPr lang="en-US" sz="1400" dirty="0" err="1">
                <a:latin typeface="Arial Narrow" panose="020B0604020202020204" pitchFamily="34" charset="0"/>
                <a:cs typeface="Arial Narrow" panose="020B0604020202020204" pitchFamily="34" charset="0"/>
              </a:rPr>
              <a:t>modalités</a:t>
            </a:r>
            <a:r>
              <a:rPr lang="en-US" sz="1400" dirty="0">
                <a:latin typeface="Arial Narrow" panose="020B0604020202020204" pitchFamily="34" charset="0"/>
                <a:cs typeface="Arial Narrow" panose="020B0604020202020204" pitchFamily="34" charset="0"/>
              </a:rPr>
              <a:t>. </a:t>
            </a:r>
          </a:p>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En 2023 la DDTM a </a:t>
            </a:r>
            <a:r>
              <a:rPr lang="en-US" sz="1400" dirty="0" err="1">
                <a:latin typeface="Arial Narrow" panose="020B0604020202020204" pitchFamily="34" charset="0"/>
                <a:cs typeface="Arial Narrow" panose="020B0604020202020204" pitchFamily="34" charset="0"/>
              </a:rPr>
              <a:t>notifié</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une</a:t>
            </a:r>
            <a:r>
              <a:rPr lang="en-US" sz="1400" dirty="0">
                <a:latin typeface="Arial Narrow" panose="020B0604020202020204" pitchFamily="34" charset="0"/>
                <a:cs typeface="Arial Narrow" panose="020B0604020202020204" pitchFamily="34" charset="0"/>
              </a:rPr>
              <a:t> non-</a:t>
            </a:r>
            <a:r>
              <a:rPr lang="en-US" sz="1400" dirty="0" err="1">
                <a:latin typeface="Arial Narrow" panose="020B0604020202020204" pitchFamily="34" charset="0"/>
                <a:cs typeface="Arial Narrow" panose="020B0604020202020204" pitchFamily="34" charset="0"/>
              </a:rPr>
              <a:t>conformité</a:t>
            </a:r>
            <a:r>
              <a:rPr lang="en-US" sz="1400" dirty="0">
                <a:latin typeface="Arial Narrow" panose="020B0604020202020204" pitchFamily="34" charset="0"/>
                <a:cs typeface="Arial Narrow" panose="020B0604020202020204" pitchFamily="34" charset="0"/>
              </a:rPr>
              <a:t> à la commune au motif de </a:t>
            </a:r>
            <a:r>
              <a:rPr lang="en-US" sz="1400" dirty="0" err="1">
                <a:latin typeface="Arial Narrow" panose="020B0604020202020204" pitchFamily="34" charset="0"/>
                <a:cs typeface="Arial Narrow" panose="020B0604020202020204" pitchFamily="34" charset="0"/>
              </a:rPr>
              <a:t>rejets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d’effluents</a:t>
            </a:r>
            <a:r>
              <a:rPr lang="en-US" sz="1400" dirty="0">
                <a:latin typeface="Arial Narrow" panose="020B0604020202020204" pitchFamily="34" charset="0"/>
                <a:cs typeface="Arial Narrow" panose="020B0604020202020204" pitchFamily="34" charset="0"/>
              </a:rPr>
              <a:t> non </a:t>
            </a:r>
            <a:r>
              <a:rPr lang="en-US" sz="1400" dirty="0" err="1">
                <a:latin typeface="Arial Narrow" panose="020B0604020202020204" pitchFamily="34" charset="0"/>
                <a:cs typeface="Arial Narrow" panose="020B0604020202020204" pitchFamily="34" charset="0"/>
              </a:rPr>
              <a:t>traités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deça</a:t>
            </a:r>
            <a:r>
              <a:rPr lang="en-US" sz="1400" dirty="0">
                <a:latin typeface="Arial Narrow" panose="020B0604020202020204" pitchFamily="34" charset="0"/>
                <a:cs typeface="Arial Narrow" panose="020B0604020202020204" pitchFamily="34" charset="0"/>
              </a:rPr>
              <a:t> du debit de reference, à </a:t>
            </a:r>
            <a:r>
              <a:rPr lang="en-US" sz="1400" dirty="0" err="1">
                <a:latin typeface="Arial Narrow" panose="020B0604020202020204" pitchFamily="34" charset="0"/>
                <a:cs typeface="Arial Narrow" panose="020B0604020202020204" pitchFamily="34" charset="0"/>
              </a:rPr>
              <a:t>laquelle</a:t>
            </a:r>
            <a:r>
              <a:rPr lang="en-US" sz="1400" dirty="0">
                <a:latin typeface="Arial Narrow" panose="020B0604020202020204" pitchFamily="34" charset="0"/>
                <a:cs typeface="Arial Narrow" panose="020B0604020202020204" pitchFamily="34" charset="0"/>
              </a:rPr>
              <a:t> la commune a </a:t>
            </a:r>
            <a:r>
              <a:rPr lang="en-US" sz="1400" dirty="0" err="1">
                <a:latin typeface="Arial Narrow" panose="020B0604020202020204" pitchFamily="34" charset="0"/>
                <a:cs typeface="Arial Narrow" panose="020B0604020202020204" pitchFamily="34" charset="0"/>
              </a:rPr>
              <a:t>répondu</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detail.</a:t>
            </a:r>
          </a:p>
          <a:p>
            <a:pPr algn="just">
              <a:lnSpc>
                <a:spcPct val="90000"/>
              </a:lnSpc>
              <a:spcAft>
                <a:spcPts val="600"/>
              </a:spcAft>
            </a:pPr>
            <a:endParaRPr lang="en-US" sz="1400" dirty="0">
              <a:latin typeface="Arial Narrow" panose="020B0604020202020204" pitchFamily="34" charset="0"/>
              <a:cs typeface="Arial Narrow" panose="020B0604020202020204" pitchFamily="34" charset="0"/>
            </a:endParaRPr>
          </a:p>
        </p:txBody>
      </p:sp>
      <p:sp>
        <p:nvSpPr>
          <p:cNvPr id="8" name="ZoneTexte 7">
            <a:extLst>
              <a:ext uri="{FF2B5EF4-FFF2-40B4-BE49-F238E27FC236}">
                <a16:creationId xmlns:a16="http://schemas.microsoft.com/office/drawing/2014/main" id="{F88ABBCE-75E1-DCB2-4B0B-14AD80887E42}"/>
              </a:ext>
            </a:extLst>
          </p:cNvPr>
          <p:cNvSpPr txBox="1"/>
          <p:nvPr/>
        </p:nvSpPr>
        <p:spPr>
          <a:xfrm>
            <a:off x="1436269" y="2145628"/>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sp>
        <p:nvSpPr>
          <p:cNvPr id="5" name="Titre 1">
            <a:extLst>
              <a:ext uri="{FF2B5EF4-FFF2-40B4-BE49-F238E27FC236}">
                <a16:creationId xmlns:a16="http://schemas.microsoft.com/office/drawing/2014/main" id="{879444B5-3524-C3F7-F40D-1D9477A74B1D}"/>
              </a:ext>
            </a:extLst>
          </p:cNvPr>
          <p:cNvSpPr txBox="1">
            <a:spLocks/>
          </p:cNvSpPr>
          <p:nvPr/>
        </p:nvSpPr>
        <p:spPr>
          <a:xfrm>
            <a:off x="838200" y="365126"/>
            <a:ext cx="10515600" cy="723936"/>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Conformité de la collecte des effluents, des équipements d'épuration et de la performance des ouvrages d'épuration</a:t>
            </a:r>
          </a:p>
        </p:txBody>
      </p:sp>
      <p:sp>
        <p:nvSpPr>
          <p:cNvPr id="9" name="ZoneTexte 8">
            <a:extLst>
              <a:ext uri="{FF2B5EF4-FFF2-40B4-BE49-F238E27FC236}">
                <a16:creationId xmlns:a16="http://schemas.microsoft.com/office/drawing/2014/main" id="{681464C7-B07B-7815-2E9E-63F535E5D2DA}"/>
              </a:ext>
            </a:extLst>
          </p:cNvPr>
          <p:cNvSpPr txBox="1"/>
          <p:nvPr/>
        </p:nvSpPr>
        <p:spPr>
          <a:xfrm>
            <a:off x="556324" y="1101852"/>
            <a:ext cx="11330876" cy="490026"/>
          </a:xfrm>
          <a:prstGeom prst="rect">
            <a:avLst/>
          </a:prstGeom>
        </p:spPr>
        <p:txBody>
          <a:bodyPr vert="horz" lIns="91440" tIns="45720" rIns="91440" bIns="45720" rtlCol="0" anchor="t">
            <a:noAutofit/>
          </a:bodyPr>
          <a:lstStyle/>
          <a:p>
            <a:pPr>
              <a:lnSpc>
                <a:spcPct val="90000"/>
              </a:lnSpc>
              <a:spcAft>
                <a:spcPts val="600"/>
              </a:spcAft>
            </a:pPr>
            <a:r>
              <a:rPr lang="en-US" sz="1600" dirty="0" err="1">
                <a:latin typeface="Arial Narrow" panose="020B0604020202020204" pitchFamily="34" charset="0"/>
                <a:cs typeface="Arial Narrow" panose="020B0604020202020204" pitchFamily="34" charset="0"/>
              </a:rPr>
              <a:t>Ces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indicateurs</a:t>
            </a:r>
            <a:r>
              <a:rPr lang="en-US" sz="1600" dirty="0">
                <a:latin typeface="Arial Narrow" panose="020B0604020202020204" pitchFamily="34" charset="0"/>
                <a:cs typeface="Arial Narrow" panose="020B0604020202020204" pitchFamily="34" charset="0"/>
              </a:rPr>
              <a:t> – de </a:t>
            </a:r>
            <a:r>
              <a:rPr lang="en-US" sz="1600" dirty="0" err="1">
                <a:latin typeface="Arial Narrow" panose="020B0604020202020204" pitchFamily="34" charset="0"/>
                <a:cs typeface="Arial Narrow" panose="020B0604020202020204" pitchFamily="34" charset="0"/>
              </a:rPr>
              <a:t>valeur</a:t>
            </a:r>
            <a:r>
              <a:rPr lang="en-US" sz="1600" dirty="0">
                <a:latin typeface="Arial Narrow" panose="020B0604020202020204" pitchFamily="34" charset="0"/>
                <a:cs typeface="Arial Narrow" panose="020B0604020202020204" pitchFamily="34" charset="0"/>
              </a:rPr>
              <a:t> 0 (non-</a:t>
            </a:r>
            <a:r>
              <a:rPr lang="en-US" sz="1600" dirty="0" err="1">
                <a:latin typeface="Arial Narrow" panose="020B0604020202020204" pitchFamily="34" charset="0"/>
                <a:cs typeface="Arial Narrow" panose="020B0604020202020204" pitchFamily="34" charset="0"/>
              </a:rPr>
              <a:t>conforme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ou</a:t>
            </a:r>
            <a:r>
              <a:rPr lang="en-US" sz="1600" dirty="0">
                <a:latin typeface="Arial Narrow" panose="020B0604020202020204" pitchFamily="34" charset="0"/>
                <a:cs typeface="Arial Narrow" panose="020B0604020202020204" pitchFamily="34" charset="0"/>
              </a:rPr>
              <a:t> 100 (</a:t>
            </a:r>
            <a:r>
              <a:rPr lang="en-US" sz="1600" dirty="0" err="1">
                <a:latin typeface="Arial Narrow" panose="020B0604020202020204" pitchFamily="34" charset="0"/>
                <a:cs typeface="Arial Narrow" panose="020B0604020202020204" pitchFamily="34" charset="0"/>
              </a:rPr>
              <a:t>conforme</a:t>
            </a:r>
            <a:r>
              <a:rPr lang="en-US" sz="1600" dirty="0">
                <a:latin typeface="Arial Narrow" panose="020B0604020202020204" pitchFamily="34" charset="0"/>
                <a:cs typeface="Arial Narrow" panose="020B0604020202020204" pitchFamily="34" charset="0"/>
              </a:rPr>
              <a:t>) – </a:t>
            </a:r>
            <a:r>
              <a:rPr lang="en-US" sz="1600" dirty="0" err="1">
                <a:latin typeface="Arial Narrow" panose="020B0604020202020204" pitchFamily="34" charset="0"/>
                <a:cs typeface="Arial Narrow" panose="020B0604020202020204" pitchFamily="34" charset="0"/>
              </a:rPr>
              <a:t>s'appliquant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uniquement</a:t>
            </a:r>
            <a:r>
              <a:rPr lang="en-US" sz="1600" dirty="0">
                <a:latin typeface="Arial Narrow" panose="020B0604020202020204" pitchFamily="34" charset="0"/>
                <a:cs typeface="Arial Narrow" panose="020B0604020202020204" pitchFamily="34" charset="0"/>
              </a:rPr>
              <a:t> aux stations de </a:t>
            </a:r>
            <a:r>
              <a:rPr lang="en-US" sz="1600" dirty="0" err="1">
                <a:latin typeface="Arial Narrow" panose="020B0604020202020204" pitchFamily="34" charset="0"/>
                <a:cs typeface="Arial Narrow" panose="020B0604020202020204" pitchFamily="34" charset="0"/>
              </a:rPr>
              <a:t>traitement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ou</a:t>
            </a:r>
            <a:r>
              <a:rPr lang="en-US" sz="1600" dirty="0">
                <a:latin typeface="Arial Narrow" panose="020B0604020202020204" pitchFamily="34" charset="0"/>
                <a:cs typeface="Arial Narrow" panose="020B0604020202020204" pitchFamily="34" charset="0"/>
              </a:rPr>
              <a:t> aux </a:t>
            </a:r>
            <a:r>
              <a:rPr lang="en-US" sz="1600" dirty="0" err="1">
                <a:latin typeface="Arial Narrow" panose="020B0604020202020204" pitchFamily="34" charset="0"/>
                <a:cs typeface="Arial Narrow" panose="020B0604020202020204" pitchFamily="34" charset="0"/>
              </a:rPr>
              <a:t>réseaux</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collecte</a:t>
            </a:r>
            <a:r>
              <a:rPr lang="en-US" sz="1600" dirty="0">
                <a:latin typeface="Arial Narrow" panose="020B0604020202020204" pitchFamily="34" charset="0"/>
                <a:cs typeface="Arial Narrow" panose="020B0604020202020204" pitchFamily="34" charset="0"/>
              </a:rPr>
              <a:t> des </a:t>
            </a:r>
            <a:r>
              <a:rPr lang="en-US" sz="1600" dirty="0" err="1">
                <a:latin typeface="Arial Narrow" panose="020B0604020202020204" pitchFamily="34" charset="0"/>
                <a:cs typeface="Arial Narrow" panose="020B0604020202020204" pitchFamily="34" charset="0"/>
              </a:rPr>
              <a:t>eaux</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usées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collectant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une</a:t>
            </a:r>
            <a:r>
              <a:rPr lang="en-US" sz="1600" dirty="0">
                <a:latin typeface="Arial Narrow" panose="020B0604020202020204" pitchFamily="34" charset="0"/>
                <a:cs typeface="Arial Narrow" panose="020B0604020202020204" pitchFamily="34" charset="0"/>
              </a:rPr>
              <a:t> charge supérieure </a:t>
            </a:r>
            <a:r>
              <a:rPr lang="en-US" sz="1600" dirty="0" err="1">
                <a:latin typeface="Arial Narrow" panose="020B0604020202020204" pitchFamily="34" charset="0"/>
                <a:cs typeface="Arial Narrow" panose="020B0604020202020204" pitchFamily="34" charset="0"/>
              </a:rPr>
              <a:t>à</a:t>
            </a:r>
            <a:r>
              <a:rPr lang="en-US" sz="1600" dirty="0">
                <a:latin typeface="Arial Narrow" panose="020B0604020202020204" pitchFamily="34" charset="0"/>
                <a:cs typeface="Arial Narrow" panose="020B0604020202020204" pitchFamily="34" charset="0"/>
              </a:rPr>
              <a:t> 2 000 EH, </a:t>
            </a:r>
            <a:r>
              <a:rPr lang="en-US" sz="1600" dirty="0" err="1">
                <a:latin typeface="Arial Narrow" panose="020B0604020202020204" pitchFamily="34" charset="0"/>
                <a:cs typeface="Arial Narrow" panose="020B0604020202020204" pitchFamily="34" charset="0"/>
              </a:rPr>
              <a:t>s'obtiennent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auprès</a:t>
            </a:r>
            <a:r>
              <a:rPr lang="en-US" sz="1600" dirty="0">
                <a:latin typeface="Arial Narrow" panose="020B0604020202020204" pitchFamily="34" charset="0"/>
                <a:cs typeface="Arial Narrow" panose="020B0604020202020204" pitchFamily="34" charset="0"/>
              </a:rPr>
              <a:t> des services de la Police de </a:t>
            </a:r>
            <a:r>
              <a:rPr lang="en-US" sz="1600" dirty="0" err="1">
                <a:latin typeface="Arial Narrow" panose="020B0604020202020204" pitchFamily="34" charset="0"/>
                <a:cs typeface="Arial Narrow" panose="020B0604020202020204" pitchFamily="34" charset="0"/>
              </a:rPr>
              <a:t>l'Eau</a:t>
            </a:r>
            <a:r>
              <a:rPr lang="en-US" sz="1600" dirty="0">
                <a:latin typeface="Arial Narrow" panose="020B0604020202020204" pitchFamily="34" charset="0"/>
                <a:cs typeface="Arial Narrow" panose="020B0604020202020204" pitchFamily="34" charset="0"/>
              </a:rPr>
              <a:t>.</a:t>
            </a:r>
          </a:p>
          <a:p>
            <a:pPr>
              <a:lnSpc>
                <a:spcPct val="90000"/>
              </a:lnSpc>
              <a:spcAft>
                <a:spcPts val="600"/>
              </a:spcAft>
            </a:pPr>
            <a:endParaRPr lang="en-US" sz="1600" dirty="0">
              <a:latin typeface="Arial Narrow" panose="020B0604020202020204" pitchFamily="34" charset="0"/>
              <a:cs typeface="Arial Narrow" panose="020B0604020202020204" pitchFamily="34" charset="0"/>
            </a:endParaRPr>
          </a:p>
        </p:txBody>
      </p:sp>
      <p:graphicFrame>
        <p:nvGraphicFramePr>
          <p:cNvPr id="11" name="Tableau 10">
            <a:extLst>
              <a:ext uri="{FF2B5EF4-FFF2-40B4-BE49-F238E27FC236}">
                <a16:creationId xmlns:a16="http://schemas.microsoft.com/office/drawing/2014/main" id="{BE6086F7-0505-995C-1E5C-6EB3DBE3A473}"/>
              </a:ext>
            </a:extLst>
          </p:cNvPr>
          <p:cNvGraphicFramePr>
            <a:graphicFrameLocks noGrp="1"/>
          </p:cNvGraphicFramePr>
          <p:nvPr>
            <p:extLst>
              <p:ext uri="{D42A27DB-BD31-4B8C-83A1-F6EECF244321}">
                <p14:modId xmlns:p14="http://schemas.microsoft.com/office/powerpoint/2010/main" val="2044570193"/>
              </p:ext>
            </p:extLst>
          </p:nvPr>
        </p:nvGraphicFramePr>
        <p:xfrm>
          <a:off x="4839285" y="2009600"/>
          <a:ext cx="7161368" cy="741680"/>
        </p:xfrm>
        <a:graphic>
          <a:graphicData uri="http://schemas.openxmlformats.org/drawingml/2006/table">
            <a:tbl>
              <a:tblPr firstRow="1" bandRow="1">
                <a:tableStyleId>{21E4AEA4-8DFA-4A89-87EB-49C32662AFE0}</a:tableStyleId>
              </a:tblPr>
              <a:tblGrid>
                <a:gridCol w="2779229">
                  <a:extLst>
                    <a:ext uri="{9D8B030D-6E8A-4147-A177-3AD203B41FA5}">
                      <a16:colId xmlns:a16="http://schemas.microsoft.com/office/drawing/2014/main" val="953512567"/>
                    </a:ext>
                  </a:extLst>
                </a:gridCol>
                <a:gridCol w="2073709">
                  <a:extLst>
                    <a:ext uri="{9D8B030D-6E8A-4147-A177-3AD203B41FA5}">
                      <a16:colId xmlns:a16="http://schemas.microsoft.com/office/drawing/2014/main" val="1605749197"/>
                    </a:ext>
                  </a:extLst>
                </a:gridCol>
                <a:gridCol w="2308430">
                  <a:extLst>
                    <a:ext uri="{9D8B030D-6E8A-4147-A177-3AD203B41FA5}">
                      <a16:colId xmlns:a16="http://schemas.microsoft.com/office/drawing/2014/main" val="5228293"/>
                    </a:ext>
                  </a:extLst>
                </a:gridCol>
              </a:tblGrid>
              <a:tr h="370840">
                <a:tc>
                  <a:txBody>
                    <a:bodyPr/>
                    <a:lstStyle/>
                    <a:p>
                      <a:endParaRPr lang="fr-FR" sz="1400" b="1" i="0" dirty="0">
                        <a:latin typeface="Arial Narrow" panose="020B0604020202020204" pitchFamily="34" charset="0"/>
                        <a:cs typeface="Arial Narrow" panose="020B0604020202020204" pitchFamily="34" charset="0"/>
                      </a:endParaRPr>
                    </a:p>
                  </a:txBody>
                  <a:tcPr/>
                </a:tc>
                <a:tc>
                  <a:txBody>
                    <a:bodyPr/>
                    <a:lstStyle/>
                    <a:p>
                      <a:pPr algn="ctr"/>
                      <a:r>
                        <a:rPr lang="fr-FR" sz="1400" b="1" i="0" dirty="0">
                          <a:latin typeface="Arial Narrow" panose="020B0604020202020204" pitchFamily="34" charset="0"/>
                          <a:cs typeface="Arial Narrow" panose="020B0604020202020204" pitchFamily="34" charset="0"/>
                        </a:rPr>
                        <a:t>Conformité de la collecte</a:t>
                      </a:r>
                    </a:p>
                  </a:txBody>
                  <a:tcPr anchor="ctr"/>
                </a:tc>
                <a:tc>
                  <a:txBody>
                    <a:bodyPr/>
                    <a:lstStyle/>
                    <a:p>
                      <a:pPr algn="ctr"/>
                      <a:r>
                        <a:rPr lang="fr-FR" sz="1400" b="1" i="0" dirty="0">
                          <a:latin typeface="Arial Narrow" panose="020B0604020202020204" pitchFamily="34" charset="0"/>
                          <a:cs typeface="Arial Narrow" panose="020B0604020202020204" pitchFamily="34" charset="0"/>
                        </a:rPr>
                        <a:t>Conformité des équipements</a:t>
                      </a:r>
                    </a:p>
                  </a:txBody>
                  <a:tcPr anchor="ctr"/>
                </a:tc>
                <a:extLst>
                  <a:ext uri="{0D108BD9-81ED-4DB2-BD59-A6C34878D82A}">
                    <a16:rowId xmlns:a16="http://schemas.microsoft.com/office/drawing/2014/main" val="3102639228"/>
                  </a:ext>
                </a:extLst>
              </a:tr>
              <a:tr h="370840">
                <a:tc>
                  <a:txBody>
                    <a:bodyPr/>
                    <a:lstStyle/>
                    <a:p>
                      <a:pPr algn="l"/>
                      <a:r>
                        <a:rPr lang="fr-FR" sz="1400" b="1" i="0" dirty="0">
                          <a:latin typeface="Arial Narrow" panose="020B0604020202020204" pitchFamily="34" charset="0"/>
                          <a:cs typeface="Arial Narrow" panose="020B0604020202020204" pitchFamily="34" charset="0"/>
                        </a:rPr>
                        <a:t>STEP Les </a:t>
                      </a:r>
                      <a:r>
                        <a:rPr lang="fr-FR" sz="1400" b="1" i="0" dirty="0" err="1">
                          <a:latin typeface="Arial Narrow" panose="020B0604020202020204" pitchFamily="34" charset="0"/>
                          <a:cs typeface="Arial Narrow" panose="020B0604020202020204" pitchFamily="34" charset="0"/>
                        </a:rPr>
                        <a:t>Brindolles</a:t>
                      </a:r>
                      <a:r>
                        <a:rPr lang="fr-FR" sz="1400" b="1" i="0" dirty="0">
                          <a:latin typeface="Arial Narrow" panose="020B0604020202020204" pitchFamily="34" charset="0"/>
                          <a:cs typeface="Arial Narrow" panose="020B0604020202020204" pitchFamily="34" charset="0"/>
                        </a:rPr>
                        <a:t> – 3 200 EH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dirty="0">
                          <a:solidFill>
                            <a:schemeClr val="accent3">
                              <a:lumMod val="75000"/>
                            </a:schemeClr>
                          </a:solidFill>
                          <a:latin typeface="Arial Narrow" panose="020B0604020202020204" pitchFamily="34" charset="0"/>
                          <a:cs typeface="Arial Narrow" panose="020B0604020202020204" pitchFamily="34" charset="0"/>
                        </a:rPr>
                        <a:t>CONFORME</a:t>
                      </a:r>
                      <a:r>
                        <a:rPr lang="fr-FR" sz="1400" b="1" i="0" dirty="0">
                          <a:latin typeface="Arial Narrow" panose="020B0604020202020204" pitchFamily="34" charset="0"/>
                          <a:cs typeface="Arial Narrow" panose="020B0604020202020204" pitchFamily="34" charset="0"/>
                        </a:rPr>
                        <a:t> (2022)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dirty="0">
                          <a:solidFill>
                            <a:schemeClr val="accent3">
                              <a:lumMod val="75000"/>
                            </a:schemeClr>
                          </a:solidFill>
                          <a:latin typeface="Arial Narrow" panose="020B0604020202020204" pitchFamily="34" charset="0"/>
                          <a:cs typeface="Arial Narrow" panose="020B0604020202020204" pitchFamily="34" charset="0"/>
                        </a:rPr>
                        <a:t>CONFORME</a:t>
                      </a:r>
                      <a:r>
                        <a:rPr lang="fr-FR" sz="1400" b="1" i="0" dirty="0">
                          <a:latin typeface="Arial Narrow" panose="020B0604020202020204" pitchFamily="34" charset="0"/>
                          <a:cs typeface="Arial Narrow" panose="020B0604020202020204" pitchFamily="34" charset="0"/>
                        </a:rPr>
                        <a:t> (2022)</a:t>
                      </a:r>
                    </a:p>
                  </a:txBody>
                  <a:tcPr anchor="ctr"/>
                </a:tc>
                <a:extLst>
                  <a:ext uri="{0D108BD9-81ED-4DB2-BD59-A6C34878D82A}">
                    <a16:rowId xmlns:a16="http://schemas.microsoft.com/office/drawing/2014/main" val="1141196792"/>
                  </a:ext>
                </a:extLst>
              </a:tr>
            </a:tbl>
          </a:graphicData>
        </a:graphic>
      </p:graphicFrame>
      <p:graphicFrame>
        <p:nvGraphicFramePr>
          <p:cNvPr id="13" name="Tableau 12">
            <a:extLst>
              <a:ext uri="{FF2B5EF4-FFF2-40B4-BE49-F238E27FC236}">
                <a16:creationId xmlns:a16="http://schemas.microsoft.com/office/drawing/2014/main" id="{75ABC598-2271-9F2E-8AF6-A61F9D7CC8B6}"/>
              </a:ext>
            </a:extLst>
          </p:cNvPr>
          <p:cNvGraphicFramePr>
            <a:graphicFrameLocks noGrp="1"/>
          </p:cNvGraphicFramePr>
          <p:nvPr>
            <p:extLst>
              <p:ext uri="{D42A27DB-BD31-4B8C-83A1-F6EECF244321}">
                <p14:modId xmlns:p14="http://schemas.microsoft.com/office/powerpoint/2010/main" val="1810663786"/>
              </p:ext>
            </p:extLst>
          </p:nvPr>
        </p:nvGraphicFramePr>
        <p:xfrm>
          <a:off x="4839285" y="3042705"/>
          <a:ext cx="7197368" cy="1460160"/>
        </p:xfrm>
        <a:graphic>
          <a:graphicData uri="http://schemas.openxmlformats.org/drawingml/2006/table">
            <a:tbl>
              <a:tblPr firstRow="1" firstCol="1" lastRow="1" lastCol="1" bandRow="1" bandCol="1">
                <a:tableStyleId>{72833802-FEF1-4C79-8D5D-14CF1EAF98D9}</a:tableStyleId>
              </a:tblPr>
              <a:tblGrid>
                <a:gridCol w="2661368">
                  <a:extLst>
                    <a:ext uri="{9D8B030D-6E8A-4147-A177-3AD203B41FA5}">
                      <a16:colId xmlns:a16="http://schemas.microsoft.com/office/drawing/2014/main" val="1373605379"/>
                    </a:ext>
                  </a:extLst>
                </a:gridCol>
                <a:gridCol w="900000">
                  <a:extLst>
                    <a:ext uri="{9D8B030D-6E8A-4147-A177-3AD203B41FA5}">
                      <a16:colId xmlns:a16="http://schemas.microsoft.com/office/drawing/2014/main" val="1976616881"/>
                    </a:ext>
                  </a:extLst>
                </a:gridCol>
                <a:gridCol w="900000">
                  <a:extLst>
                    <a:ext uri="{9D8B030D-6E8A-4147-A177-3AD203B41FA5}">
                      <a16:colId xmlns:a16="http://schemas.microsoft.com/office/drawing/2014/main" val="2575107914"/>
                    </a:ext>
                  </a:extLst>
                </a:gridCol>
                <a:gridCol w="900000">
                  <a:extLst>
                    <a:ext uri="{9D8B030D-6E8A-4147-A177-3AD203B41FA5}">
                      <a16:colId xmlns:a16="http://schemas.microsoft.com/office/drawing/2014/main" val="1296692495"/>
                    </a:ext>
                  </a:extLst>
                </a:gridCol>
                <a:gridCol w="900000">
                  <a:extLst>
                    <a:ext uri="{9D8B030D-6E8A-4147-A177-3AD203B41FA5}">
                      <a16:colId xmlns:a16="http://schemas.microsoft.com/office/drawing/2014/main" val="771592611"/>
                    </a:ext>
                  </a:extLst>
                </a:gridCol>
                <a:gridCol w="936000">
                  <a:extLst>
                    <a:ext uri="{9D8B030D-6E8A-4147-A177-3AD203B41FA5}">
                      <a16:colId xmlns:a16="http://schemas.microsoft.com/office/drawing/2014/main" val="3419779442"/>
                    </a:ext>
                  </a:extLst>
                </a:gridCol>
              </a:tblGrid>
              <a:tr h="273600">
                <a:tc>
                  <a:txBody>
                    <a:bodyPr/>
                    <a:lstStyle/>
                    <a:p>
                      <a:pPr algn="l"/>
                      <a:r>
                        <a:rPr lang="fr-FR" sz="1200" b="1" i="0" dirty="0">
                          <a:effectLst/>
                          <a:latin typeface="Arial Narrow" panose="020B0604020202020204" pitchFamily="34" charset="0"/>
                          <a:cs typeface="Arial Narrow" panose="020B0604020202020204" pitchFamily="34" charset="0"/>
                        </a:rPr>
                        <a:t>STEP Les </a:t>
                      </a:r>
                      <a:r>
                        <a:rPr lang="fr-FR" sz="1200" b="1" i="0" dirty="0" err="1">
                          <a:effectLst/>
                          <a:latin typeface="Arial Narrow" panose="020B0604020202020204" pitchFamily="34" charset="0"/>
                          <a:cs typeface="Arial Narrow" panose="020B0604020202020204" pitchFamily="34" charset="0"/>
                        </a:rPr>
                        <a:t>Brindolles</a:t>
                      </a:r>
                      <a:r>
                        <a:rPr lang="fr-FR" sz="1200" b="1" i="0" dirty="0">
                          <a:effectLst/>
                          <a:latin typeface="Arial Narrow" panose="020B0604020202020204" pitchFamily="34" charset="0"/>
                          <a:cs typeface="Arial Narrow" panose="020B0604020202020204" pitchFamily="34" charset="0"/>
                        </a:rPr>
                        <a:t> – 3 200 EH</a:t>
                      </a:r>
                    </a:p>
                    <a:p>
                      <a:pPr marL="171450" indent="-171450" algn="l">
                        <a:buFont typeface="Wingdings" pitchFamily="2" charset="2"/>
                        <a:buChar char="à"/>
                      </a:pPr>
                      <a:r>
                        <a:rPr lang="fr-FR" sz="1200" b="1" i="0" dirty="0">
                          <a:effectLst/>
                          <a:latin typeface="Arial Narrow" panose="020B0604020202020204" pitchFamily="34" charset="0"/>
                          <a:ea typeface="Times New Roman" panose="02020603050405020304" pitchFamily="18" charset="0"/>
                          <a:cs typeface="Arial Narrow" panose="020B0604020202020204" pitchFamily="34" charset="0"/>
                          <a:sym typeface="Wingdings" pitchFamily="2" charset="2"/>
                        </a:rPr>
                        <a:t>4 bilans complets + 8 DCO, DBO</a:t>
                      </a:r>
                      <a:r>
                        <a:rPr lang="fr-FR" sz="1200" b="1" i="0" baseline="-25000" dirty="0">
                          <a:effectLst/>
                          <a:latin typeface="Arial Narrow" panose="020B0604020202020204" pitchFamily="34" charset="0"/>
                          <a:ea typeface="Times New Roman" panose="02020603050405020304" pitchFamily="18" charset="0"/>
                          <a:cs typeface="Arial Narrow" panose="020B0604020202020204" pitchFamily="34" charset="0"/>
                          <a:sym typeface="Wingdings" pitchFamily="2" charset="2"/>
                        </a:rPr>
                        <a:t>5</a:t>
                      </a:r>
                      <a:r>
                        <a:rPr lang="fr-FR" sz="1200" b="1" i="0" dirty="0">
                          <a:effectLst/>
                          <a:latin typeface="Arial Narrow" panose="020B0604020202020204" pitchFamily="34" charset="0"/>
                          <a:ea typeface="Times New Roman" panose="02020603050405020304" pitchFamily="18" charset="0"/>
                          <a:cs typeface="Arial Narrow" panose="020B0604020202020204" pitchFamily="34" charset="0"/>
                          <a:sym typeface="Wingdings" pitchFamily="2" charset="2"/>
                        </a:rPr>
                        <a:t>, MES</a:t>
                      </a:r>
                      <a:endParaRPr lang="fr-FR" sz="12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200" b="0" i="0" dirty="0">
                          <a:effectLst/>
                          <a:latin typeface="Arial Narrow" panose="020B0604020202020204" pitchFamily="34" charset="0"/>
                          <a:cs typeface="Arial Narrow" panose="020B0604020202020204" pitchFamily="34" charset="0"/>
                        </a:rPr>
                        <a:t>2019</a:t>
                      </a:r>
                      <a:endParaRPr lang="fr-FR" sz="12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200" b="0" i="0" dirty="0">
                          <a:effectLst/>
                          <a:latin typeface="Arial Narrow" panose="020B0604020202020204" pitchFamily="34" charset="0"/>
                          <a:cs typeface="Arial Narrow" panose="020B0604020202020204" pitchFamily="34" charset="0"/>
                        </a:rPr>
                        <a:t>2020</a:t>
                      </a:r>
                      <a:endParaRPr lang="fr-FR" sz="12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200" b="0" i="0" dirty="0">
                          <a:effectLst/>
                          <a:latin typeface="Arial Narrow" panose="020B0604020202020204" pitchFamily="34" charset="0"/>
                          <a:cs typeface="Arial Narrow" panose="020B0604020202020204" pitchFamily="34" charset="0"/>
                        </a:rPr>
                        <a:t>2021</a:t>
                      </a:r>
                      <a:endParaRPr lang="fr-FR" sz="12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200" b="0" i="0" dirty="0">
                          <a:effectLst/>
                          <a:latin typeface="Arial Narrow" panose="020B0604020202020204" pitchFamily="34" charset="0"/>
                          <a:cs typeface="Arial Narrow" panose="020B0604020202020204" pitchFamily="34" charset="0"/>
                        </a:rPr>
                        <a:t>2022</a:t>
                      </a:r>
                      <a:endParaRPr lang="fr-FR" sz="12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2023</a:t>
                      </a:r>
                    </a:p>
                  </a:txBody>
                  <a:tcPr marL="68580" marR="68580" marT="0" marB="0" anchor="ctr"/>
                </a:tc>
                <a:extLst>
                  <a:ext uri="{0D108BD9-81ED-4DB2-BD59-A6C34878D82A}">
                    <a16:rowId xmlns:a16="http://schemas.microsoft.com/office/drawing/2014/main" val="117665715"/>
                  </a:ext>
                </a:extLst>
              </a:tr>
              <a:tr h="273600">
                <a:tc>
                  <a:txBody>
                    <a:bodyPr/>
                    <a:lstStyle/>
                    <a:p>
                      <a:pPr algn="l"/>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Nombre de bilans réalisés</a:t>
                      </a:r>
                    </a:p>
                  </a:txBody>
                  <a:tcPr marL="68580" marR="68580" marT="0" marB="0" anchor="ctr">
                    <a:solidFill>
                      <a:schemeClr val="accent2">
                        <a:lumMod val="20000"/>
                        <a:lumOff val="80000"/>
                      </a:schemeClr>
                    </a:solidFill>
                  </a:tcP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5</a:t>
                      </a: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12</a:t>
                      </a: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12</a:t>
                      </a: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12</a:t>
                      </a: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12</a:t>
                      </a:r>
                    </a:p>
                  </a:txBody>
                  <a:tcPr marL="68580" marR="68580" marT="0" marB="0" anchor="ctr"/>
                </a:tc>
                <a:extLst>
                  <a:ext uri="{0D108BD9-81ED-4DB2-BD59-A6C34878D82A}">
                    <a16:rowId xmlns:a16="http://schemas.microsoft.com/office/drawing/2014/main" val="4067144391"/>
                  </a:ext>
                </a:extLst>
              </a:tr>
              <a:tr h="273600">
                <a:tc>
                  <a:txBody>
                    <a:bodyPr/>
                    <a:lstStyle/>
                    <a:p>
                      <a:pPr algn="l"/>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Nombre de bilans non conformes</a:t>
                      </a:r>
                    </a:p>
                  </a:txBody>
                  <a:tcPr marL="68580" marR="68580" marT="0" marB="0" anchor="ctr">
                    <a:solidFill>
                      <a:schemeClr val="accent2">
                        <a:lumMod val="20000"/>
                        <a:lumOff val="80000"/>
                      </a:schemeClr>
                    </a:solidFill>
                  </a:tcP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extLst>
                  <a:ext uri="{0D108BD9-81ED-4DB2-BD59-A6C34878D82A}">
                    <a16:rowId xmlns:a16="http://schemas.microsoft.com/office/drawing/2014/main" val="1658212141"/>
                  </a:ext>
                </a:extLst>
              </a:tr>
              <a:tr h="273600">
                <a:tc>
                  <a:txBody>
                    <a:bodyPr/>
                    <a:lstStyle/>
                    <a:p>
                      <a:pPr algn="l"/>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Taux de conformité</a:t>
                      </a:r>
                    </a:p>
                  </a:txBody>
                  <a:tcPr marL="68580" marR="68580" marT="0" marB="0" anchor="ctr">
                    <a:solidFill>
                      <a:schemeClr val="accent2">
                        <a:lumMod val="20000"/>
                        <a:lumOff val="80000"/>
                      </a:schemeClr>
                    </a:solidFill>
                  </a:tcP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100%</a:t>
                      </a: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100%</a:t>
                      </a: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100%</a:t>
                      </a: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100%</a:t>
                      </a:r>
                    </a:p>
                  </a:txBody>
                  <a:tcPr marL="68580" marR="68580" marT="0" marB="0" anchor="ctr"/>
                </a:tc>
                <a:tc>
                  <a:txBody>
                    <a:bodyPr/>
                    <a:lstStyle/>
                    <a:p>
                      <a:pPr algn="ctr"/>
                      <a:r>
                        <a:rPr lang="fr-FR" sz="1200" b="0" i="0" dirty="0">
                          <a:effectLst/>
                          <a:latin typeface="Arial Narrow" panose="020B0604020202020204" pitchFamily="34" charset="0"/>
                          <a:ea typeface="Times New Roman" panose="02020603050405020304" pitchFamily="18" charset="0"/>
                          <a:cs typeface="Arial Narrow" panose="020B0604020202020204" pitchFamily="34" charset="0"/>
                        </a:rPr>
                        <a:t>100%</a:t>
                      </a:r>
                    </a:p>
                  </a:txBody>
                  <a:tcPr marL="68580" marR="68580" marT="0" marB="0" anchor="ctr"/>
                </a:tc>
                <a:extLst>
                  <a:ext uri="{0D108BD9-81ED-4DB2-BD59-A6C34878D82A}">
                    <a16:rowId xmlns:a16="http://schemas.microsoft.com/office/drawing/2014/main" val="3473858232"/>
                  </a:ext>
                </a:extLst>
              </a:tr>
              <a:tr h="273600">
                <a:tc>
                  <a:txBody>
                    <a:bodyPr/>
                    <a:lstStyle/>
                    <a:p>
                      <a:pPr algn="l"/>
                      <a:r>
                        <a:rPr lang="fr-FR" sz="1200" b="1" i="0" dirty="0">
                          <a:effectLst/>
                          <a:latin typeface="Arial Narrow" panose="020B0604020202020204" pitchFamily="34" charset="0"/>
                          <a:ea typeface="Times New Roman" panose="02020603050405020304" pitchFamily="18" charset="0"/>
                          <a:cs typeface="Arial Narrow" panose="020B0604020202020204" pitchFamily="34" charset="0"/>
                        </a:rPr>
                        <a:t>Conformité de la performance</a:t>
                      </a:r>
                    </a:p>
                  </a:txBody>
                  <a:tcPr marL="68580" marR="68580" marT="0" marB="0" anchor="ctr">
                    <a:solidFill>
                      <a:schemeClr val="accent2"/>
                    </a:solidFill>
                  </a:tcPr>
                </a:tc>
                <a:tc>
                  <a:txBody>
                    <a:bodyPr/>
                    <a:lstStyle/>
                    <a:p>
                      <a:pPr algn="ctr"/>
                      <a:r>
                        <a:rPr lang="fr-FR" sz="1200" b="1" i="0" dirty="0">
                          <a:solidFill>
                            <a:schemeClr val="accent3"/>
                          </a:solidFill>
                          <a:effectLst/>
                          <a:latin typeface="Arial Narrow" panose="020B0604020202020204" pitchFamily="34" charset="0"/>
                          <a:ea typeface="Times New Roman" panose="02020603050405020304" pitchFamily="18" charset="0"/>
                          <a:cs typeface="Arial Narrow" panose="020B0604020202020204" pitchFamily="34" charset="0"/>
                        </a:rPr>
                        <a:t>CONFORME</a:t>
                      </a:r>
                    </a:p>
                  </a:txBody>
                  <a:tcPr marL="68580" marR="68580" marT="0" marB="0"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9BBB59"/>
                          </a:solidFill>
                          <a:effectLst/>
                          <a:uLnTx/>
                          <a:uFillTx/>
                          <a:latin typeface="Arial Narrow" panose="020B0604020202020204" pitchFamily="34" charset="0"/>
                          <a:ea typeface="Times New Roman" panose="02020603050405020304" pitchFamily="18" charset="0"/>
                          <a:cs typeface="Arial Narrow" panose="020B0604020202020204" pitchFamily="34" charset="0"/>
                        </a:rPr>
                        <a:t>CONFORME</a:t>
                      </a:r>
                    </a:p>
                  </a:txBody>
                  <a:tcPr marL="68580" marR="68580" marT="0" marB="0"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9BBB59"/>
                          </a:solidFill>
                          <a:effectLst/>
                          <a:uLnTx/>
                          <a:uFillTx/>
                          <a:latin typeface="Arial Narrow" panose="020B0604020202020204" pitchFamily="34" charset="0"/>
                          <a:ea typeface="Times New Roman" panose="02020603050405020304" pitchFamily="18" charset="0"/>
                          <a:cs typeface="Arial Narrow" panose="020B0604020202020204" pitchFamily="34" charset="0"/>
                        </a:rPr>
                        <a:t>CONFORME</a:t>
                      </a:r>
                    </a:p>
                  </a:txBody>
                  <a:tcPr marL="68580" marR="68580" marT="0" marB="0"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9BBB59"/>
                          </a:solidFill>
                          <a:effectLst/>
                          <a:uLnTx/>
                          <a:uFillTx/>
                          <a:latin typeface="Arial Narrow" panose="020B0604020202020204" pitchFamily="34" charset="0"/>
                          <a:ea typeface="Times New Roman" panose="02020603050405020304" pitchFamily="18" charset="0"/>
                          <a:cs typeface="Arial Narrow" panose="020B0604020202020204" pitchFamily="34" charset="0"/>
                        </a:rPr>
                        <a:t>CONFORME</a:t>
                      </a:r>
                    </a:p>
                  </a:txBody>
                  <a:tcPr marL="68580" marR="68580" marT="0" marB="0" anchor="ctr">
                    <a:solidFill>
                      <a:schemeClr val="accent2"/>
                    </a:solidFill>
                  </a:tcPr>
                </a:tc>
                <a:tc>
                  <a:txBody>
                    <a:bodyPr/>
                    <a:lstStyle/>
                    <a:p>
                      <a:pPr algn="ctr"/>
                      <a:r>
                        <a:rPr lang="fr-FR" sz="1200" b="1" i="0" dirty="0">
                          <a:solidFill>
                            <a:schemeClr val="accent3"/>
                          </a:solidFill>
                          <a:effectLst/>
                          <a:latin typeface="Arial Narrow" panose="020B0604020202020204" pitchFamily="34" charset="0"/>
                          <a:ea typeface="Times New Roman" panose="02020603050405020304" pitchFamily="18" charset="0"/>
                          <a:cs typeface="Arial Narrow" panose="020B0604020202020204" pitchFamily="34" charset="0"/>
                        </a:rPr>
                        <a:t>CONFORME</a:t>
                      </a:r>
                    </a:p>
                  </a:txBody>
                  <a:tcPr marL="68580" marR="68580" marT="0" marB="0" anchor="ctr">
                    <a:solidFill>
                      <a:schemeClr val="accent2"/>
                    </a:solidFill>
                  </a:tcPr>
                </a:tc>
                <a:extLst>
                  <a:ext uri="{0D108BD9-81ED-4DB2-BD59-A6C34878D82A}">
                    <a16:rowId xmlns:a16="http://schemas.microsoft.com/office/drawing/2014/main" val="529960433"/>
                  </a:ext>
                </a:extLst>
              </a:tr>
            </a:tbl>
          </a:graphicData>
        </a:graphic>
      </p:graphicFrame>
    </p:spTree>
    <p:extLst>
      <p:ext uri="{BB962C8B-B14F-4D97-AF65-F5344CB8AC3E}">
        <p14:creationId xmlns:p14="http://schemas.microsoft.com/office/powerpoint/2010/main" val="194832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2C7236-881E-6BF6-60B0-4C9440DEADD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F60EAF-401C-3328-8A67-0C4E1202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B3BE3A69-9974-5D37-F525-6894235CB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4CC3F57F-64F7-053C-5843-2E671DB37F6B}"/>
              </a:ext>
            </a:extLst>
          </p:cNvPr>
          <p:cNvSpPr txBox="1"/>
          <p:nvPr/>
        </p:nvSpPr>
        <p:spPr>
          <a:xfrm>
            <a:off x="396241" y="2807207"/>
            <a:ext cx="4202653" cy="2617481"/>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Le </a:t>
            </a:r>
            <a:r>
              <a:rPr lang="en-US" sz="1400" dirty="0" err="1">
                <a:latin typeface="Arial Narrow" panose="020B0604020202020204" pitchFamily="34" charset="0"/>
                <a:cs typeface="Arial Narrow" panose="020B0604020202020204" pitchFamily="34" charset="0"/>
              </a:rPr>
              <a:t>délégataire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précise</a:t>
            </a:r>
            <a:r>
              <a:rPr lang="en-US" sz="1400" dirty="0">
                <a:latin typeface="Arial Narrow" panose="020B0604020202020204" pitchFamily="34" charset="0"/>
                <a:cs typeface="Arial Narrow" panose="020B0604020202020204" pitchFamily="34" charset="0"/>
              </a:rPr>
              <a:t> le </a:t>
            </a:r>
            <a:r>
              <a:rPr lang="en-US" sz="1400" dirty="0" err="1">
                <a:latin typeface="Arial Narrow" panose="020B0604020202020204" pitchFamily="34" charset="0"/>
                <a:cs typeface="Arial Narrow" panose="020B0604020202020204" pitchFamily="34" charset="0"/>
              </a:rPr>
              <a:t>linéaire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concerné</a:t>
            </a:r>
            <a:r>
              <a:rPr lang="en-US" sz="1400" dirty="0">
                <a:latin typeface="Arial Narrow" panose="020B0604020202020204" pitchFamily="34" charset="0"/>
                <a:cs typeface="Arial Narrow" panose="020B0604020202020204" pitchFamily="34" charset="0"/>
              </a:rPr>
              <a:t> pour </a:t>
            </a:r>
            <a:r>
              <a:rPr lang="en-US" sz="1400" dirty="0" err="1">
                <a:latin typeface="Arial Narrow" panose="020B0604020202020204" pitchFamily="34" charset="0"/>
                <a:cs typeface="Arial Narrow" panose="020B0604020202020204" pitchFamily="34" charset="0"/>
              </a:rPr>
              <a:t>chaque</a:t>
            </a:r>
            <a:r>
              <a:rPr lang="en-US" sz="1400" dirty="0">
                <a:latin typeface="Arial Narrow" panose="020B0604020202020204" pitchFamily="34" charset="0"/>
                <a:cs typeface="Arial Narrow" panose="020B0604020202020204" pitchFamily="34" charset="0"/>
              </a:rPr>
              <a:t> type </a:t>
            </a:r>
            <a:r>
              <a:rPr lang="en-US" sz="1400" dirty="0" err="1">
                <a:latin typeface="Arial Narrow" panose="020B0604020202020204" pitchFamily="34" charset="0"/>
                <a:cs typeface="Arial Narrow" panose="020B0604020202020204" pitchFamily="34" charset="0"/>
              </a:rPr>
              <a:t>d'information</a:t>
            </a:r>
            <a:r>
              <a:rPr lang="en-US" sz="1400" dirty="0">
                <a:latin typeface="Arial Narrow" panose="020B0604020202020204" pitchFamily="34" charset="0"/>
                <a:cs typeface="Arial Narrow" panose="020B0604020202020204" pitchFamily="34" charset="0"/>
              </a:rPr>
              <a:t>. </a:t>
            </a:r>
          </a:p>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En revanche, on ne note </a:t>
            </a:r>
            <a:r>
              <a:rPr lang="en-US" sz="1400" dirty="0" err="1">
                <a:latin typeface="Arial Narrow" panose="020B0604020202020204" pitchFamily="34" charset="0"/>
                <a:cs typeface="Arial Narrow" panose="020B0604020202020204" pitchFamily="34" charset="0"/>
              </a:rPr>
              <a:t>aucune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amélioration</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depuis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plusieurs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années</a:t>
            </a:r>
            <a:r>
              <a:rPr lang="en-US" sz="1400" dirty="0">
                <a:latin typeface="Arial Narrow" panose="020B0604020202020204" pitchFamily="34" charset="0"/>
                <a:cs typeface="Arial Narrow" panose="020B0604020202020204" pitchFamily="34" charset="0"/>
              </a:rPr>
              <a:t>. La SAUR </a:t>
            </a:r>
            <a:r>
              <a:rPr lang="en-US" sz="1400" dirty="0" err="1">
                <a:latin typeface="Arial Narrow" panose="020B0604020202020204" pitchFamily="34" charset="0"/>
                <a:cs typeface="Arial Narrow" panose="020B0604020202020204" pitchFamily="34" charset="0"/>
              </a:rPr>
              <a:t>pourrait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mener</a:t>
            </a:r>
            <a:r>
              <a:rPr lang="en-US" sz="1400" dirty="0">
                <a:latin typeface="Arial Narrow" panose="020B0604020202020204" pitchFamily="34" charset="0"/>
                <a:cs typeface="Arial Narrow" panose="020B0604020202020204" pitchFamily="34" charset="0"/>
              </a:rPr>
              <a:t> des investigations </a:t>
            </a:r>
            <a:r>
              <a:rPr lang="en-US" sz="1400" dirty="0" err="1">
                <a:latin typeface="Arial Narrow" panose="020B0604020202020204" pitchFamily="34" charset="0"/>
                <a:cs typeface="Arial Narrow" panose="020B0604020202020204" pitchFamily="34" charset="0"/>
              </a:rPr>
              <a:t>complémentaires</a:t>
            </a:r>
            <a:r>
              <a:rPr lang="en-US" sz="1400" dirty="0">
                <a:latin typeface="Arial Narrow" panose="020B0604020202020204" pitchFamily="34" charset="0"/>
                <a:cs typeface="Arial Narrow" panose="020B0604020202020204" pitchFamily="34" charset="0"/>
              </a:rPr>
              <a:t> pour </a:t>
            </a:r>
            <a:r>
              <a:rPr lang="en-US" sz="1400" dirty="0" err="1">
                <a:latin typeface="Arial Narrow" panose="020B0604020202020204" pitchFamily="34" charset="0"/>
                <a:cs typeface="Arial Narrow" panose="020B0604020202020204" pitchFamily="34" charset="0"/>
              </a:rPr>
              <a:t>améliorer</a:t>
            </a:r>
            <a:r>
              <a:rPr lang="en-US" sz="1400" dirty="0">
                <a:latin typeface="Arial Narrow" panose="020B0604020202020204" pitchFamily="34" charset="0"/>
                <a:cs typeface="Arial Narrow" panose="020B0604020202020204" pitchFamily="34" charset="0"/>
              </a:rPr>
              <a:t> la </a:t>
            </a:r>
            <a:r>
              <a:rPr lang="en-US" sz="1400" dirty="0" err="1">
                <a:latin typeface="Arial Narrow" panose="020B0604020202020204" pitchFamily="34" charset="0"/>
                <a:cs typeface="Arial Narrow" panose="020B0604020202020204" pitchFamily="34" charset="0"/>
              </a:rPr>
              <a:t>connaissance</a:t>
            </a:r>
            <a:r>
              <a:rPr lang="en-US" sz="1400" dirty="0">
                <a:latin typeface="Arial Narrow" panose="020B0604020202020204" pitchFamily="34" charset="0"/>
                <a:cs typeface="Arial Narrow" panose="020B0604020202020204" pitchFamily="34" charset="0"/>
              </a:rPr>
              <a:t> du </a:t>
            </a:r>
            <a:r>
              <a:rPr lang="en-US" sz="1400" dirty="0" err="1">
                <a:latin typeface="Arial Narrow" panose="020B0604020202020204" pitchFamily="34" charset="0"/>
                <a:cs typeface="Arial Narrow" panose="020B0604020202020204" pitchFamily="34" charset="0"/>
              </a:rPr>
              <a:t>réseau</a:t>
            </a:r>
            <a:r>
              <a:rPr lang="en-US" sz="1400" dirty="0">
                <a:latin typeface="Arial Narrow" panose="020B0604020202020204" pitchFamily="34" charset="0"/>
                <a:cs typeface="Arial Narrow" panose="020B0604020202020204" pitchFamily="34" charset="0"/>
              </a:rPr>
              <a:t> et </a:t>
            </a:r>
            <a:r>
              <a:rPr lang="en-US" sz="1400" dirty="0" err="1">
                <a:latin typeface="Arial Narrow" panose="020B0604020202020204" pitchFamily="34" charset="0"/>
                <a:cs typeface="Arial Narrow" panose="020B0604020202020204" pitchFamily="34" charset="0"/>
              </a:rPr>
              <a:t>notamment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s'agissant</a:t>
            </a:r>
            <a:r>
              <a:rPr lang="en-US" sz="1400" dirty="0">
                <a:latin typeface="Arial Narrow" panose="020B0604020202020204" pitchFamily="34" charset="0"/>
                <a:cs typeface="Arial Narrow" panose="020B0604020202020204" pitchFamily="34" charset="0"/>
              </a:rPr>
              <a:t> des </a:t>
            </a:r>
            <a:r>
              <a:rPr lang="en-US" sz="1400" dirty="0" err="1">
                <a:latin typeface="Arial Narrow" panose="020B0604020202020204" pitchFamily="34" charset="0"/>
                <a:cs typeface="Arial Narrow" panose="020B0604020202020204" pitchFamily="34" charset="0"/>
              </a:rPr>
              <a:t>diamètres</a:t>
            </a:r>
            <a:r>
              <a:rPr lang="en-US" sz="1400" dirty="0">
                <a:latin typeface="Arial Narrow" panose="020B0604020202020204" pitchFamily="34" charset="0"/>
                <a:cs typeface="Arial Narrow" panose="020B0604020202020204" pitchFamily="34" charset="0"/>
              </a:rPr>
              <a:t> et </a:t>
            </a:r>
            <a:r>
              <a:rPr lang="en-US" sz="1400" dirty="0" err="1">
                <a:latin typeface="Arial Narrow" panose="020B0604020202020204" pitchFamily="34" charset="0"/>
                <a:cs typeface="Arial Narrow" panose="020B0604020202020204" pitchFamily="34" charset="0"/>
              </a:rPr>
              <a:t>matériaux</a:t>
            </a:r>
            <a:r>
              <a:rPr lang="en-US" sz="1400" dirty="0">
                <a:latin typeface="Arial Narrow" panose="020B0604020202020204" pitchFamily="34" charset="0"/>
                <a:cs typeface="Arial Narrow" panose="020B0604020202020204" pitchFamily="34" charset="0"/>
              </a:rPr>
              <a:t> des </a:t>
            </a:r>
            <a:r>
              <a:rPr lang="en-US" sz="1400" dirty="0" err="1">
                <a:latin typeface="Arial Narrow" panose="020B0604020202020204" pitchFamily="34" charset="0"/>
                <a:cs typeface="Arial Narrow" panose="020B0604020202020204" pitchFamily="34" charset="0"/>
              </a:rPr>
              <a:t>canalisations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ainsi</a:t>
            </a:r>
            <a:r>
              <a:rPr lang="en-US" sz="1400" dirty="0">
                <a:latin typeface="Arial Narrow" panose="020B0604020202020204" pitchFamily="34" charset="0"/>
                <a:cs typeface="Arial Narrow" panose="020B0604020202020204" pitchFamily="34" charset="0"/>
              </a:rPr>
              <a:t> que de </a:t>
            </a:r>
            <a:r>
              <a:rPr lang="en-US" sz="1400" dirty="0" err="1">
                <a:latin typeface="Arial Narrow" panose="020B0604020202020204" pitchFamily="34" charset="0"/>
                <a:cs typeface="Arial Narrow" panose="020B0604020202020204" pitchFamily="34" charset="0"/>
              </a:rPr>
              <a:t>l'altimétrie</a:t>
            </a:r>
            <a:r>
              <a:rPr lang="en-US" sz="1400" dirty="0">
                <a:latin typeface="Arial Narrow" panose="020B0604020202020204" pitchFamily="34" charset="0"/>
                <a:cs typeface="Arial Narrow" panose="020B0604020202020204" pitchFamily="34" charset="0"/>
              </a:rPr>
              <a:t>.</a:t>
            </a: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SAUR </a:t>
            </a:r>
            <a:r>
              <a:rPr lang="en-US" sz="1400" dirty="0" err="1">
                <a:latin typeface="Arial Narrow" panose="020B0604020202020204" pitchFamily="34" charset="0"/>
                <a:cs typeface="Arial Narrow" panose="020B0604020202020204" pitchFamily="34" charset="0"/>
              </a:rPr>
              <a:t>s'est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engagée</a:t>
            </a:r>
            <a:r>
              <a:rPr lang="en-US" sz="1400" dirty="0">
                <a:latin typeface="Arial Narrow" panose="020B0604020202020204" pitchFamily="34" charset="0"/>
                <a:cs typeface="Arial Narrow" panose="020B0604020202020204" pitchFamily="34" charset="0"/>
              </a:rPr>
              <a:t> à </a:t>
            </a:r>
            <a:r>
              <a:rPr lang="en-US" sz="1400" dirty="0" err="1">
                <a:latin typeface="Arial Narrow" panose="020B0604020202020204" pitchFamily="34" charset="0"/>
                <a:cs typeface="Arial Narrow" panose="020B0604020202020204" pitchFamily="34" charset="0"/>
              </a:rPr>
              <a:t>atteindre</a:t>
            </a:r>
            <a:r>
              <a:rPr lang="en-US" sz="1400" dirty="0">
                <a:latin typeface="Arial Narrow" panose="020B0604020202020204" pitchFamily="34" charset="0"/>
                <a:cs typeface="Arial Narrow" panose="020B0604020202020204" pitchFamily="34" charset="0"/>
              </a:rPr>
              <a:t> le </a:t>
            </a:r>
            <a:r>
              <a:rPr lang="en-US" sz="1400" dirty="0" err="1">
                <a:latin typeface="Arial Narrow" panose="020B0604020202020204" pitchFamily="34" charset="0"/>
                <a:cs typeface="Arial Narrow" panose="020B0604020202020204" pitchFamily="34" charset="0"/>
              </a:rPr>
              <a:t>niveau</a:t>
            </a:r>
            <a:r>
              <a:rPr lang="en-US" sz="1400" dirty="0">
                <a:latin typeface="Arial Narrow" panose="020B0604020202020204" pitchFamily="34" charset="0"/>
                <a:cs typeface="Arial Narrow" panose="020B0604020202020204" pitchFamily="34" charset="0"/>
              </a:rPr>
              <a:t> de 93 </a:t>
            </a:r>
            <a:r>
              <a:rPr lang="en-US" sz="1400" dirty="0" err="1">
                <a:latin typeface="Arial Narrow" panose="020B0604020202020204" pitchFamily="34" charset="0"/>
                <a:cs typeface="Arial Narrow" panose="020B0604020202020204" pitchFamily="34" charset="0"/>
              </a:rPr>
              <a:t>avant</a:t>
            </a:r>
            <a:r>
              <a:rPr lang="en-US" sz="1400" dirty="0">
                <a:latin typeface="Arial Narrow" panose="020B0604020202020204" pitchFamily="34" charset="0"/>
                <a:cs typeface="Arial Narrow" panose="020B0604020202020204" pitchFamily="34" charset="0"/>
              </a:rPr>
              <a:t> la fin du </a:t>
            </a:r>
            <a:r>
              <a:rPr lang="en-US" sz="1400" dirty="0" err="1">
                <a:latin typeface="Arial Narrow" panose="020B0604020202020204" pitchFamily="34" charset="0"/>
                <a:cs typeface="Arial Narrow" panose="020B0604020202020204" pitchFamily="34" charset="0"/>
              </a:rPr>
              <a:t>contrat</a:t>
            </a:r>
            <a:r>
              <a:rPr lang="en-US" sz="1400" dirty="0">
                <a:latin typeface="Arial Narrow" panose="020B0604020202020204" pitchFamily="34" charset="0"/>
                <a:cs typeface="Arial Narrow" panose="020B0604020202020204" pitchFamily="34" charset="0"/>
              </a:rPr>
              <a:t>.</a:t>
            </a:r>
          </a:p>
        </p:txBody>
      </p:sp>
      <p:sp>
        <p:nvSpPr>
          <p:cNvPr id="6" name="Titre 1">
            <a:extLst>
              <a:ext uri="{FF2B5EF4-FFF2-40B4-BE49-F238E27FC236}">
                <a16:creationId xmlns:a16="http://schemas.microsoft.com/office/drawing/2014/main" id="{9F3E4F7E-D4E7-84ED-9B49-00D56F22F93B}"/>
              </a:ext>
            </a:extLst>
          </p:cNvPr>
          <p:cNvSpPr txBox="1">
            <a:spLocks/>
          </p:cNvSpPr>
          <p:nvPr/>
        </p:nvSpPr>
        <p:spPr>
          <a:xfrm>
            <a:off x="838200" y="365126"/>
            <a:ext cx="10515600" cy="723936"/>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Indice de connaissance et de gestion patrimoniale des réseaux de collecte des eaux usées</a:t>
            </a:r>
          </a:p>
        </p:txBody>
      </p:sp>
      <p:sp>
        <p:nvSpPr>
          <p:cNvPr id="7" name="ZoneTexte 6">
            <a:extLst>
              <a:ext uri="{FF2B5EF4-FFF2-40B4-BE49-F238E27FC236}">
                <a16:creationId xmlns:a16="http://schemas.microsoft.com/office/drawing/2014/main" id="{0C4C55C3-C479-5400-53F5-FA7283CCA07A}"/>
              </a:ext>
            </a:extLst>
          </p:cNvPr>
          <p:cNvSpPr txBox="1"/>
          <p:nvPr/>
        </p:nvSpPr>
        <p:spPr>
          <a:xfrm>
            <a:off x="556324" y="1045198"/>
            <a:ext cx="11004740" cy="541272"/>
          </a:xfrm>
          <a:prstGeom prst="rect">
            <a:avLst/>
          </a:prstGeom>
        </p:spPr>
        <p:txBody>
          <a:bodyPr vert="horz" lIns="91440" tIns="45720" rIns="91440" bIns="45720" rtlCol="0" anchor="t">
            <a:normAutofit/>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La </a:t>
            </a:r>
            <a:r>
              <a:rPr lang="en-US" sz="1600" dirty="0" err="1">
                <a:latin typeface="Arial Narrow" panose="020B0604020202020204" pitchFamily="34" charset="0"/>
                <a:cs typeface="Arial Narrow" panose="020B0604020202020204" pitchFamily="34" charset="0"/>
              </a:rPr>
              <a:t>valeur</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cet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indice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est</a:t>
            </a:r>
            <a:r>
              <a:rPr lang="en-US" sz="1600" dirty="0">
                <a:latin typeface="Arial Narrow" panose="020B0604020202020204" pitchFamily="34" charset="0"/>
                <a:cs typeface="Arial Narrow" panose="020B0604020202020204" pitchFamily="34" charset="0"/>
              </a:rPr>
              <a:t> comprise entre 0 et 120, </a:t>
            </a:r>
            <a:r>
              <a:rPr lang="en-US" sz="1600" dirty="0" err="1">
                <a:latin typeface="Arial Narrow" panose="020B0604020202020204" pitchFamily="34" charset="0"/>
                <a:cs typeface="Arial Narrow" panose="020B0604020202020204" pitchFamily="34" charset="0"/>
              </a:rPr>
              <a:t>selon</a:t>
            </a:r>
            <a:r>
              <a:rPr lang="en-US" sz="1600" dirty="0">
                <a:latin typeface="Arial Narrow" panose="020B0604020202020204" pitchFamily="34" charset="0"/>
                <a:cs typeface="Arial Narrow" panose="020B0604020202020204" pitchFamily="34" charset="0"/>
              </a:rPr>
              <a:t> le </a:t>
            </a:r>
            <a:r>
              <a:rPr lang="en-US" sz="1600" dirty="0" err="1">
                <a:latin typeface="Arial Narrow" panose="020B0604020202020204" pitchFamily="34" charset="0"/>
                <a:cs typeface="Arial Narrow" panose="020B0604020202020204" pitchFamily="34" charset="0"/>
              </a:rPr>
              <a:t>barème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suivant</a:t>
            </a:r>
            <a:r>
              <a:rPr lang="en-US" sz="1600" dirty="0">
                <a:latin typeface="Arial Narrow" panose="020B0604020202020204" pitchFamily="34" charset="0"/>
                <a:cs typeface="Arial Narrow" panose="020B0604020202020204" pitchFamily="34" charset="0"/>
              </a:rPr>
              <a:t>.</a:t>
            </a:r>
          </a:p>
        </p:txBody>
      </p:sp>
      <p:sp>
        <p:nvSpPr>
          <p:cNvPr id="8" name="ZoneTexte 7">
            <a:extLst>
              <a:ext uri="{FF2B5EF4-FFF2-40B4-BE49-F238E27FC236}">
                <a16:creationId xmlns:a16="http://schemas.microsoft.com/office/drawing/2014/main" id="{D2A2F545-F495-57C1-7755-DDF198A86F59}"/>
              </a:ext>
            </a:extLst>
          </p:cNvPr>
          <p:cNvSpPr txBox="1"/>
          <p:nvPr/>
        </p:nvSpPr>
        <p:spPr>
          <a:xfrm>
            <a:off x="1510040" y="2145628"/>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sp>
        <p:nvSpPr>
          <p:cNvPr id="9" name="ZoneTexte 8">
            <a:extLst>
              <a:ext uri="{FF2B5EF4-FFF2-40B4-BE49-F238E27FC236}">
                <a16:creationId xmlns:a16="http://schemas.microsoft.com/office/drawing/2014/main" id="{ADBC964A-B320-E518-7744-DFFEC7AD37A2}"/>
              </a:ext>
            </a:extLst>
          </p:cNvPr>
          <p:cNvSpPr txBox="1"/>
          <p:nvPr/>
        </p:nvSpPr>
        <p:spPr>
          <a:xfrm>
            <a:off x="169849" y="1557861"/>
            <a:ext cx="4788482" cy="430887"/>
          </a:xfrm>
          <a:prstGeom prst="rect">
            <a:avLst/>
          </a:prstGeom>
          <a:solidFill>
            <a:schemeClr val="accent2">
              <a:lumMod val="20000"/>
              <a:lumOff val="80000"/>
            </a:schemeClr>
          </a:solidFill>
        </p:spPr>
        <p:txBody>
          <a:bodyPr wrap="square" rtlCol="0">
            <a:spAutoFit/>
          </a:bodyPr>
          <a:lstStyle/>
          <a:p>
            <a:pPr algn="just"/>
            <a:r>
              <a:rPr lang="fr-FR" sz="1100" dirty="0">
                <a:solidFill>
                  <a:srgbClr val="632423"/>
                </a:solidFill>
                <a:effectLst/>
                <a:latin typeface="Arial Narrow" panose="020B0604020202020204" pitchFamily="34" charset="0"/>
                <a:ea typeface="Times New Roman" panose="02020603050405020304" pitchFamily="18" charset="0"/>
                <a:cs typeface="Arial Narrow" panose="020B0604020202020204" pitchFamily="34" charset="0"/>
                <a:sym typeface="Wingdings" pitchFamily="2" charset="2"/>
              </a:rPr>
              <a:t> Cet indice, s'il est égal à 40 points ou plus, traduit l'existence du descriptif détaillé du réseau exigé par la réglementation au 31/12/2013, soit à compter de l'exercice 2013.</a:t>
            </a:r>
            <a:endParaRPr lang="fr-FR" sz="1100" dirty="0">
              <a:latin typeface="Arial Narrow" panose="020B0604020202020204" pitchFamily="34" charset="0"/>
              <a:cs typeface="Arial Narrow" panose="020B0604020202020204" pitchFamily="34" charset="0"/>
            </a:endParaRPr>
          </a:p>
        </p:txBody>
      </p:sp>
      <p:graphicFrame>
        <p:nvGraphicFramePr>
          <p:cNvPr id="3" name="Tableau 2">
            <a:extLst>
              <a:ext uri="{FF2B5EF4-FFF2-40B4-BE49-F238E27FC236}">
                <a16:creationId xmlns:a16="http://schemas.microsoft.com/office/drawing/2014/main" id="{80C26D6B-613C-3850-E4C5-AB8CAACA6546}"/>
              </a:ext>
            </a:extLst>
          </p:cNvPr>
          <p:cNvGraphicFramePr>
            <a:graphicFrameLocks noGrp="1"/>
          </p:cNvGraphicFramePr>
          <p:nvPr>
            <p:extLst>
              <p:ext uri="{D42A27DB-BD31-4B8C-83A1-F6EECF244321}">
                <p14:modId xmlns:p14="http://schemas.microsoft.com/office/powerpoint/2010/main" val="378688535"/>
              </p:ext>
            </p:extLst>
          </p:nvPr>
        </p:nvGraphicFramePr>
        <p:xfrm>
          <a:off x="5128179" y="1397264"/>
          <a:ext cx="6700777" cy="5029200"/>
        </p:xfrm>
        <a:graphic>
          <a:graphicData uri="http://schemas.openxmlformats.org/drawingml/2006/table">
            <a:tbl>
              <a:tblPr firstRow="1" firstCol="1" bandRow="1">
                <a:tableStyleId>{00A15C55-8517-42AA-B614-E9B94910E393}</a:tableStyleId>
              </a:tblPr>
              <a:tblGrid>
                <a:gridCol w="358533">
                  <a:extLst>
                    <a:ext uri="{9D8B030D-6E8A-4147-A177-3AD203B41FA5}">
                      <a16:colId xmlns:a16="http://schemas.microsoft.com/office/drawing/2014/main" val="1953222859"/>
                    </a:ext>
                  </a:extLst>
                </a:gridCol>
                <a:gridCol w="5039783">
                  <a:extLst>
                    <a:ext uri="{9D8B030D-6E8A-4147-A177-3AD203B41FA5}">
                      <a16:colId xmlns:a16="http://schemas.microsoft.com/office/drawing/2014/main" val="4061406007"/>
                    </a:ext>
                  </a:extLst>
                </a:gridCol>
                <a:gridCol w="610131">
                  <a:extLst>
                    <a:ext uri="{9D8B030D-6E8A-4147-A177-3AD203B41FA5}">
                      <a16:colId xmlns:a16="http://schemas.microsoft.com/office/drawing/2014/main" val="3430392474"/>
                    </a:ext>
                  </a:extLst>
                </a:gridCol>
                <a:gridCol w="692330">
                  <a:extLst>
                    <a:ext uri="{9D8B030D-6E8A-4147-A177-3AD203B41FA5}">
                      <a16:colId xmlns:a16="http://schemas.microsoft.com/office/drawing/2014/main" val="2163126846"/>
                    </a:ext>
                  </a:extLst>
                </a:gridCol>
              </a:tblGrid>
              <a:tr h="144000">
                <a:tc>
                  <a:txBody>
                    <a:bodyPr/>
                    <a:lstStyle/>
                    <a:p>
                      <a:pPr algn="ctr"/>
                      <a:r>
                        <a:rPr lang="fr-FR" sz="1000" b="0" i="0">
                          <a:effectLst/>
                          <a:latin typeface="Arial Narrow" panose="020B0604020202020204" pitchFamily="34" charset="0"/>
                          <a:cs typeface="Arial Narrow" panose="020B0604020202020204" pitchFamily="34" charset="0"/>
                        </a:rPr>
                        <a:t>0</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dirty="0">
                          <a:effectLst/>
                          <a:latin typeface="Arial Narrow" panose="020B0604020202020204" pitchFamily="34" charset="0"/>
                          <a:cs typeface="Arial Narrow" panose="020B0604020202020204" pitchFamily="34" charset="0"/>
                        </a:rPr>
                        <a:t>absence de plans du réseau</a:t>
                      </a:r>
                      <a:endParaRPr lang="fr-FR"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a:effectLst/>
                          <a:latin typeface="Arial Narrow" panose="020B0604020202020204" pitchFamily="34" charset="0"/>
                          <a:cs typeface="Arial Narrow" panose="020B0604020202020204" pitchFamily="34" charset="0"/>
                        </a:rPr>
                        <a:t> </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rowSpan="19">
                  <a:txBody>
                    <a:bodyPr/>
                    <a:lstStyle/>
                    <a:p>
                      <a:pPr algn="ctr"/>
                      <a:r>
                        <a:rPr lang="fr-FR" sz="16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ICGP</a:t>
                      </a:r>
                    </a:p>
                    <a:p>
                      <a:pPr algn="ctr"/>
                      <a:endParaRPr lang="fr-FR" sz="16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p>
                      <a:pPr algn="ctr"/>
                      <a:r>
                        <a:rPr lang="fr-FR" sz="16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a:t>
                      </a:r>
                    </a:p>
                    <a:p>
                      <a:pPr algn="ctr"/>
                      <a:endParaRPr lang="fr-FR" sz="16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p>
                      <a:pPr algn="ctr"/>
                      <a:r>
                        <a:rPr lang="fr-FR" sz="16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73</a:t>
                      </a:r>
                    </a:p>
                  </a:txBody>
                  <a:tcPr marL="53065" marR="53065" marT="0" marB="0" anchor="ctr"/>
                </a:tc>
                <a:extLst>
                  <a:ext uri="{0D108BD9-81ED-4DB2-BD59-A6C34878D82A}">
                    <a16:rowId xmlns:a16="http://schemas.microsoft.com/office/drawing/2014/main" val="1089575703"/>
                  </a:ext>
                </a:extLst>
              </a:tr>
              <a:tr h="144000">
                <a:tc>
                  <a:txBody>
                    <a:bodyPr/>
                    <a:lstStyle/>
                    <a:p>
                      <a:pPr algn="ctr"/>
                      <a:r>
                        <a:rPr lang="fr-FR" sz="1000" b="0" i="0">
                          <a:effectLst/>
                          <a:latin typeface="Arial Narrow" panose="020B0604020202020204" pitchFamily="34" charset="0"/>
                          <a:cs typeface="Arial Narrow" panose="020B0604020202020204" pitchFamily="34" charset="0"/>
                        </a:rPr>
                        <a:t>10</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dirty="0">
                          <a:effectLst/>
                          <a:latin typeface="Arial Narrow" panose="020B0604020202020204" pitchFamily="34" charset="0"/>
                          <a:cs typeface="Arial Narrow" panose="020B0604020202020204" pitchFamily="34" charset="0"/>
                        </a:rPr>
                        <a:t>existence plan des réseaux de collecte et de transport des eaux usées avec mention de la localisation des ouvrages annexes (PR, DO…) et des points d'autosurveillance s'ils existent</a:t>
                      </a:r>
                      <a:endParaRPr lang="fr-FR"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highlight>
                            <a:srgbClr val="FFFF00"/>
                          </a:highlight>
                          <a:latin typeface="Arial Narrow" panose="020B0604020202020204" pitchFamily="34" charset="0"/>
                          <a:cs typeface="Arial Narrow" panose="020B0604020202020204" pitchFamily="34" charset="0"/>
                        </a:rPr>
                        <a:t> </a:t>
                      </a:r>
                      <a:endParaRPr lang="fr-FR" sz="1000" b="0" i="0" dirty="0">
                        <a:effectLst/>
                        <a:highlight>
                          <a:srgbClr val="FFFF00"/>
                        </a:highligh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2285117566"/>
                  </a:ext>
                </a:extLst>
              </a:tr>
              <a:tr h="144000">
                <a:tc>
                  <a:txBody>
                    <a:bodyPr/>
                    <a:lstStyle/>
                    <a:p>
                      <a:pPr algn="ctr"/>
                      <a:r>
                        <a:rPr lang="fr-FR" sz="1000" b="0" i="0">
                          <a:effectLst/>
                          <a:latin typeface="Arial Narrow" panose="020B0604020202020204" pitchFamily="34" charset="0"/>
                          <a:cs typeface="Arial Narrow" panose="020B0604020202020204" pitchFamily="34" charset="0"/>
                        </a:rPr>
                        <a:t>15</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a:effectLst/>
                          <a:latin typeface="Arial Narrow" panose="020B0604020202020204" pitchFamily="34" charset="0"/>
                          <a:cs typeface="Arial Narrow" panose="020B0604020202020204" pitchFamily="34" charset="0"/>
                        </a:rPr>
                        <a:t>existence et mise en œuvre procédure de mise à jour du plan des réseaux afin de prendre en compte les travaux réalisés (en l'absence de travaux, la mise à jour annuelle est considérée comme effectuée)</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cs typeface="Arial Narrow" panose="020B0604020202020204" pitchFamily="34" charset="0"/>
                        </a:rPr>
                        <a:t>15</a:t>
                      </a:r>
                      <a:endParaRPr lang="fr-FR"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2373962533"/>
                  </a:ext>
                </a:extLst>
              </a:tr>
              <a:tr h="144000">
                <a:tc gridSpan="3">
                  <a:txBody>
                    <a:bodyPr/>
                    <a:lstStyle/>
                    <a:p>
                      <a:pPr algn="l"/>
                      <a:r>
                        <a:rPr lang="fr-FR" sz="1000" b="0" i="0" dirty="0">
                          <a:effectLst/>
                          <a:latin typeface="Arial Narrow" panose="020B0604020202020204" pitchFamily="34" charset="0"/>
                          <a:cs typeface="Arial Narrow" panose="020B0604020202020204" pitchFamily="34" charset="0"/>
                        </a:rPr>
                        <a:t>Les 15 points ci-dessus doivent être obtenus pour pouvoir bénéficier des points "inventaire des réseaux" suivants :</a:t>
                      </a:r>
                      <a:endParaRPr lang="fr-FR"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hMerge="1">
                  <a:txBody>
                    <a:bodyPr/>
                    <a:lstStyle/>
                    <a:p>
                      <a:endParaRPr lang="fr-FR"/>
                    </a:p>
                  </a:txBody>
                  <a:tcPr/>
                </a:tc>
                <a:tc hMerge="1">
                  <a:txBody>
                    <a:bodyPr/>
                    <a:lstStyle/>
                    <a:p>
                      <a:pPr algn="l"/>
                      <a:endParaRPr lang="fr-FR"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vMerge="1">
                  <a:txBody>
                    <a:bodyPr/>
                    <a:lstStyle/>
                    <a:p>
                      <a:pPr algn="just"/>
                      <a:endParaRPr lang="fr-FR" sz="800" b="0" i="0" dirty="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3582231415"/>
                  </a:ext>
                </a:extLst>
              </a:tr>
              <a:tr h="144000">
                <a:tc gridSpan="3">
                  <a:txBody>
                    <a:bodyPr/>
                    <a:lstStyle/>
                    <a:p>
                      <a:pPr algn="ctr"/>
                      <a:r>
                        <a:rPr lang="fr-FR" sz="1000" b="0" i="0" u="sng" dirty="0">
                          <a:effectLst/>
                          <a:latin typeface="Arial Narrow" panose="020B0604020202020204" pitchFamily="34" charset="0"/>
                          <a:cs typeface="Arial Narrow" panose="020B0604020202020204" pitchFamily="34" charset="0"/>
                        </a:rPr>
                        <a:t>Inventaire des réseaux (30 points) :</a:t>
                      </a:r>
                      <a:endParaRPr lang="fr-FR" sz="1000" b="0" i="0" u="sng"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hMerge="1">
                  <a:txBody>
                    <a:bodyPr/>
                    <a:lstStyle/>
                    <a:p>
                      <a:endParaRPr lang="fr-FR"/>
                    </a:p>
                  </a:txBody>
                  <a:tcPr/>
                </a:tc>
                <a:tc hMerge="1">
                  <a:txBody>
                    <a:bodyPr/>
                    <a:lstStyle/>
                    <a:p>
                      <a:pPr algn="ctr"/>
                      <a:endParaRPr lang="fr-FR" sz="1000" b="0" i="0" u="sng"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vMerge="1">
                  <a:txBody>
                    <a:bodyPr/>
                    <a:lstStyle/>
                    <a:p>
                      <a:pPr algn="just"/>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2583977869"/>
                  </a:ext>
                </a:extLst>
              </a:tr>
              <a:tr h="144000">
                <a:tc>
                  <a:txBody>
                    <a:bodyPr/>
                    <a:lstStyle/>
                    <a:p>
                      <a:pPr algn="ctr"/>
                      <a:r>
                        <a:rPr lang="fr-FR" sz="1000" b="0" i="0">
                          <a:effectLst/>
                          <a:latin typeface="Arial Narrow" panose="020B0604020202020204" pitchFamily="34" charset="0"/>
                          <a:cs typeface="Arial Narrow" panose="020B0604020202020204" pitchFamily="34" charset="0"/>
                        </a:rPr>
                        <a:t>+10</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u="sng">
                          <a:effectLst/>
                          <a:latin typeface="Arial Narrow" panose="020B0604020202020204" pitchFamily="34" charset="0"/>
                          <a:cs typeface="Arial Narrow" panose="020B0604020202020204" pitchFamily="34" charset="0"/>
                        </a:rPr>
                        <a:t>2 conditions à remplir </a:t>
                      </a:r>
                      <a:r>
                        <a:rPr lang="fr-FR" sz="1000" b="0" i="0">
                          <a:effectLst/>
                          <a:latin typeface="Arial Narrow" panose="020B0604020202020204" pitchFamily="34" charset="0"/>
                          <a:cs typeface="Arial Narrow" panose="020B0604020202020204" pitchFamily="34" charset="0"/>
                        </a:rPr>
                        <a:t>: 1) existence inventaire des réseaux, avec selon les  tronçons, mention du  linéaire de la canalisation, catégorie de l'ouvrage défini, précision des informations cartographiques et, 2) pour au moins 50% du linéaire total, information sur matériaux et diamètres des canalisations </a:t>
                      </a:r>
                    </a:p>
                    <a:p>
                      <a:pPr algn="just"/>
                      <a:r>
                        <a:rPr lang="fr-FR" sz="1000" b="0" i="0">
                          <a:effectLst/>
                          <a:latin typeface="Arial Narrow" panose="020B0604020202020204" pitchFamily="34" charset="0"/>
                          <a:cs typeface="Arial Narrow" panose="020B0604020202020204" pitchFamily="34" charset="0"/>
                        </a:rPr>
                        <a:t>+ intégrer la mise à jour de l'inventaire dans la procédure de mise à jour du plan des réseaux ci-dessus</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cs typeface="Arial Narrow" panose="020B0604020202020204" pitchFamily="34" charset="0"/>
                        </a:rPr>
                        <a:t>10</a:t>
                      </a:r>
                      <a:endParaRPr lang="fr-FR"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2256285500"/>
                  </a:ext>
                </a:extLst>
              </a:tr>
              <a:tr h="144000">
                <a:tc>
                  <a:txBody>
                    <a:bodyPr/>
                    <a:lstStyle/>
                    <a:p>
                      <a:pPr algn="ctr"/>
                      <a:r>
                        <a:rPr lang="fr-FR" sz="1000" b="0" i="0">
                          <a:effectLst/>
                          <a:latin typeface="Arial Narrow" panose="020B0604020202020204" pitchFamily="34" charset="0"/>
                          <a:cs typeface="Arial Narrow" panose="020B0604020202020204" pitchFamily="34" charset="0"/>
                        </a:rPr>
                        <a:t>+ 1 à + 5</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a:effectLst/>
                          <a:latin typeface="Arial Narrow" panose="020B0604020202020204" pitchFamily="34" charset="0"/>
                          <a:cs typeface="Arial Narrow" panose="020B0604020202020204" pitchFamily="34" charset="0"/>
                          <a:sym typeface="Wingdings" pitchFamily="2" charset="2"/>
                        </a:rPr>
                        <a:t> si </a:t>
                      </a:r>
                      <a:r>
                        <a:rPr lang="fr-FR" sz="1000" b="0" i="0">
                          <a:effectLst/>
                          <a:latin typeface="Arial Narrow" panose="020B0604020202020204" pitchFamily="34" charset="0"/>
                          <a:cs typeface="Arial Narrow" panose="020B0604020202020204" pitchFamily="34" charset="0"/>
                        </a:rPr>
                        <a:t>matériaux et diamètres connus pour la moitié du linéaire total, un point supplémentaire attribué chaque fois que sont renseignés 10% supplémentaires du linéaire : connus pour 60 à 69,9% du linéaire = + 1pt ; connus pour 70 à 79,9% du linéaire = +2 pts ; … ; connus pour au moins 95% du linéaire = + 5pts</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cs typeface="Arial Narrow" panose="020B0604020202020204" pitchFamily="34" charset="0"/>
                        </a:rPr>
                        <a:t>3</a:t>
                      </a:r>
                    </a:p>
                    <a:p>
                      <a:pPr algn="ctr"/>
                      <a:r>
                        <a:rPr lang="fr-FR" sz="1000" b="0" i="0" dirty="0">
                          <a:effectLst/>
                          <a:latin typeface="Arial Narrow" panose="020B0604020202020204" pitchFamily="34" charset="0"/>
                          <a:cs typeface="Arial Narrow" panose="020B0604020202020204" pitchFamily="34" charset="0"/>
                        </a:rPr>
                        <a:t>(87,69%)</a:t>
                      </a:r>
                      <a:endParaRPr lang="fr-FR"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1958380212"/>
                  </a:ext>
                </a:extLst>
              </a:tr>
              <a:tr h="144000">
                <a:tc>
                  <a:txBody>
                    <a:bodyPr/>
                    <a:lstStyle/>
                    <a:p>
                      <a:pPr algn="ctr"/>
                      <a:r>
                        <a:rPr lang="fr-FR" sz="1000" b="0" i="0">
                          <a:effectLst/>
                          <a:latin typeface="Arial Narrow" panose="020B0604020202020204" pitchFamily="34" charset="0"/>
                          <a:cs typeface="Arial Narrow" panose="020B0604020202020204" pitchFamily="34" charset="0"/>
                        </a:rPr>
                        <a:t>+ 10</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a:effectLst/>
                          <a:latin typeface="Arial Narrow" panose="020B0604020202020204" pitchFamily="34" charset="0"/>
                          <a:cs typeface="Arial Narrow" panose="020B0604020202020204" pitchFamily="34" charset="0"/>
                        </a:rPr>
                        <a:t>l'inventaire des réseaux mentionne, pour au moins 50% du linéaire total, la date ou la période de pose</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10</a:t>
                      </a: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696880071"/>
                  </a:ext>
                </a:extLst>
              </a:tr>
              <a:tr h="144000">
                <a:tc>
                  <a:txBody>
                    <a:bodyPr/>
                    <a:lstStyle/>
                    <a:p>
                      <a:pPr algn="ctr"/>
                      <a:r>
                        <a:rPr lang="fr-FR" sz="1000" b="0" i="0">
                          <a:effectLst/>
                          <a:latin typeface="Arial Narrow" panose="020B0604020202020204" pitchFamily="34" charset="0"/>
                          <a:cs typeface="Arial Narrow" panose="020B0604020202020204" pitchFamily="34" charset="0"/>
                        </a:rPr>
                        <a:t>+ 1 à + 5</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dirty="0">
                          <a:effectLst/>
                          <a:latin typeface="Arial Narrow" panose="020B0604020202020204" pitchFamily="34" charset="0"/>
                          <a:cs typeface="Arial Narrow" panose="020B0604020202020204" pitchFamily="34" charset="0"/>
                          <a:sym typeface="Wingdings" pitchFamily="2" charset="2"/>
                        </a:rPr>
                        <a:t> </a:t>
                      </a:r>
                      <a:r>
                        <a:rPr lang="fr-FR" sz="1000" b="0" i="0" dirty="0">
                          <a:effectLst/>
                          <a:latin typeface="Arial Narrow" panose="020B0604020202020204" pitchFamily="34" charset="0"/>
                          <a:cs typeface="Arial Narrow" panose="020B0604020202020204" pitchFamily="34" charset="0"/>
                        </a:rPr>
                        <a:t>un point supplémentaire attribué chaque fois que sont renseignés 10% supplémentaires du linéaire : connus pour 60 à 69,9% du linéaire = +1 pt ; connus pour 70 à 79,9% du linéaire = + 2pts ; …</a:t>
                      </a:r>
                      <a:endParaRPr lang="fr-FR"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5</a:t>
                      </a:r>
                    </a:p>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(95,7%)</a:t>
                      </a: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608673896"/>
                  </a:ext>
                </a:extLst>
              </a:tr>
              <a:tr h="144000">
                <a:tc gridSpan="3">
                  <a:txBody>
                    <a:bodyPr/>
                    <a:lstStyle/>
                    <a:p>
                      <a:pPr algn="l"/>
                      <a:r>
                        <a:rPr lang="fr-FR" sz="1000" b="0" i="0" dirty="0">
                          <a:effectLst/>
                          <a:latin typeface="Arial Narrow" panose="020B0604020202020204" pitchFamily="34" charset="0"/>
                          <a:cs typeface="Arial Narrow" panose="020B0604020202020204" pitchFamily="34" charset="0"/>
                        </a:rPr>
                        <a:t>Au moins 40 des 45 points ci-dessus doivent être obtenus pour bénéficier des points suivants :</a:t>
                      </a:r>
                      <a:endParaRPr lang="fr-FR"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hMerge="1">
                  <a:txBody>
                    <a:bodyPr/>
                    <a:lstStyle/>
                    <a:p>
                      <a:endParaRPr lang="fr-FR"/>
                    </a:p>
                  </a:txBody>
                  <a:tcPr/>
                </a:tc>
                <a:tc hMerge="1">
                  <a:txBody>
                    <a:bodyPr/>
                    <a:lstStyle/>
                    <a:p>
                      <a:pPr algn="l"/>
                      <a:endParaRPr lang="fr-FR"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vMerge="1">
                  <a:txBody>
                    <a:bodyPr/>
                    <a:lstStyle/>
                    <a:p>
                      <a:pPr algn="just"/>
                      <a:endParaRPr lang="fr-FR" sz="800" b="0" i="0" dirty="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3376570752"/>
                  </a:ext>
                </a:extLst>
              </a:tr>
              <a:tr h="144000">
                <a:tc gridSpan="3">
                  <a:txBody>
                    <a:bodyPr/>
                    <a:lstStyle/>
                    <a:p>
                      <a:pPr algn="ctr"/>
                      <a:r>
                        <a:rPr lang="fr-FR" sz="1000" b="0" i="0" u="sng" dirty="0">
                          <a:effectLst/>
                          <a:latin typeface="Arial Narrow" panose="020B0604020202020204" pitchFamily="34" charset="0"/>
                          <a:cs typeface="Arial Narrow" panose="020B0604020202020204" pitchFamily="34" charset="0"/>
                        </a:rPr>
                        <a:t>Informations complémentaires sur les éléments constitutifs du réseau et les interventions sur le réseau (75 points) :</a:t>
                      </a:r>
                      <a:endParaRPr lang="fr-FR" sz="1000" b="0" i="0" u="sng"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hMerge="1">
                  <a:txBody>
                    <a:bodyPr/>
                    <a:lstStyle/>
                    <a:p>
                      <a:endParaRPr lang="fr-FR"/>
                    </a:p>
                  </a:txBody>
                  <a:tcPr/>
                </a:tc>
                <a:tc hMerge="1">
                  <a:txBody>
                    <a:bodyPr/>
                    <a:lstStyle/>
                    <a:p>
                      <a:pPr algn="ctr"/>
                      <a:endParaRPr lang="fr-FR" sz="1000" b="0" i="0" u="sng"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vMerge="1">
                  <a:txBody>
                    <a:bodyPr/>
                    <a:lstStyle/>
                    <a:p>
                      <a:pPr algn="just"/>
                      <a:endParaRPr lang="fr-FR" sz="800" b="0" i="0" dirty="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175780245"/>
                  </a:ext>
                </a:extLst>
              </a:tr>
              <a:tr h="144000">
                <a:tc>
                  <a:txBody>
                    <a:bodyPr/>
                    <a:lstStyle/>
                    <a:p>
                      <a:pPr algn="ctr"/>
                      <a:r>
                        <a:rPr lang="fr-FR" sz="1000" b="0" i="0">
                          <a:effectLst/>
                          <a:latin typeface="Arial Narrow" panose="020B0604020202020204" pitchFamily="34" charset="0"/>
                          <a:cs typeface="Arial Narrow" panose="020B0604020202020204" pitchFamily="34" charset="0"/>
                        </a:rPr>
                        <a:t>+10</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dirty="0">
                          <a:effectLst/>
                          <a:latin typeface="Arial Narrow" panose="020B0604020202020204" pitchFamily="34" charset="0"/>
                          <a:cs typeface="Arial Narrow" panose="020B0604020202020204" pitchFamily="34" charset="0"/>
                        </a:rPr>
                        <a:t>le plan des réseaux précise l'altimétrie des canalisations pour la moitié au moins du linéaire total</a:t>
                      </a:r>
                      <a:endParaRPr lang="fr-FR"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0</a:t>
                      </a: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3875901232"/>
                  </a:ext>
                </a:extLst>
              </a:tr>
              <a:tr h="144000">
                <a:tc>
                  <a:txBody>
                    <a:bodyPr/>
                    <a:lstStyle/>
                    <a:p>
                      <a:pPr algn="ctr"/>
                      <a:r>
                        <a:rPr lang="fr-FR" sz="1000" b="0" i="0">
                          <a:effectLst/>
                          <a:latin typeface="Arial Narrow" panose="020B0604020202020204" pitchFamily="34" charset="0"/>
                          <a:cs typeface="Arial Narrow" panose="020B0604020202020204" pitchFamily="34" charset="0"/>
                        </a:rPr>
                        <a:t>+ 1 à + 5</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dirty="0">
                          <a:effectLst/>
                          <a:latin typeface="Arial Narrow" panose="020B0604020202020204" pitchFamily="34" charset="0"/>
                          <a:cs typeface="Arial Narrow" panose="020B0604020202020204" pitchFamily="34" charset="0"/>
                          <a:sym typeface="Wingdings" pitchFamily="2" charset="2"/>
                        </a:rPr>
                        <a:t> </a:t>
                      </a:r>
                      <a:r>
                        <a:rPr lang="fr-FR" sz="1000" b="0" i="0" dirty="0">
                          <a:effectLst/>
                          <a:latin typeface="Arial Narrow" panose="020B0604020202020204" pitchFamily="34" charset="0"/>
                          <a:cs typeface="Arial Narrow" panose="020B0604020202020204" pitchFamily="34" charset="0"/>
                        </a:rPr>
                        <a:t>un point supplémentaire attribué chaque fois que sont renseignés 10% supplémentaires du linéaire : connus pour 60 à 69,9% du linéaire = +1pt ; connus pour 70 à 79,9% du linéaire = +2pts ; …</a:t>
                      </a:r>
                      <a:endParaRPr lang="fr-FR"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0</a:t>
                      </a:r>
                    </a:p>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(10,14%)</a:t>
                      </a: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2923883977"/>
                  </a:ext>
                </a:extLst>
              </a:tr>
              <a:tr h="144000">
                <a:tc>
                  <a:txBody>
                    <a:bodyPr/>
                    <a:lstStyle/>
                    <a:p>
                      <a:pPr algn="ctr"/>
                      <a:r>
                        <a:rPr lang="fr-FR" sz="1000" b="0" i="0">
                          <a:effectLst/>
                          <a:latin typeface="Arial Narrow" panose="020B0604020202020204" pitchFamily="34" charset="0"/>
                          <a:cs typeface="Arial Narrow" panose="020B0604020202020204" pitchFamily="34" charset="0"/>
                        </a:rPr>
                        <a:t>+10</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a:effectLst/>
                          <a:latin typeface="Arial Narrow" panose="020B0604020202020204" pitchFamily="34" charset="0"/>
                          <a:cs typeface="Arial Narrow" panose="020B0604020202020204" pitchFamily="34" charset="0"/>
                        </a:rPr>
                        <a:t>localisation et description des ouvrages annexes (PR, déversoirs…)</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10</a:t>
                      </a: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2165579585"/>
                  </a:ext>
                </a:extLst>
              </a:tr>
              <a:tr h="144000">
                <a:tc>
                  <a:txBody>
                    <a:bodyPr/>
                    <a:lstStyle/>
                    <a:p>
                      <a:pPr algn="ctr"/>
                      <a:r>
                        <a:rPr lang="fr-FR" sz="1000" b="0" i="0">
                          <a:effectLst/>
                          <a:latin typeface="Arial Narrow" panose="020B0604020202020204" pitchFamily="34" charset="0"/>
                          <a:cs typeface="Arial Narrow" panose="020B0604020202020204" pitchFamily="34" charset="0"/>
                        </a:rPr>
                        <a:t>+10</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a:effectLst/>
                          <a:latin typeface="Arial Narrow" panose="020B0604020202020204" pitchFamily="34" charset="0"/>
                          <a:cs typeface="Arial Narrow" panose="020B0604020202020204" pitchFamily="34" charset="0"/>
                        </a:rPr>
                        <a:t>existence et mise à jour annuelle d'un inventaire des équipements électromécaniques existants sur les ouvrages de collecte et de transport des eaux usées (si absence de modification, mise à jour effective)</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10</a:t>
                      </a: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2369180976"/>
                  </a:ext>
                </a:extLst>
              </a:tr>
              <a:tr h="144000">
                <a:tc>
                  <a:txBody>
                    <a:bodyPr/>
                    <a:lstStyle/>
                    <a:p>
                      <a:pPr algn="ctr"/>
                      <a:r>
                        <a:rPr lang="fr-FR" sz="1000" b="0" i="0">
                          <a:effectLst/>
                          <a:latin typeface="Arial Narrow" panose="020B0604020202020204" pitchFamily="34" charset="0"/>
                          <a:cs typeface="Arial Narrow" panose="020B0604020202020204" pitchFamily="34" charset="0"/>
                        </a:rPr>
                        <a:t>+ 10</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a:effectLst/>
                          <a:latin typeface="Arial Narrow" panose="020B0604020202020204" pitchFamily="34" charset="0"/>
                          <a:cs typeface="Arial Narrow" panose="020B0604020202020204" pitchFamily="34" charset="0"/>
                        </a:rPr>
                        <a:t>le plan ou l'inventaire mentionne le nombre de branchements entre deux regards de visite sur chaque tronçon du réseau</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0</a:t>
                      </a: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944703084"/>
                  </a:ext>
                </a:extLst>
              </a:tr>
              <a:tr h="144000">
                <a:tc>
                  <a:txBody>
                    <a:bodyPr/>
                    <a:lstStyle/>
                    <a:p>
                      <a:pPr algn="ctr"/>
                      <a:r>
                        <a:rPr lang="fr-FR" sz="1000" b="0" i="0">
                          <a:effectLst/>
                          <a:latin typeface="Arial Narrow" panose="020B0604020202020204" pitchFamily="34" charset="0"/>
                          <a:cs typeface="Arial Narrow" panose="020B0604020202020204" pitchFamily="34" charset="0"/>
                        </a:rPr>
                        <a:t>+ 10</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a:effectLst/>
                          <a:latin typeface="Arial Narrow" panose="020B0604020202020204" pitchFamily="34" charset="0"/>
                          <a:cs typeface="Arial Narrow" panose="020B0604020202020204" pitchFamily="34" charset="0"/>
                        </a:rPr>
                        <a:t>l'inventaire récapitule et localise les interventions et travaux réalisés sur chaque tronçon (curage curatif, désobstruction, réhabilitation, renouvellement…)</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10</a:t>
                      </a: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2488014710"/>
                  </a:ext>
                </a:extLst>
              </a:tr>
              <a:tr h="144000">
                <a:tc>
                  <a:txBody>
                    <a:bodyPr/>
                    <a:lstStyle/>
                    <a:p>
                      <a:pPr algn="ctr"/>
                      <a:r>
                        <a:rPr lang="fr-FR" sz="1000" b="0" i="0">
                          <a:effectLst/>
                          <a:latin typeface="Arial Narrow" panose="020B0604020202020204" pitchFamily="34" charset="0"/>
                          <a:cs typeface="Arial Narrow" panose="020B0604020202020204" pitchFamily="34" charset="0"/>
                        </a:rPr>
                        <a:t>+ 10</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a:effectLst/>
                          <a:latin typeface="Arial Narrow" panose="020B0604020202020204" pitchFamily="34" charset="0"/>
                          <a:cs typeface="Arial Narrow" panose="020B0604020202020204" pitchFamily="34" charset="0"/>
                        </a:rPr>
                        <a:t>mise en œuvre d'un programme pluriannuel d'enquête et d'auscultation du réseau, un document rendant compte de sa réalisation, avec dates des inspections (caméra…) et réparations ou travaux effectués</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0</a:t>
                      </a: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1473801982"/>
                  </a:ext>
                </a:extLst>
              </a:tr>
              <a:tr h="144000">
                <a:tc>
                  <a:txBody>
                    <a:bodyPr/>
                    <a:lstStyle/>
                    <a:p>
                      <a:pPr algn="ctr"/>
                      <a:r>
                        <a:rPr lang="fr-FR" sz="1000" b="0" i="0">
                          <a:effectLst/>
                          <a:latin typeface="Arial Narrow" panose="020B0604020202020204" pitchFamily="34" charset="0"/>
                          <a:cs typeface="Arial Narrow" panose="020B0604020202020204" pitchFamily="34" charset="0"/>
                        </a:rPr>
                        <a:t>+ 10</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1000" b="0" i="0">
                          <a:effectLst/>
                          <a:latin typeface="Arial Narrow" panose="020B0604020202020204" pitchFamily="34" charset="0"/>
                          <a:cs typeface="Arial Narrow" panose="020B0604020202020204" pitchFamily="34" charset="0"/>
                        </a:rPr>
                        <a:t>mise en œuvre d'un programme pluriannuel de travaux de réhabilitation et de renouvellement (programme détaillé assorti d'un estimatif chiffré portant sur au moins 3 ans)</a:t>
                      </a:r>
                      <a:endParaRPr lang="fr-FR" sz="10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0</a:t>
                      </a:r>
                    </a:p>
                  </a:txBody>
                  <a:tcPr marL="53065" marR="53065" marT="0" marB="0" anchor="ctr"/>
                </a:tc>
                <a:tc vMerge="1">
                  <a:txBody>
                    <a:bodyPr/>
                    <a:lstStyle/>
                    <a:p>
                      <a:pPr algn="ctr"/>
                      <a:endParaRPr lang="fr-FR" sz="800" b="0" i="0" dirty="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3822871753"/>
                  </a:ext>
                </a:extLst>
              </a:tr>
            </a:tbl>
          </a:graphicData>
        </a:graphic>
      </p:graphicFrame>
    </p:spTree>
    <p:extLst>
      <p:ext uri="{BB962C8B-B14F-4D97-AF65-F5344CB8AC3E}">
        <p14:creationId xmlns:p14="http://schemas.microsoft.com/office/powerpoint/2010/main" val="4269876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0F8CCA-0880-8DD4-0D6D-C3FA58B61EBE}"/>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7CB701-B624-4AE2-AC82-95F0EBC16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7559CEC-571A-FFC8-07FF-8B20291E8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B0BAFA51-A51F-AD79-33F6-D58E557B7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re 1">
            <a:extLst>
              <a:ext uri="{FF2B5EF4-FFF2-40B4-BE49-F238E27FC236}">
                <a16:creationId xmlns:a16="http://schemas.microsoft.com/office/drawing/2014/main" id="{1DF3C394-62A6-B070-B0D0-A4D38E8B87D4}"/>
              </a:ext>
            </a:extLst>
          </p:cNvPr>
          <p:cNvSpPr txBox="1">
            <a:spLocks/>
          </p:cNvSpPr>
          <p:nvPr/>
        </p:nvSpPr>
        <p:spPr>
          <a:xfrm>
            <a:off x="838200" y="365126"/>
            <a:ext cx="10515600" cy="723936"/>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Taux de desserte par des réseaux de collecte des eaux usées</a:t>
            </a:r>
          </a:p>
        </p:txBody>
      </p:sp>
      <p:sp>
        <p:nvSpPr>
          <p:cNvPr id="6" name="ZoneTexte 5">
            <a:extLst>
              <a:ext uri="{FF2B5EF4-FFF2-40B4-BE49-F238E27FC236}">
                <a16:creationId xmlns:a16="http://schemas.microsoft.com/office/drawing/2014/main" id="{243BB07A-F71B-6128-32A2-24EEBB6C889B}"/>
              </a:ext>
            </a:extLst>
          </p:cNvPr>
          <p:cNvSpPr txBox="1"/>
          <p:nvPr/>
        </p:nvSpPr>
        <p:spPr>
          <a:xfrm>
            <a:off x="556324" y="1045198"/>
            <a:ext cx="11004740" cy="541272"/>
          </a:xfrm>
          <a:prstGeom prst="rect">
            <a:avLst/>
          </a:prstGeom>
        </p:spPr>
        <p:txBody>
          <a:bodyPr vert="horz" lIns="91440" tIns="45720" rIns="91440" bIns="45720" rtlCol="0" anchor="t">
            <a:normAutofit/>
          </a:bodyPr>
          <a:lstStyle/>
          <a:p>
            <a:pPr algn="just">
              <a:lnSpc>
                <a:spcPct val="90000"/>
              </a:lnSpc>
              <a:spcAft>
                <a:spcPts val="600"/>
              </a:spcAft>
            </a:pPr>
            <a:r>
              <a:rPr lang="en-US" sz="1600" dirty="0" err="1">
                <a:latin typeface="Arial Narrow" panose="020B0604020202020204" pitchFamily="34" charset="0"/>
                <a:cs typeface="Arial Narrow" panose="020B0604020202020204" pitchFamily="34" charset="0"/>
              </a:rPr>
              <a:t>Nombre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d'abonnés</a:t>
            </a:r>
            <a:r>
              <a:rPr lang="en-US" sz="1600" dirty="0">
                <a:latin typeface="Arial Narrow" panose="020B0604020202020204" pitchFamily="34" charset="0"/>
                <a:cs typeface="Arial Narrow" panose="020B0604020202020204" pitchFamily="34" charset="0"/>
              </a:rPr>
              <a:t> du service </a:t>
            </a:r>
            <a:r>
              <a:rPr lang="en-US" sz="1600" dirty="0" err="1">
                <a:latin typeface="Arial Narrow" panose="020B0604020202020204" pitchFamily="34" charset="0"/>
                <a:cs typeface="Arial Narrow" panose="020B0604020202020204" pitchFamily="34" charset="0"/>
              </a:rPr>
              <a:t>d'assainissement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collectif</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rapporté</a:t>
            </a:r>
            <a:r>
              <a:rPr lang="en-US" sz="1600" dirty="0">
                <a:latin typeface="Arial Narrow" panose="020B0604020202020204" pitchFamily="34" charset="0"/>
                <a:cs typeface="Arial Narrow" panose="020B0604020202020204" pitchFamily="34" charset="0"/>
              </a:rPr>
              <a:t> au </a:t>
            </a:r>
            <a:r>
              <a:rPr lang="en-US" sz="1600" dirty="0" err="1">
                <a:latin typeface="Arial Narrow" panose="020B0604020202020204" pitchFamily="34" charset="0"/>
                <a:cs typeface="Arial Narrow" panose="020B0604020202020204" pitchFamily="34" charset="0"/>
              </a:rPr>
              <a:t>nombre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potentiel</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d'abonnés</a:t>
            </a:r>
            <a:r>
              <a:rPr lang="en-US" sz="1600" dirty="0">
                <a:latin typeface="Arial Narrow" panose="020B0604020202020204" pitchFamily="34" charset="0"/>
                <a:cs typeface="Arial Narrow" panose="020B0604020202020204" pitchFamily="34" charset="0"/>
              </a:rPr>
              <a:t> de la zone relevant de </a:t>
            </a:r>
            <a:r>
              <a:rPr lang="en-US" sz="1600" dirty="0" err="1">
                <a:latin typeface="Arial Narrow" panose="020B0604020202020204" pitchFamily="34" charset="0"/>
                <a:cs typeface="Arial Narrow" panose="020B0604020202020204" pitchFamily="34" charset="0"/>
              </a:rPr>
              <a:t>l'assainissement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collectif</a:t>
            </a:r>
            <a:r>
              <a:rPr lang="en-US" sz="1600" dirty="0">
                <a:latin typeface="Arial Narrow" panose="020B0604020202020204" pitchFamily="34" charset="0"/>
                <a:cs typeface="Arial Narrow" panose="020B0604020202020204" pitchFamily="34" charset="0"/>
              </a:rPr>
              <a:t>.</a:t>
            </a:r>
          </a:p>
        </p:txBody>
      </p:sp>
      <p:sp>
        <p:nvSpPr>
          <p:cNvPr id="7" name="ZoneTexte 6">
            <a:extLst>
              <a:ext uri="{FF2B5EF4-FFF2-40B4-BE49-F238E27FC236}">
                <a16:creationId xmlns:a16="http://schemas.microsoft.com/office/drawing/2014/main" id="{69F759BF-2E60-A8D1-B9EB-62F8F2BA22EF}"/>
              </a:ext>
            </a:extLst>
          </p:cNvPr>
          <p:cNvSpPr txBox="1"/>
          <p:nvPr/>
        </p:nvSpPr>
        <p:spPr>
          <a:xfrm>
            <a:off x="838200" y="2306200"/>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sp>
        <p:nvSpPr>
          <p:cNvPr id="8" name="ZoneTexte 7">
            <a:extLst>
              <a:ext uri="{FF2B5EF4-FFF2-40B4-BE49-F238E27FC236}">
                <a16:creationId xmlns:a16="http://schemas.microsoft.com/office/drawing/2014/main" id="{BFDFD25A-0310-5B20-6012-0164A982154A}"/>
              </a:ext>
            </a:extLst>
          </p:cNvPr>
          <p:cNvSpPr txBox="1"/>
          <p:nvPr/>
        </p:nvSpPr>
        <p:spPr>
          <a:xfrm>
            <a:off x="1035480" y="2779974"/>
            <a:ext cx="6179708" cy="2663156"/>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1400" dirty="0" err="1">
                <a:latin typeface="Arial Narrow" panose="020B0604020202020204" pitchFamily="34" charset="0"/>
                <a:cs typeface="Arial Narrow" panose="020B0604020202020204" pitchFamily="34" charset="0"/>
              </a:rPr>
              <a:t>Selon</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l'actualisation</a:t>
            </a:r>
            <a:r>
              <a:rPr lang="en-US" sz="1400" dirty="0">
                <a:latin typeface="Arial Narrow" panose="020B0604020202020204" pitchFamily="34" charset="0"/>
                <a:cs typeface="Arial Narrow" panose="020B0604020202020204" pitchFamily="34" charset="0"/>
              </a:rPr>
              <a:t> du </a:t>
            </a:r>
            <a:r>
              <a:rPr lang="en-US" sz="1400" dirty="0" err="1">
                <a:latin typeface="Arial Narrow" panose="020B0604020202020204" pitchFamily="34" charset="0"/>
                <a:cs typeface="Arial Narrow" panose="020B0604020202020204" pitchFamily="34" charset="0"/>
              </a:rPr>
              <a:t>zonage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réalisée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avril</a:t>
            </a:r>
            <a:r>
              <a:rPr lang="en-US" sz="1400" dirty="0">
                <a:latin typeface="Arial Narrow" panose="020B0604020202020204" pitchFamily="34" charset="0"/>
                <a:cs typeface="Arial Narrow" panose="020B0604020202020204" pitchFamily="34" charset="0"/>
              </a:rPr>
              <a:t> 2019, 565 </a:t>
            </a:r>
            <a:r>
              <a:rPr lang="en-US" sz="1400" dirty="0" err="1">
                <a:latin typeface="Arial Narrow" panose="020B0604020202020204" pitchFamily="34" charset="0"/>
                <a:cs typeface="Arial Narrow" panose="020B0604020202020204" pitchFamily="34" charset="0"/>
              </a:rPr>
              <a:t>raccordements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supplémentaires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peuvent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être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envisagés</a:t>
            </a:r>
            <a:r>
              <a:rPr lang="en-US" sz="1400" dirty="0">
                <a:latin typeface="Arial Narrow" panose="020B0604020202020204" pitchFamily="34" charset="0"/>
                <a:cs typeface="Arial Narrow" panose="020B0604020202020204" pitchFamily="34" charset="0"/>
              </a:rPr>
              <a:t> sur le </a:t>
            </a:r>
            <a:r>
              <a:rPr lang="en-US" sz="1400" dirty="0" err="1">
                <a:latin typeface="Arial Narrow" panose="020B0604020202020204" pitchFamily="34" charset="0"/>
                <a:cs typeface="Arial Narrow" panose="020B0604020202020204" pitchFamily="34" charset="0"/>
              </a:rPr>
              <a:t>réseau</a:t>
            </a:r>
            <a:r>
              <a:rPr lang="en-US" sz="1400" dirty="0">
                <a:latin typeface="Arial Narrow" panose="020B0604020202020204" pitchFamily="34" charset="0"/>
                <a:cs typeface="Arial Narrow" panose="020B0604020202020204" pitchFamily="34" charset="0"/>
              </a:rPr>
              <a:t> communal.</a:t>
            </a: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A </a:t>
            </a:r>
            <a:r>
              <a:rPr lang="en-US" sz="1400" dirty="0" err="1">
                <a:latin typeface="Arial Narrow" panose="020B0604020202020204" pitchFamily="34" charset="0"/>
                <a:cs typeface="Arial Narrow" panose="020B0604020202020204" pitchFamily="34" charset="0"/>
              </a:rPr>
              <a:t>titre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indicatif</a:t>
            </a:r>
            <a:r>
              <a:rPr lang="en-US" sz="1400" dirty="0">
                <a:latin typeface="Arial Narrow" panose="020B0604020202020204" pitchFamily="34" charset="0"/>
                <a:cs typeface="Arial Narrow" panose="020B0604020202020204" pitchFamily="34" charset="0"/>
              </a:rPr>
              <a:t>, pour </a:t>
            </a:r>
            <a:r>
              <a:rPr lang="en-US" sz="1400" dirty="0" err="1">
                <a:latin typeface="Arial Narrow" panose="020B0604020202020204" pitchFamily="34" charset="0"/>
                <a:cs typeface="Arial Narrow" panose="020B0604020202020204" pitchFamily="34" charset="0"/>
              </a:rPr>
              <a:t>comparaison</a:t>
            </a:r>
            <a:r>
              <a:rPr lang="en-US" sz="1400" dirty="0">
                <a:latin typeface="Arial Narrow" panose="020B0604020202020204" pitchFamily="34" charset="0"/>
                <a:cs typeface="Arial Narrow" panose="020B0604020202020204" pitchFamily="34" charset="0"/>
              </a:rPr>
              <a:t>, au regard du </a:t>
            </a:r>
            <a:r>
              <a:rPr lang="en-US" sz="1400" dirty="0" err="1">
                <a:latin typeface="Arial Narrow" panose="020B0604020202020204" pitchFamily="34" charset="0"/>
                <a:cs typeface="Arial Narrow" panose="020B0604020202020204" pitchFamily="34" charset="0"/>
              </a:rPr>
              <a:t>nombre</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logements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présents</a:t>
            </a:r>
            <a:r>
              <a:rPr lang="en-US" sz="1400" dirty="0">
                <a:latin typeface="Arial Narrow" panose="020B0604020202020204" pitchFamily="34" charset="0"/>
                <a:cs typeface="Arial Narrow" panose="020B0604020202020204" pitchFamily="34" charset="0"/>
              </a:rPr>
              <a:t> sur le </a:t>
            </a:r>
            <a:r>
              <a:rPr lang="en-US" sz="1400" dirty="0" err="1">
                <a:latin typeface="Arial Narrow" panose="020B0604020202020204" pitchFamily="34" charset="0"/>
                <a:cs typeface="Arial Narrow" panose="020B0604020202020204" pitchFamily="34" charset="0"/>
              </a:rPr>
              <a:t>territoire</a:t>
            </a:r>
            <a:r>
              <a:rPr lang="en-US" sz="1400" dirty="0">
                <a:latin typeface="Arial Narrow" panose="020B0604020202020204" pitchFamily="34" charset="0"/>
                <a:cs typeface="Arial Narrow" panose="020B0604020202020204" pitchFamily="34" charset="0"/>
              </a:rPr>
              <a:t> de la commune (1 524), le </a:t>
            </a:r>
            <a:r>
              <a:rPr lang="en-US" sz="1400" dirty="0" err="1">
                <a:latin typeface="Arial Narrow" panose="020B0604020202020204" pitchFamily="34" charset="0"/>
                <a:cs typeface="Arial Narrow" panose="020B0604020202020204" pitchFamily="34" charset="0"/>
              </a:rPr>
              <a:t>taux</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raccordement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serait</a:t>
            </a:r>
            <a:r>
              <a:rPr lang="en-US" sz="1400" dirty="0">
                <a:latin typeface="Arial Narrow" panose="020B0604020202020204" pitchFamily="34" charset="0"/>
                <a:cs typeface="Arial Narrow" panose="020B0604020202020204" pitchFamily="34" charset="0"/>
              </a:rPr>
              <a:t> plus </a:t>
            </a:r>
            <a:r>
              <a:rPr lang="en-US" sz="1400" dirty="0" err="1">
                <a:latin typeface="Arial Narrow" panose="020B0604020202020204" pitchFamily="34" charset="0"/>
                <a:cs typeface="Arial Narrow" panose="020B0604020202020204" pitchFamily="34" charset="0"/>
              </a:rPr>
              <a:t>proche</a:t>
            </a:r>
            <a:r>
              <a:rPr lang="en-US" sz="1400" dirty="0">
                <a:latin typeface="Arial Narrow" panose="020B0604020202020204" pitchFamily="34" charset="0"/>
                <a:cs typeface="Arial Narrow" panose="020B0604020202020204" pitchFamily="34" charset="0"/>
              </a:rPr>
              <a:t> de 74%.</a:t>
            </a: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60AF270D-7A25-5607-30A3-D5D44C8849E8}"/>
                  </a:ext>
                </a:extLst>
              </p:cNvPr>
              <p:cNvSpPr txBox="1"/>
              <p:nvPr/>
            </p:nvSpPr>
            <p:spPr>
              <a:xfrm>
                <a:off x="4880774" y="1731432"/>
                <a:ext cx="6680290" cy="451790"/>
              </a:xfrm>
              <a:prstGeom prst="rect">
                <a:avLst/>
              </a:prstGeom>
              <a:solidFill>
                <a:schemeClr val="accent2">
                  <a:lumMod val="20000"/>
                  <a:lumOff val="80000"/>
                </a:schemeClr>
              </a:solidFill>
            </p:spPr>
            <p:txBody>
              <a:bodyPr wrap="none" rtlCol="0">
                <a:spAutoFit/>
              </a:bodyPr>
              <a:lstStyle/>
              <a:p>
                <a14:m>
                  <m:oMath xmlns:m="http://schemas.openxmlformats.org/officeDocument/2006/math">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𝑡𝑎𝑢𝑥</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𝑑𝑒</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𝑑𝑒𝑠𝑠𝑒𝑟𝑡𝑒</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𝑝𝑎𝑟</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𝑙𝑒𝑠</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𝑟</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é</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𝑠𝑒𝑎𝑢𝑥</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fr-FR" sz="1400" i="1">
                            <a:solidFill>
                              <a:srgbClr val="632423"/>
                            </a:solidFill>
                            <a:effectLst/>
                            <a:latin typeface="Cambria Math" panose="02040503050406030204" pitchFamily="18" charset="0"/>
                          </a:rPr>
                        </m:ctrlPr>
                      </m:sSupPr>
                      <m:e>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p>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𝑒𝑎𝑢𝑥</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𝑢𝑠</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é</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𝑒𝑠</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fr-FR" sz="1400" i="1">
                            <a:solidFill>
                              <a:srgbClr val="632423"/>
                            </a:solidFill>
                            <a:effectLst/>
                            <a:latin typeface="Cambria Math" panose="02040503050406030204" pitchFamily="18" charset="0"/>
                          </a:rPr>
                        </m:ctrlPr>
                      </m:fPr>
                      <m:num>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𝑛𝑜𝑚𝑏𝑟𝑒</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fr-FR" sz="1400" i="1">
                                <a:solidFill>
                                  <a:srgbClr val="632423"/>
                                </a:solidFill>
                                <a:effectLst/>
                                <a:latin typeface="Cambria Math" panose="02040503050406030204" pitchFamily="18" charset="0"/>
                              </a:rPr>
                            </m:ctrlPr>
                          </m:sSupPr>
                          <m:e>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p>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𝑎𝑏𝑜𝑛𝑛</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é</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𝑠</m:t>
                        </m:r>
                        <m:r>
                          <a:rPr lang="fr-FR" sz="1400" b="0" i="1" smtClean="0">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𝑑𝑒𝑠𝑠𝑒𝑟𝑣𝑖𝑠</m:t>
                        </m:r>
                      </m:num>
                      <m:den>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𝑛𝑜𝑚𝑏𝑟𝑒</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fr-FR" sz="1400" i="1">
                                <a:solidFill>
                                  <a:srgbClr val="632423"/>
                                </a:solidFill>
                                <a:effectLst/>
                                <a:latin typeface="Cambria Math" panose="02040503050406030204" pitchFamily="18" charset="0"/>
                              </a:rPr>
                            </m:ctrlPr>
                          </m:sSupPr>
                          <m:e>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p>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𝑎𝑏𝑜𝑛𝑛</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é</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𝑠</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𝑝𝑜𝑡𝑒𝑛𝑡𝑖𝑒𝑙𝑠</m:t>
                        </m:r>
                      </m:den>
                    </m:f>
                    <m:r>
                      <a:rPr lang="fr-FR" sz="1400" b="0" i="1">
                        <a:solidFill>
                          <a:srgbClr val="632423"/>
                        </a:solidFill>
                        <a:effectLst/>
                        <a:latin typeface="Cambria Math" panose="02040503050406030204" pitchFamily="18" charset="0"/>
                        <a:ea typeface="Times New Roman" panose="02020603050405020304" pitchFamily="18" charset="0"/>
                        <a:cs typeface="Times New Roman" panose="02020603050405020304" pitchFamily="18" charset="0"/>
                      </a:rPr>
                      <m:t> ×100</m:t>
                    </m:r>
                  </m:oMath>
                </a14:m>
                <a:r>
                  <a:rPr lang="fr-FR" sz="1400" i="1" dirty="0">
                    <a:effectLst/>
                    <a:latin typeface="Comic Sans MS" panose="030F0902030302020204" pitchFamily="66" charset="0"/>
                  </a:rPr>
                  <a:t> </a:t>
                </a:r>
                <a:endParaRPr lang="fr-FR" sz="1400" i="1" dirty="0">
                  <a:latin typeface="Comic Sans MS" panose="030F0902030302020204" pitchFamily="66" charset="0"/>
                </a:endParaRPr>
              </a:p>
            </p:txBody>
          </p:sp>
        </mc:Choice>
        <mc:Fallback xmlns="">
          <p:sp>
            <p:nvSpPr>
              <p:cNvPr id="10" name="ZoneTexte 9">
                <a:extLst>
                  <a:ext uri="{FF2B5EF4-FFF2-40B4-BE49-F238E27FC236}">
                    <a16:creationId xmlns:a16="http://schemas.microsoft.com/office/drawing/2014/main" id="{60AF270D-7A25-5607-30A3-D5D44C8849E8}"/>
                  </a:ext>
                </a:extLst>
              </p:cNvPr>
              <p:cNvSpPr txBox="1">
                <a:spLocks noRot="1" noChangeAspect="1" noMove="1" noResize="1" noEditPoints="1" noAdjustHandles="1" noChangeArrowheads="1" noChangeShapeType="1" noTextEdit="1"/>
              </p:cNvSpPr>
              <p:nvPr/>
            </p:nvSpPr>
            <p:spPr>
              <a:xfrm>
                <a:off x="4880774" y="1731432"/>
                <a:ext cx="6680290" cy="451790"/>
              </a:xfrm>
              <a:prstGeom prst="rect">
                <a:avLst/>
              </a:prstGeom>
              <a:blipFill>
                <a:blip r:embed="rId2"/>
                <a:stretch>
                  <a:fillRect b="-5556"/>
                </a:stretch>
              </a:blipFill>
            </p:spPr>
            <p:txBody>
              <a:bodyPr/>
              <a:lstStyle/>
              <a:p>
                <a:r>
                  <a:rPr lang="fr-FR">
                    <a:noFill/>
                  </a:rPr>
                  <a:t> </a:t>
                </a:r>
              </a:p>
            </p:txBody>
          </p:sp>
        </mc:Fallback>
      </mc:AlternateContent>
      <p:sp>
        <p:nvSpPr>
          <p:cNvPr id="11" name="Ellipse 10">
            <a:extLst>
              <a:ext uri="{FF2B5EF4-FFF2-40B4-BE49-F238E27FC236}">
                <a16:creationId xmlns:a16="http://schemas.microsoft.com/office/drawing/2014/main" id="{9326F9D3-6C31-03D2-B86D-8DBDC5C3513C}"/>
              </a:ext>
            </a:extLst>
          </p:cNvPr>
          <p:cNvSpPr/>
          <p:nvPr/>
        </p:nvSpPr>
        <p:spPr>
          <a:xfrm>
            <a:off x="7880655" y="2779974"/>
            <a:ext cx="2954774" cy="2952000"/>
          </a:xfrm>
          <a:prstGeom prst="ellipse">
            <a:avLst/>
          </a:prstGeom>
          <a:noFill/>
          <a:ln w="76200">
            <a:solidFill>
              <a:srgbClr val="0432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432FF"/>
                </a:solidFill>
                <a:latin typeface="Arial Narrow" panose="020B0604020202020204" pitchFamily="34" charset="0"/>
                <a:cs typeface="Arial Narrow" panose="020B0604020202020204" pitchFamily="34" charset="0"/>
              </a:rPr>
              <a:t>Taux de desserte =</a:t>
            </a:r>
          </a:p>
          <a:p>
            <a:pPr algn="ctr"/>
            <a:endParaRPr lang="fr-FR" sz="2000" b="1" dirty="0">
              <a:solidFill>
                <a:srgbClr val="0432FF"/>
              </a:solidFill>
              <a:latin typeface="Arial Narrow" panose="020B0604020202020204" pitchFamily="34" charset="0"/>
              <a:cs typeface="Arial Narrow" panose="020B0604020202020204" pitchFamily="34" charset="0"/>
            </a:endParaRPr>
          </a:p>
          <a:p>
            <a:pPr algn="ctr"/>
            <a:r>
              <a:rPr lang="fr-FR" sz="2000" b="1" dirty="0">
                <a:solidFill>
                  <a:srgbClr val="0432FF"/>
                </a:solidFill>
                <a:latin typeface="Arial Narrow" panose="020B0604020202020204" pitchFamily="34" charset="0"/>
                <a:cs typeface="Arial Narrow" panose="020B0604020202020204" pitchFamily="34" charset="0"/>
              </a:rPr>
              <a:t>67%</a:t>
            </a:r>
          </a:p>
        </p:txBody>
      </p:sp>
    </p:spTree>
    <p:extLst>
      <p:ext uri="{BB962C8B-B14F-4D97-AF65-F5344CB8AC3E}">
        <p14:creationId xmlns:p14="http://schemas.microsoft.com/office/powerpoint/2010/main" val="2701348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79FD5D06-6375-9BFD-E3E6-BA47276B14A1}"/>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6FE41C61-328A-7C6D-2252-ADFD9B93D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 name="Titre 1">
            <a:extLst>
              <a:ext uri="{FF2B5EF4-FFF2-40B4-BE49-F238E27FC236}">
                <a16:creationId xmlns:a16="http://schemas.microsoft.com/office/drawing/2014/main" id="{3CB8F6E3-0383-F74F-CF9B-AEAE66730FDE}"/>
              </a:ext>
            </a:extLst>
          </p:cNvPr>
          <p:cNvSpPr>
            <a:spLocks noGrp="1"/>
          </p:cNvSpPr>
          <p:nvPr>
            <p:ph type="title"/>
          </p:nvPr>
        </p:nvSpPr>
        <p:spPr>
          <a:xfrm>
            <a:off x="4856540" y="4594912"/>
            <a:ext cx="6766405" cy="1168188"/>
          </a:xfrm>
        </p:spPr>
        <p:txBody>
          <a:bodyPr vert="horz" lIns="91440" tIns="45720" rIns="91440" bIns="45720" rtlCol="0" anchor="b">
            <a:noAutofit/>
          </a:bodyPr>
          <a:lstStyle/>
          <a:p>
            <a:pPr algn="ctr"/>
            <a:r>
              <a:rPr lang="en-US" b="1" cap="small" dirty="0">
                <a:solidFill>
                  <a:srgbClr val="FFFFFE"/>
                </a:solidFill>
                <a:latin typeface="Arial Narrow" panose="020B0604020202020204" pitchFamily="34" charset="0"/>
                <a:cs typeface="Arial Narrow" panose="020B0604020202020204" pitchFamily="34" charset="0"/>
              </a:rPr>
              <a:t>TARIFICATION ET RECETTES DU SERVICE</a:t>
            </a:r>
          </a:p>
        </p:txBody>
      </p:sp>
      <p:sp>
        <p:nvSpPr>
          <p:cNvPr id="33" name="Freeform: Shape 32">
            <a:extLst>
              <a:ext uri="{FF2B5EF4-FFF2-40B4-BE49-F238E27FC236}">
                <a16:creationId xmlns:a16="http://schemas.microsoft.com/office/drawing/2014/main" id="{EC4DA732-71A9-2DE8-8C67-C2810167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43D16A8C-218F-15C8-232C-53324B67F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c 36">
            <a:extLst>
              <a:ext uri="{FF2B5EF4-FFF2-40B4-BE49-F238E27FC236}">
                <a16:creationId xmlns:a16="http://schemas.microsoft.com/office/drawing/2014/main" id="{7395C09D-1D8E-AC82-A989-9A5577D20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CA670D0A-822D-0D7E-5CF9-4182CFF1B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ZoneTexte 3">
            <a:extLst>
              <a:ext uri="{FF2B5EF4-FFF2-40B4-BE49-F238E27FC236}">
                <a16:creationId xmlns:a16="http://schemas.microsoft.com/office/drawing/2014/main" id="{3A5999E9-E081-54B3-D34E-948FE8B02A91}"/>
              </a:ext>
            </a:extLst>
          </p:cNvPr>
          <p:cNvSpPr txBox="1"/>
          <p:nvPr/>
        </p:nvSpPr>
        <p:spPr>
          <a:xfrm>
            <a:off x="-151394" y="2539768"/>
            <a:ext cx="3769608" cy="1569660"/>
          </a:xfrm>
          <a:prstGeom prst="rect">
            <a:avLst/>
          </a:prstGeom>
          <a:noFill/>
        </p:spPr>
        <p:txBody>
          <a:bodyPr wrap="square" rtlCol="0">
            <a:spAutoFit/>
          </a:bodyPr>
          <a:lstStyle/>
          <a:p>
            <a:pPr algn="ctr"/>
            <a:r>
              <a:rPr lang="fr-FR" sz="3200" b="1" dirty="0">
                <a:solidFill>
                  <a:srgbClr val="0432FF"/>
                </a:solidFill>
                <a:latin typeface="Arial Narrow" panose="020B0604020202020204" pitchFamily="34" charset="0"/>
                <a:cs typeface="Arial Narrow" panose="020B0604020202020204" pitchFamily="34" charset="0"/>
              </a:rPr>
              <a:t>Présentation de la facture d'assainissement</a:t>
            </a:r>
          </a:p>
        </p:txBody>
      </p:sp>
      <p:sp>
        <p:nvSpPr>
          <p:cNvPr id="5" name="ZoneTexte 4">
            <a:extLst>
              <a:ext uri="{FF2B5EF4-FFF2-40B4-BE49-F238E27FC236}">
                <a16:creationId xmlns:a16="http://schemas.microsoft.com/office/drawing/2014/main" id="{D9829A69-41A8-2F57-211F-F9F01FA059B0}"/>
              </a:ext>
            </a:extLst>
          </p:cNvPr>
          <p:cNvSpPr txBox="1"/>
          <p:nvPr/>
        </p:nvSpPr>
        <p:spPr>
          <a:xfrm>
            <a:off x="4631495" y="920281"/>
            <a:ext cx="2929007" cy="584775"/>
          </a:xfrm>
          <a:prstGeom prst="rect">
            <a:avLst/>
          </a:prstGeom>
          <a:noFill/>
        </p:spPr>
        <p:txBody>
          <a:bodyPr wrap="none" rtlCol="0">
            <a:spAutoFit/>
          </a:bodyPr>
          <a:lstStyle/>
          <a:p>
            <a:r>
              <a:rPr lang="fr-FR" sz="3200" b="1" dirty="0">
                <a:solidFill>
                  <a:srgbClr val="008000"/>
                </a:solidFill>
                <a:latin typeface="Arial Narrow" panose="020B0604020202020204" pitchFamily="34" charset="0"/>
                <a:cs typeface="Arial Narrow" panose="020B0604020202020204" pitchFamily="34" charset="0"/>
              </a:rPr>
              <a:t>Evolution du prix</a:t>
            </a:r>
          </a:p>
        </p:txBody>
      </p:sp>
      <p:sp>
        <p:nvSpPr>
          <p:cNvPr id="6" name="ZoneTexte 5">
            <a:extLst>
              <a:ext uri="{FF2B5EF4-FFF2-40B4-BE49-F238E27FC236}">
                <a16:creationId xmlns:a16="http://schemas.microsoft.com/office/drawing/2014/main" id="{60895F51-C19A-CED2-261D-55511D806902}"/>
              </a:ext>
            </a:extLst>
          </p:cNvPr>
          <p:cNvSpPr txBox="1"/>
          <p:nvPr/>
        </p:nvSpPr>
        <p:spPr>
          <a:xfrm>
            <a:off x="9234720" y="1089559"/>
            <a:ext cx="2854597" cy="1077218"/>
          </a:xfrm>
          <a:prstGeom prst="rect">
            <a:avLst/>
          </a:prstGeom>
          <a:noFill/>
        </p:spPr>
        <p:txBody>
          <a:bodyPr wrap="square" rtlCol="0">
            <a:spAutoFit/>
          </a:bodyPr>
          <a:lstStyle/>
          <a:p>
            <a:pPr algn="ctr"/>
            <a:r>
              <a:rPr lang="fr-FR" sz="3200" b="1" dirty="0">
                <a:solidFill>
                  <a:srgbClr val="0432FF"/>
                </a:solidFill>
                <a:latin typeface="Arial Narrow" panose="020B0604020202020204" pitchFamily="34" charset="0"/>
                <a:cs typeface="Arial Narrow" panose="020B0604020202020204" pitchFamily="34" charset="0"/>
              </a:rPr>
              <a:t>Recettes</a:t>
            </a:r>
          </a:p>
          <a:p>
            <a:pPr algn="ctr"/>
            <a:r>
              <a:rPr lang="fr-FR" sz="3200" b="1" dirty="0">
                <a:solidFill>
                  <a:srgbClr val="0432FF"/>
                </a:solidFill>
                <a:latin typeface="Arial Narrow" panose="020B0604020202020204" pitchFamily="34" charset="0"/>
                <a:cs typeface="Arial Narrow" panose="020B0604020202020204" pitchFamily="34" charset="0"/>
              </a:rPr>
              <a:t>d'exploitation</a:t>
            </a:r>
          </a:p>
        </p:txBody>
      </p:sp>
    </p:spTree>
    <p:extLst>
      <p:ext uri="{BB962C8B-B14F-4D97-AF65-F5344CB8AC3E}">
        <p14:creationId xmlns:p14="http://schemas.microsoft.com/office/powerpoint/2010/main" val="231483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A51AD9-CAFD-D941-9A1E-1138B7578657}"/>
              </a:ext>
            </a:extLst>
          </p:cNvPr>
          <p:cNvSpPr>
            <a:spLocks noGrp="1"/>
          </p:cNvSpPr>
          <p:nvPr>
            <p:ph type="title"/>
          </p:nvPr>
        </p:nvSpPr>
        <p:spPr>
          <a:xfrm>
            <a:off x="312821" y="365125"/>
            <a:ext cx="11550316" cy="1325563"/>
          </a:xfrm>
        </p:spPr>
        <p:txBody>
          <a:bodyPr>
            <a:normAutofit/>
          </a:bodyPr>
          <a:lstStyle/>
          <a:p>
            <a:pPr algn="ctr"/>
            <a:r>
              <a:rPr lang="fr-FR" sz="4000" b="1" dirty="0">
                <a:solidFill>
                  <a:srgbClr val="008000"/>
                </a:solidFill>
                <a:latin typeface="Arial Narrow" panose="020B0604020202020204" pitchFamily="34" charset="0"/>
                <a:cs typeface="Arial Narrow" panose="020B0604020202020204" pitchFamily="34" charset="0"/>
              </a:rPr>
              <a:t>Préambule réglementaire</a:t>
            </a:r>
            <a:br>
              <a:rPr lang="fr-FR" sz="1200" b="1" dirty="0">
                <a:latin typeface="Arial Narrow" panose="020B0604020202020204" pitchFamily="34" charset="0"/>
                <a:cs typeface="Arial Narrow" panose="020B0604020202020204" pitchFamily="34" charset="0"/>
              </a:rPr>
            </a:br>
            <a:br>
              <a:rPr lang="fr-FR" sz="1200" b="1" dirty="0">
                <a:latin typeface="Arial Narrow" panose="020B0604020202020204" pitchFamily="34" charset="0"/>
                <a:cs typeface="Arial Narrow" panose="020B0604020202020204" pitchFamily="34" charset="0"/>
              </a:rPr>
            </a:br>
            <a:r>
              <a:rPr lang="fr-FR" sz="1800" b="1" dirty="0">
                <a:solidFill>
                  <a:srgbClr val="0432FF"/>
                </a:solidFill>
                <a:latin typeface="Arial Narrow" panose="020B0604020202020204" pitchFamily="34" charset="0"/>
                <a:cs typeface="Arial Narrow" panose="020B0604020202020204" pitchFamily="34" charset="0"/>
                <a:sym typeface="Wingdings" pitchFamily="2" charset="2"/>
              </a:rPr>
              <a:t> Ce rapport permet de connaitre la nature et l’importance, la qualité et la performance du service rendu</a:t>
            </a:r>
            <a:endParaRPr lang="fr-FR" sz="1800" b="1" dirty="0">
              <a:solidFill>
                <a:srgbClr val="0432FF"/>
              </a:solidFill>
              <a:latin typeface="Arial Narrow" panose="020B0604020202020204" pitchFamily="34" charset="0"/>
              <a:cs typeface="Arial Narrow" panose="020B0604020202020204" pitchFamily="34" charset="0"/>
            </a:endParaRPr>
          </a:p>
        </p:txBody>
      </p:sp>
      <p:sp>
        <p:nvSpPr>
          <p:cNvPr id="4" name="Espace réservé du contenu 3">
            <a:extLst>
              <a:ext uri="{FF2B5EF4-FFF2-40B4-BE49-F238E27FC236}">
                <a16:creationId xmlns:a16="http://schemas.microsoft.com/office/drawing/2014/main" id="{6954506E-203D-9245-92BD-3152AF402324}"/>
              </a:ext>
            </a:extLst>
          </p:cNvPr>
          <p:cNvSpPr>
            <a:spLocks noGrp="1"/>
          </p:cNvSpPr>
          <p:nvPr>
            <p:ph sz="half" idx="2"/>
          </p:nvPr>
        </p:nvSpPr>
        <p:spPr>
          <a:xfrm>
            <a:off x="579864" y="1690688"/>
            <a:ext cx="10961648" cy="4613859"/>
          </a:xfrm>
        </p:spPr>
        <p:txBody>
          <a:bodyPr>
            <a:noAutofit/>
          </a:bodyPr>
          <a:lstStyle/>
          <a:p>
            <a:pPr algn="just">
              <a:buFont typeface="Wingdings" panose="05000000000000000000" pitchFamily="2" charset="2"/>
              <a:buChar char="v"/>
            </a:pPr>
            <a:r>
              <a:rPr lang="fr-FR" sz="1400" dirty="0">
                <a:latin typeface="Arial Narrow" panose="020B0604020202020204" pitchFamily="34" charset="0"/>
                <a:cs typeface="Arial Narrow" panose="020B0604020202020204" pitchFamily="34" charset="0"/>
              </a:rPr>
              <a:t>Selon l’article L2224-5 du Code Général des Collectivités Territoriales CGCT, « le maire présente au conseil municipal ou le président de l'établissement public de coopération intercommunale EPCI présente à son assemblée délibérante un rapport annuel sur le prix et la qualité du service public [d'eau potable et/ou d’assainissement] destiné notamment à l'information des usagers ; ce rapport est présenté au plus tard dans les neuf mois qui suivent la clôture de l'exercice concerné. »	</a:t>
            </a:r>
            <a:r>
              <a:rPr lang="fr-FR" sz="1400" b="1" dirty="0">
                <a:latin typeface="Arial Narrow" panose="020B0604020202020204" pitchFamily="34" charset="0"/>
                <a:cs typeface="Arial Narrow" panose="020B0604020202020204" pitchFamily="34" charset="0"/>
                <a:sym typeface="Wingdings" pitchFamily="2" charset="2"/>
              </a:rPr>
              <a:t> soit une présentation avant le 30 septembre n+1</a:t>
            </a:r>
            <a:endParaRPr lang="fr-FR" sz="1400" b="1" dirty="0">
              <a:latin typeface="Arial Narrow" panose="020B0604020202020204" pitchFamily="34" charset="0"/>
              <a:cs typeface="Arial Narrow" panose="020B0604020202020204" pitchFamily="34" charset="0"/>
            </a:endParaRPr>
          </a:p>
          <a:p>
            <a:pPr marL="0" indent="0" algn="just">
              <a:buNone/>
            </a:pPr>
            <a:endParaRPr lang="fr-FR" sz="1400" dirty="0">
              <a:latin typeface="Arial Narrow" panose="020B0604020202020204" pitchFamily="34" charset="0"/>
              <a:cs typeface="Arial Narrow" panose="020B0604020202020204" pitchFamily="34" charset="0"/>
            </a:endParaRPr>
          </a:p>
          <a:p>
            <a:pPr algn="just">
              <a:buFont typeface="Wingdings" panose="05000000000000000000" pitchFamily="2" charset="2"/>
              <a:buChar char="v"/>
            </a:pPr>
            <a:r>
              <a:rPr lang="fr-FR" sz="1400" dirty="0">
                <a:latin typeface="Arial Narrow" panose="020B0604020202020204" pitchFamily="34" charset="0"/>
                <a:cs typeface="Arial Narrow" panose="020B0604020202020204" pitchFamily="34" charset="0"/>
              </a:rPr>
              <a:t>Des textes plus récents précisent cette disposition : le décret n°2007-675 du 2 mai 2007, l’arrêté du 2 mai 2007 fixant 3 axes principaux pour ce rapport :</a:t>
            </a:r>
          </a:p>
          <a:p>
            <a:pPr lvl="1" algn="just">
              <a:buFont typeface="Wingdings" panose="05000000000000000000" pitchFamily="2" charset="2"/>
              <a:buChar char="v"/>
            </a:pPr>
            <a:r>
              <a:rPr lang="fr-FR" sz="1400" b="1" dirty="0">
                <a:latin typeface="Arial Narrow" panose="020B0604020202020204" pitchFamily="34" charset="0"/>
                <a:cs typeface="Arial Narrow" panose="020B0604020202020204" pitchFamily="34" charset="0"/>
              </a:rPr>
              <a:t>La qualité du service à l'usager</a:t>
            </a:r>
          </a:p>
          <a:p>
            <a:pPr lvl="1" algn="just">
              <a:buFont typeface="Wingdings" panose="05000000000000000000" pitchFamily="2" charset="2"/>
              <a:buChar char="v"/>
            </a:pPr>
            <a:r>
              <a:rPr lang="fr-FR" sz="1400" b="1" dirty="0">
                <a:latin typeface="Arial Narrow" panose="020B0604020202020204" pitchFamily="34" charset="0"/>
                <a:cs typeface="Arial Narrow" panose="020B0604020202020204" pitchFamily="34" charset="0"/>
              </a:rPr>
              <a:t>La gestion financière et patrimoniale</a:t>
            </a:r>
          </a:p>
          <a:p>
            <a:pPr lvl="1" algn="just">
              <a:buFont typeface="Wingdings" panose="05000000000000000000" pitchFamily="2" charset="2"/>
              <a:buChar char="v"/>
            </a:pPr>
            <a:r>
              <a:rPr lang="fr-FR" sz="1400" b="1" dirty="0">
                <a:latin typeface="Arial Narrow" panose="020B0604020202020204" pitchFamily="34" charset="0"/>
                <a:cs typeface="Arial Narrow" panose="020B0604020202020204" pitchFamily="34" charset="0"/>
              </a:rPr>
              <a:t>Les performances environnementales du service</a:t>
            </a:r>
          </a:p>
          <a:p>
            <a:pPr marL="0" indent="0" algn="just">
              <a:buNone/>
            </a:pPr>
            <a:r>
              <a:rPr lang="fr-FR" sz="1400" dirty="0">
                <a:latin typeface="Arial Narrow" panose="020B0604020202020204" pitchFamily="34" charset="0"/>
                <a:cs typeface="Arial Narrow" panose="020B0604020202020204" pitchFamily="34" charset="0"/>
              </a:rPr>
              <a:t>L'arrêté du 2 décembre 2013 modifie simplement l’indicateur « indice de connaissance et de gestion patrimoniale ».</a:t>
            </a:r>
          </a:p>
          <a:p>
            <a:pPr algn="just">
              <a:buFont typeface="Wingdings" panose="05000000000000000000" pitchFamily="2" charset="2"/>
              <a:buChar char="v"/>
            </a:pPr>
            <a:endParaRPr lang="fr-FR" sz="1400" dirty="0">
              <a:latin typeface="Arial Narrow" panose="020B0604020202020204" pitchFamily="34" charset="0"/>
              <a:cs typeface="Arial Narrow" panose="020B0604020202020204" pitchFamily="34" charset="0"/>
            </a:endParaRPr>
          </a:p>
          <a:p>
            <a:pPr algn="just">
              <a:buFont typeface="Wingdings" panose="05000000000000000000" pitchFamily="2" charset="2"/>
              <a:buChar char="v"/>
            </a:pPr>
            <a:r>
              <a:rPr lang="fr-FR" sz="1400" dirty="0">
                <a:latin typeface="Arial Narrow" panose="020B0604020202020204" pitchFamily="34" charset="0"/>
                <a:cs typeface="Arial Narrow" panose="020B0604020202020204" pitchFamily="34" charset="0"/>
              </a:rPr>
              <a:t> A ce rapport doit être jointe également la note d’information de l’Agence de l’Eau (Loi n°2010-788 du 12 juillet 2010 portant engagement national pour l’environnement).</a:t>
            </a:r>
          </a:p>
          <a:p>
            <a:pPr marL="0" indent="0" algn="just">
              <a:buNone/>
            </a:pPr>
            <a:endParaRPr lang="fr-FR" sz="1400" dirty="0">
              <a:latin typeface="Arial Narrow" panose="020B0604020202020204" pitchFamily="34" charset="0"/>
              <a:cs typeface="Arial Narrow" panose="020B0604020202020204" pitchFamily="34" charset="0"/>
            </a:endParaRPr>
          </a:p>
          <a:p>
            <a:pPr algn="just">
              <a:buFont typeface="Wingdings" panose="05000000000000000000" pitchFamily="2" charset="2"/>
              <a:buChar char="v"/>
            </a:pPr>
            <a:r>
              <a:rPr lang="fr-FR" sz="1400" dirty="0">
                <a:latin typeface="Arial Narrow" panose="020B0604020202020204" pitchFamily="34" charset="0"/>
                <a:cs typeface="Arial Narrow" panose="020B0604020202020204" pitchFamily="34" charset="0"/>
              </a:rPr>
              <a:t> Il faut également rappeler l’obligation de mettre en place une </a:t>
            </a:r>
            <a:r>
              <a:rPr lang="fr-FR" sz="1400" b="1" dirty="0">
                <a:latin typeface="Arial Narrow" panose="020B0604020202020204" pitchFamily="34" charset="0"/>
                <a:cs typeface="Arial Narrow" panose="020B0604020202020204" pitchFamily="34" charset="0"/>
              </a:rPr>
              <a:t>Commission de Contrôle des Comptes </a:t>
            </a:r>
            <a:r>
              <a:rPr lang="fr-FR" sz="1400" dirty="0">
                <a:latin typeface="Arial Narrow" panose="020B0604020202020204" pitchFamily="34" charset="0"/>
                <a:cs typeface="Arial Narrow" panose="020B0604020202020204" pitchFamily="34" charset="0"/>
              </a:rPr>
              <a:t>si le service génère plus de 75 000 € de recettes (article R2222-3 du CGCT) ainsi qu'un examen par la </a:t>
            </a:r>
            <a:r>
              <a:rPr lang="fr-FR" sz="1400" b="1" dirty="0">
                <a:latin typeface="Arial Narrow" panose="020B0604020202020204" pitchFamily="34" charset="0"/>
                <a:cs typeface="Arial Narrow" panose="020B0604020202020204" pitchFamily="34" charset="0"/>
              </a:rPr>
              <a:t>Commission Consultative des Services Publics Locaux CCSPL </a:t>
            </a:r>
            <a:r>
              <a:rPr lang="fr-FR" sz="1400" dirty="0">
                <a:latin typeface="Arial Narrow" panose="020B0604020202020204" pitchFamily="34" charset="0"/>
                <a:cs typeface="Arial Narrow" panose="020B0604020202020204" pitchFamily="34" charset="0"/>
              </a:rPr>
              <a:t>pour les communes de plus de 10 000 habitants, des EPCI de plus de 50 000 habitants ou des Syndicats mixtes comprenant au moins une commune de plus de 10 000 habitants (art.L1413-1 du CGCT)</a:t>
            </a:r>
          </a:p>
          <a:p>
            <a:endParaRPr lang="fr-FR" sz="14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67478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B73B5F-6825-A46E-8353-9BB0CD05CAB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5DC8C5-8C8C-407D-1F50-41A1E9BAF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4F877178-EC58-8A8B-5C02-34312F43F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06DF09E5-6D6F-8061-8F60-88ED0DC5639C}"/>
              </a:ext>
            </a:extLst>
          </p:cNvPr>
          <p:cNvSpPr txBox="1"/>
          <p:nvPr/>
        </p:nvSpPr>
        <p:spPr>
          <a:xfrm>
            <a:off x="376292" y="2829439"/>
            <a:ext cx="3952639" cy="2772708"/>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L'augmentation du prix du mètre-cube reste maitrisée en 2024, la collectivité ayant fait le choix de ne pas modifier ses tarifs. </a:t>
            </a:r>
          </a:p>
        </p:txBody>
      </p:sp>
      <p:sp>
        <p:nvSpPr>
          <p:cNvPr id="6" name="Titre 1">
            <a:extLst>
              <a:ext uri="{FF2B5EF4-FFF2-40B4-BE49-F238E27FC236}">
                <a16:creationId xmlns:a16="http://schemas.microsoft.com/office/drawing/2014/main" id="{F3FB0239-D6BA-26AF-7812-3A28E9CE59B3}"/>
              </a:ext>
            </a:extLst>
          </p:cNvPr>
          <p:cNvSpPr txBox="1">
            <a:spLocks/>
          </p:cNvSpPr>
          <p:nvPr/>
        </p:nvSpPr>
        <p:spPr>
          <a:xfrm>
            <a:off x="838200" y="365126"/>
            <a:ext cx="10515600" cy="723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Présentation de la facture d'assainissement</a:t>
            </a:r>
          </a:p>
        </p:txBody>
      </p:sp>
      <p:sp>
        <p:nvSpPr>
          <p:cNvPr id="7" name="ZoneTexte 6">
            <a:extLst>
              <a:ext uri="{FF2B5EF4-FFF2-40B4-BE49-F238E27FC236}">
                <a16:creationId xmlns:a16="http://schemas.microsoft.com/office/drawing/2014/main" id="{91240915-624E-BEA5-7CAD-9AFB089EC325}"/>
              </a:ext>
            </a:extLst>
          </p:cNvPr>
          <p:cNvSpPr txBox="1"/>
          <p:nvPr/>
        </p:nvSpPr>
        <p:spPr>
          <a:xfrm>
            <a:off x="556324" y="1045198"/>
            <a:ext cx="11004740" cy="541272"/>
          </a:xfrm>
          <a:prstGeom prst="rect">
            <a:avLst/>
          </a:prstGeom>
        </p:spPr>
        <p:txBody>
          <a:bodyPr vert="horz" lIns="91440" tIns="45720" rIns="91440" bIns="45720" rtlCol="0" anchor="t">
            <a:normAutofit/>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Le tableau </a:t>
            </a:r>
            <a:r>
              <a:rPr lang="en-US" sz="1600" dirty="0" err="1">
                <a:latin typeface="Arial Narrow" panose="020B0604020202020204" pitchFamily="34" charset="0"/>
                <a:cs typeface="Arial Narrow" panose="020B0604020202020204" pitchFamily="34" charset="0"/>
              </a:rPr>
              <a:t>suivant</a:t>
            </a:r>
            <a:r>
              <a:rPr lang="en-US" sz="1600" dirty="0">
                <a:latin typeface="Arial Narrow" panose="020B0604020202020204" pitchFamily="34" charset="0"/>
                <a:cs typeface="Arial Narrow" panose="020B0604020202020204" pitchFamily="34" charset="0"/>
              </a:rPr>
              <a:t> présente l'évolution </a:t>
            </a:r>
            <a:r>
              <a:rPr lang="en-US" sz="1600" dirty="0" err="1">
                <a:latin typeface="Arial Narrow" panose="020B0604020202020204" pitchFamily="34" charset="0"/>
                <a:cs typeface="Arial Narrow" panose="020B0604020202020204" pitchFamily="34" charset="0"/>
              </a:rPr>
              <a:t>pluriannuelle</a:t>
            </a:r>
            <a:r>
              <a:rPr lang="en-US" sz="1600" dirty="0">
                <a:latin typeface="Arial Narrow" panose="020B0604020202020204" pitchFamily="34" charset="0"/>
                <a:cs typeface="Arial Narrow" panose="020B0604020202020204" pitchFamily="34" charset="0"/>
              </a:rPr>
              <a:t> de la facture </a:t>
            </a:r>
            <a:r>
              <a:rPr lang="en-US" sz="1600" dirty="0" err="1">
                <a:latin typeface="Arial Narrow" panose="020B0604020202020204" pitchFamily="34" charset="0"/>
                <a:cs typeface="Arial Narrow" panose="020B0604020202020204" pitchFamily="34" charset="0"/>
              </a:rPr>
              <a:t>d'assainissement</a:t>
            </a:r>
            <a:r>
              <a:rPr lang="en-US" sz="1600" dirty="0">
                <a:latin typeface="Arial Narrow" panose="020B0604020202020204" pitchFamily="34" charset="0"/>
                <a:cs typeface="Arial Narrow" panose="020B0604020202020204" pitchFamily="34" charset="0"/>
              </a:rPr>
              <a:t> du service. Le </a:t>
            </a:r>
            <a:r>
              <a:rPr lang="en-US" sz="1600" dirty="0" err="1">
                <a:latin typeface="Arial Narrow" panose="020B0604020202020204" pitchFamily="34" charset="0"/>
                <a:cs typeface="Arial Narrow" panose="020B0604020202020204" pitchFamily="34" charset="0"/>
              </a:rPr>
              <a:t>niveau</a:t>
            </a:r>
            <a:r>
              <a:rPr lang="en-US" sz="1600" dirty="0">
                <a:latin typeface="Arial Narrow" panose="020B0604020202020204" pitchFamily="34" charset="0"/>
                <a:cs typeface="Arial Narrow" panose="020B0604020202020204" pitchFamily="34" charset="0"/>
              </a:rPr>
              <a:t> de détail a pour </a:t>
            </a:r>
            <a:r>
              <a:rPr lang="en-US" sz="1600" dirty="0" err="1">
                <a:latin typeface="Arial Narrow" panose="020B0604020202020204" pitchFamily="34" charset="0"/>
                <a:cs typeface="Arial Narrow" panose="020B0604020202020204" pitchFamily="34" charset="0"/>
              </a:rPr>
              <a:t>objectif</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présenter</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chaque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composante</a:t>
            </a:r>
            <a:r>
              <a:rPr lang="en-US" sz="1600" dirty="0">
                <a:latin typeface="Arial Narrow" panose="020B0604020202020204" pitchFamily="34" charset="0"/>
                <a:cs typeface="Arial Narrow" panose="020B0604020202020204" pitchFamily="34" charset="0"/>
              </a:rPr>
              <a:t> de la facture type 120 m</a:t>
            </a:r>
            <a:r>
              <a:rPr lang="en-US" sz="1600" baseline="30000" dirty="0">
                <a:latin typeface="Arial Narrow" panose="020B0604020202020204" pitchFamily="34" charset="0"/>
                <a:cs typeface="Arial Narrow" panose="020B0604020202020204" pitchFamily="34" charset="0"/>
              </a:rPr>
              <a:t>3</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payée</a:t>
            </a:r>
            <a:r>
              <a:rPr lang="en-US" sz="1600" dirty="0">
                <a:latin typeface="Arial Narrow" panose="020B0604020202020204" pitchFamily="34" charset="0"/>
                <a:cs typeface="Arial Narrow" panose="020B0604020202020204" pitchFamily="34" charset="0"/>
              </a:rPr>
              <a:t> par </a:t>
            </a:r>
            <a:r>
              <a:rPr lang="en-US" sz="1600" dirty="0" err="1">
                <a:latin typeface="Arial Narrow" panose="020B0604020202020204" pitchFamily="34" charset="0"/>
                <a:cs typeface="Arial Narrow" panose="020B0604020202020204" pitchFamily="34" charset="0"/>
              </a:rPr>
              <a:t>l'abonné</a:t>
            </a:r>
            <a:r>
              <a:rPr lang="en-US" sz="1600" dirty="0">
                <a:latin typeface="Arial Narrow" panose="020B0604020202020204" pitchFamily="34" charset="0"/>
                <a:cs typeface="Arial Narrow" panose="020B0604020202020204" pitchFamily="34" charset="0"/>
              </a:rPr>
              <a:t>.</a:t>
            </a:r>
          </a:p>
        </p:txBody>
      </p:sp>
      <p:sp>
        <p:nvSpPr>
          <p:cNvPr id="8" name="ZoneTexte 7">
            <a:extLst>
              <a:ext uri="{FF2B5EF4-FFF2-40B4-BE49-F238E27FC236}">
                <a16:creationId xmlns:a16="http://schemas.microsoft.com/office/drawing/2014/main" id="{DB6827DD-E8A4-6CCF-1AC7-4F1D12D6E5E8}"/>
              </a:ext>
            </a:extLst>
          </p:cNvPr>
          <p:cNvSpPr txBox="1"/>
          <p:nvPr/>
        </p:nvSpPr>
        <p:spPr>
          <a:xfrm>
            <a:off x="1436269" y="2145628"/>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graphicFrame>
        <p:nvGraphicFramePr>
          <p:cNvPr id="2" name="Tableau 1">
            <a:extLst>
              <a:ext uri="{FF2B5EF4-FFF2-40B4-BE49-F238E27FC236}">
                <a16:creationId xmlns:a16="http://schemas.microsoft.com/office/drawing/2014/main" id="{0FACD00D-28BC-0D28-F3D6-5EA7FC7B208F}"/>
              </a:ext>
            </a:extLst>
          </p:cNvPr>
          <p:cNvGraphicFramePr>
            <a:graphicFrameLocks noGrp="1"/>
          </p:cNvGraphicFramePr>
          <p:nvPr>
            <p:extLst>
              <p:ext uri="{D42A27DB-BD31-4B8C-83A1-F6EECF244321}">
                <p14:modId xmlns:p14="http://schemas.microsoft.com/office/powerpoint/2010/main" val="764152933"/>
              </p:ext>
            </p:extLst>
          </p:nvPr>
        </p:nvGraphicFramePr>
        <p:xfrm>
          <a:off x="4891928" y="1785020"/>
          <a:ext cx="6843549" cy="4093440"/>
        </p:xfrm>
        <a:graphic>
          <a:graphicData uri="http://schemas.openxmlformats.org/drawingml/2006/table">
            <a:tbl>
              <a:tblPr firstRow="1" firstCol="1" lastRow="1" lastCol="1" bandRow="1" bandCol="1">
                <a:tableStyleId>{72833802-FEF1-4C79-8D5D-14CF1EAF98D9}</a:tableStyleId>
              </a:tblPr>
              <a:tblGrid>
                <a:gridCol w="2055889">
                  <a:extLst>
                    <a:ext uri="{9D8B030D-6E8A-4147-A177-3AD203B41FA5}">
                      <a16:colId xmlns:a16="http://schemas.microsoft.com/office/drawing/2014/main" val="541300894"/>
                    </a:ext>
                  </a:extLst>
                </a:gridCol>
                <a:gridCol w="957532">
                  <a:extLst>
                    <a:ext uri="{9D8B030D-6E8A-4147-A177-3AD203B41FA5}">
                      <a16:colId xmlns:a16="http://schemas.microsoft.com/office/drawing/2014/main" val="1143796370"/>
                    </a:ext>
                  </a:extLst>
                </a:gridCol>
                <a:gridCol w="957532">
                  <a:extLst>
                    <a:ext uri="{9D8B030D-6E8A-4147-A177-3AD203B41FA5}">
                      <a16:colId xmlns:a16="http://schemas.microsoft.com/office/drawing/2014/main" val="4292890588"/>
                    </a:ext>
                  </a:extLst>
                </a:gridCol>
                <a:gridCol w="957532">
                  <a:extLst>
                    <a:ext uri="{9D8B030D-6E8A-4147-A177-3AD203B41FA5}">
                      <a16:colId xmlns:a16="http://schemas.microsoft.com/office/drawing/2014/main" val="1988835266"/>
                    </a:ext>
                  </a:extLst>
                </a:gridCol>
                <a:gridCol w="957532">
                  <a:extLst>
                    <a:ext uri="{9D8B030D-6E8A-4147-A177-3AD203B41FA5}">
                      <a16:colId xmlns:a16="http://schemas.microsoft.com/office/drawing/2014/main" val="1842807649"/>
                    </a:ext>
                  </a:extLst>
                </a:gridCol>
                <a:gridCol w="957532">
                  <a:extLst>
                    <a:ext uri="{9D8B030D-6E8A-4147-A177-3AD203B41FA5}">
                      <a16:colId xmlns:a16="http://schemas.microsoft.com/office/drawing/2014/main" val="211900624"/>
                    </a:ext>
                  </a:extLst>
                </a:gridCol>
              </a:tblGrid>
              <a:tr h="216000">
                <a:tc>
                  <a:txBody>
                    <a:bodyPr/>
                    <a:lstStyle/>
                    <a:p>
                      <a:pPr algn="ctr"/>
                      <a:r>
                        <a:rPr lang="fr-FR" sz="1400" b="1" i="0" dirty="0">
                          <a:effectLst/>
                          <a:latin typeface="Arial Narrow" panose="020B0604020202020204" pitchFamily="34" charset="0"/>
                          <a:cs typeface="Arial Narrow" panose="020B0604020202020204" pitchFamily="34" charset="0"/>
                        </a:rPr>
                        <a:t>Tarifs en euros</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Facture 2020</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Facture 2021</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Facture 2022</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Facture 2023</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Facture 2024</a:t>
                      </a:r>
                    </a:p>
                  </a:txBody>
                  <a:tcPr marL="68580" marR="68580" marT="0" marB="0" anchor="ctr"/>
                </a:tc>
                <a:extLst>
                  <a:ext uri="{0D108BD9-81ED-4DB2-BD59-A6C34878D82A}">
                    <a16:rowId xmlns:a16="http://schemas.microsoft.com/office/drawing/2014/main" val="3607588362"/>
                  </a:ext>
                </a:extLst>
              </a:tr>
              <a:tr h="216000">
                <a:tc>
                  <a:txBody>
                    <a:bodyPr/>
                    <a:lstStyle/>
                    <a:p>
                      <a:pPr algn="ctr"/>
                      <a:r>
                        <a:rPr lang="fr-FR" sz="1400" b="1" i="0" dirty="0">
                          <a:effectLst/>
                          <a:latin typeface="Arial Narrow" panose="020B0604020202020204" pitchFamily="34" charset="0"/>
                          <a:cs typeface="Arial Narrow" panose="020B0604020202020204" pitchFamily="34" charset="0"/>
                        </a:rPr>
                        <a:t>Part du délégataire</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r>
                        <a:rPr lang="fr-FR" sz="1400" b="0" i="0" dirty="0">
                          <a:effectLst/>
                          <a:latin typeface="Arial Narrow" panose="020B0604020202020204" pitchFamily="34" charset="0"/>
                          <a:cs typeface="Arial Narrow" panose="020B0604020202020204" pitchFamily="34" charset="0"/>
                        </a:rPr>
                        <a:t> </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r>
                        <a:rPr lang="fr-FR" sz="1400" b="0" i="0" dirty="0">
                          <a:effectLst/>
                          <a:latin typeface="Arial Narrow" panose="020B0604020202020204" pitchFamily="34" charset="0"/>
                          <a:cs typeface="Arial Narrow" panose="020B0604020202020204" pitchFamily="34" charset="0"/>
                        </a:rPr>
                        <a:t> </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r>
                        <a:rPr lang="fr-FR" sz="1400" b="0" i="0" dirty="0">
                          <a:effectLst/>
                          <a:latin typeface="Arial Narrow" panose="020B0604020202020204" pitchFamily="34" charset="0"/>
                          <a:cs typeface="Arial Narrow" panose="020B0604020202020204" pitchFamily="34" charset="0"/>
                        </a:rPr>
                        <a:t> </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r>
                        <a:rPr lang="fr-FR" sz="1400" b="0" i="0">
                          <a:effectLst/>
                          <a:latin typeface="Arial Narrow" panose="020B0604020202020204" pitchFamily="34" charset="0"/>
                          <a:cs typeface="Arial Narrow" panose="020B0604020202020204" pitchFamily="34" charset="0"/>
                        </a:rPr>
                        <a:t> </a:t>
                      </a: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231620533"/>
                  </a:ext>
                </a:extLst>
              </a:tr>
              <a:tr h="216000">
                <a:tc>
                  <a:txBody>
                    <a:bodyPr/>
                    <a:lstStyle/>
                    <a:p>
                      <a:r>
                        <a:rPr lang="fr-FR" sz="1400" b="0" i="0">
                          <a:effectLst/>
                          <a:latin typeface="Arial Narrow" panose="020B0604020202020204" pitchFamily="34" charset="0"/>
                          <a:cs typeface="Arial Narrow" panose="020B0604020202020204" pitchFamily="34" charset="0"/>
                        </a:rPr>
                        <a:t>Délégataire : part fixe</a:t>
                      </a: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22,28</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19,63</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20,32</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21,18</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22,36</a:t>
                      </a:r>
                    </a:p>
                  </a:txBody>
                  <a:tcPr marL="68580" marR="68580" marT="0" marB="0" anchor="ctr"/>
                </a:tc>
                <a:extLst>
                  <a:ext uri="{0D108BD9-81ED-4DB2-BD59-A6C34878D82A}">
                    <a16:rowId xmlns:a16="http://schemas.microsoft.com/office/drawing/2014/main" val="390452854"/>
                  </a:ext>
                </a:extLst>
              </a:tr>
              <a:tr h="216000">
                <a:tc>
                  <a:txBody>
                    <a:bodyPr/>
                    <a:lstStyle/>
                    <a:p>
                      <a:r>
                        <a:rPr lang="fr-FR" sz="1400" b="0" i="0">
                          <a:effectLst/>
                          <a:latin typeface="Arial Narrow" panose="020B0604020202020204" pitchFamily="34" charset="0"/>
                          <a:cs typeface="Arial Narrow" panose="020B0604020202020204" pitchFamily="34" charset="0"/>
                        </a:rPr>
                        <a:t>Délégataire : part variable</a:t>
                      </a: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0,5800</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0,4945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0,5118</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0,5336</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0,5632</a:t>
                      </a:r>
                    </a:p>
                  </a:txBody>
                  <a:tcPr marL="68580" marR="68580" marT="0" marB="0" anchor="ctr"/>
                </a:tc>
                <a:extLst>
                  <a:ext uri="{0D108BD9-81ED-4DB2-BD59-A6C34878D82A}">
                    <a16:rowId xmlns:a16="http://schemas.microsoft.com/office/drawing/2014/main" val="3176644261"/>
                  </a:ext>
                </a:extLst>
              </a:tr>
              <a:tr h="216000">
                <a:tc>
                  <a:txBody>
                    <a:bodyPr/>
                    <a:lstStyle/>
                    <a:p>
                      <a:pPr algn="ctr"/>
                      <a:r>
                        <a:rPr lang="fr-FR" sz="1400" b="1" i="0" dirty="0">
                          <a:effectLst/>
                          <a:latin typeface="Arial Narrow" panose="020B0604020202020204" pitchFamily="34" charset="0"/>
                          <a:cs typeface="Arial Narrow" panose="020B0604020202020204" pitchFamily="34" charset="0"/>
                        </a:rPr>
                        <a:t>Part de la collectivité</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555040459"/>
                  </a:ext>
                </a:extLst>
              </a:tr>
              <a:tr h="216000">
                <a:tc>
                  <a:txBody>
                    <a:bodyPr/>
                    <a:lstStyle/>
                    <a:p>
                      <a:r>
                        <a:rPr lang="fr-FR" sz="1400" b="0" i="0">
                          <a:effectLst/>
                          <a:latin typeface="Arial Narrow" panose="020B0604020202020204" pitchFamily="34" charset="0"/>
                          <a:cs typeface="Arial Narrow" panose="020B0604020202020204" pitchFamily="34" charset="0"/>
                        </a:rPr>
                        <a:t>Collectivité : part fixe</a:t>
                      </a: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25,00</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25,50</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26,00</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26,50</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26,50</a:t>
                      </a:r>
                    </a:p>
                  </a:txBody>
                  <a:tcPr marL="68580" marR="68580" marT="0" marB="0" anchor="ctr"/>
                </a:tc>
                <a:extLst>
                  <a:ext uri="{0D108BD9-81ED-4DB2-BD59-A6C34878D82A}">
                    <a16:rowId xmlns:a16="http://schemas.microsoft.com/office/drawing/2014/main" val="1281823106"/>
                  </a:ext>
                </a:extLst>
              </a:tr>
              <a:tr h="216000">
                <a:tc>
                  <a:txBody>
                    <a:bodyPr/>
                    <a:lstStyle/>
                    <a:p>
                      <a:r>
                        <a:rPr lang="fr-FR" sz="1400" b="0" i="0" dirty="0">
                          <a:effectLst/>
                          <a:latin typeface="Arial Narrow" panose="020B0604020202020204" pitchFamily="34" charset="0"/>
                          <a:cs typeface="Arial Narrow" panose="020B0604020202020204" pitchFamily="34" charset="0"/>
                        </a:rPr>
                        <a:t>Collectivité : part variable </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1,05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1,10</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1,15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1,18</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1,18</a:t>
                      </a:r>
                    </a:p>
                  </a:txBody>
                  <a:tcPr marL="68580" marR="68580" marT="0" marB="0" anchor="ctr"/>
                </a:tc>
                <a:extLst>
                  <a:ext uri="{0D108BD9-81ED-4DB2-BD59-A6C34878D82A}">
                    <a16:rowId xmlns:a16="http://schemas.microsoft.com/office/drawing/2014/main" val="1801094004"/>
                  </a:ext>
                </a:extLst>
              </a:tr>
              <a:tr h="216000">
                <a:tc>
                  <a:txBody>
                    <a:bodyPr/>
                    <a:lstStyle/>
                    <a:p>
                      <a:pPr algn="ctr"/>
                      <a:r>
                        <a:rPr lang="fr-FR" sz="1400" b="1" i="0" dirty="0">
                          <a:effectLst/>
                          <a:latin typeface="Arial Narrow" panose="020B0604020202020204" pitchFamily="34" charset="0"/>
                          <a:cs typeface="Arial Narrow" panose="020B0604020202020204" pitchFamily="34" charset="0"/>
                        </a:rPr>
                        <a:t>Taxes et redevances</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288767439"/>
                  </a:ext>
                </a:extLst>
              </a:tr>
              <a:tr h="216000">
                <a:tc>
                  <a:txBody>
                    <a:bodyPr/>
                    <a:lstStyle/>
                    <a:p>
                      <a:r>
                        <a:rPr lang="fr-FR" sz="1400" b="0" i="0" dirty="0">
                          <a:effectLst/>
                          <a:latin typeface="Arial Narrow" panose="020B0604020202020204" pitchFamily="34" charset="0"/>
                          <a:cs typeface="Arial Narrow" panose="020B0604020202020204" pitchFamily="34" charset="0"/>
                        </a:rPr>
                        <a:t>Modern. réseaux (AEAG)</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0,15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0,15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0,16</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0,16</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0,16</a:t>
                      </a:r>
                    </a:p>
                  </a:txBody>
                  <a:tcPr marL="68580" marR="68580" marT="0" marB="0" anchor="ctr"/>
                </a:tc>
                <a:extLst>
                  <a:ext uri="{0D108BD9-81ED-4DB2-BD59-A6C34878D82A}">
                    <a16:rowId xmlns:a16="http://schemas.microsoft.com/office/drawing/2014/main" val="1787690781"/>
                  </a:ext>
                </a:extLst>
              </a:tr>
              <a:tr h="216000">
                <a:tc>
                  <a:txBody>
                    <a:bodyPr/>
                    <a:lstStyle/>
                    <a:p>
                      <a:pPr algn="ctr"/>
                      <a:r>
                        <a:rPr lang="fr-FR" sz="1400" b="1" i="0" dirty="0">
                          <a:effectLst/>
                          <a:latin typeface="Arial Narrow" panose="020B0604020202020204" pitchFamily="34" charset="0"/>
                          <a:cs typeface="Arial Narrow" panose="020B0604020202020204" pitchFamily="34" charset="0"/>
                        </a:rPr>
                        <a:t>Facture</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374489812"/>
                  </a:ext>
                </a:extLst>
              </a:tr>
              <a:tr h="216000">
                <a:tc>
                  <a:txBody>
                    <a:bodyPr/>
                    <a:lstStyle/>
                    <a:p>
                      <a:r>
                        <a:rPr lang="fr-FR" sz="1400" b="0" i="0">
                          <a:effectLst/>
                          <a:latin typeface="Arial Narrow" panose="020B0604020202020204" pitchFamily="34" charset="0"/>
                          <a:cs typeface="Arial Narrow" panose="020B0604020202020204" pitchFamily="34" charset="0"/>
                        </a:rPr>
                        <a:t>Total HT pour 120 m</a:t>
                      </a:r>
                      <a:r>
                        <a:rPr lang="fr-FR" sz="1400" b="0" i="0" baseline="30000">
                          <a:effectLst/>
                          <a:latin typeface="Arial Narrow" panose="020B0604020202020204" pitchFamily="34" charset="0"/>
                          <a:cs typeface="Arial Narrow" panose="020B0604020202020204" pitchFamily="34" charset="0"/>
                        </a:rPr>
                        <a:t>3</a:t>
                      </a: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260,88</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254,47</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264,94</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272,51</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277,24</a:t>
                      </a:r>
                    </a:p>
                  </a:txBody>
                  <a:tcPr marL="68580" marR="68580" marT="0" marB="0" anchor="ctr"/>
                </a:tc>
                <a:extLst>
                  <a:ext uri="{0D108BD9-81ED-4DB2-BD59-A6C34878D82A}">
                    <a16:rowId xmlns:a16="http://schemas.microsoft.com/office/drawing/2014/main" val="2837763296"/>
                  </a:ext>
                </a:extLst>
              </a:tr>
              <a:tr h="216000">
                <a:tc>
                  <a:txBody>
                    <a:bodyPr/>
                    <a:lstStyle/>
                    <a:p>
                      <a:r>
                        <a:rPr lang="fr-FR" sz="1400" b="0" i="0">
                          <a:effectLst/>
                          <a:latin typeface="Arial Narrow" panose="020B0604020202020204" pitchFamily="34" charset="0"/>
                          <a:cs typeface="Arial Narrow" panose="020B0604020202020204" pitchFamily="34" charset="0"/>
                        </a:rPr>
                        <a:t>TVA – 10%</a:t>
                      </a: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26,09</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25,45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26,49</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27,25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27,72</a:t>
                      </a:r>
                    </a:p>
                  </a:txBody>
                  <a:tcPr marL="68580" marR="68580" marT="0" marB="0" anchor="ctr"/>
                </a:tc>
                <a:extLst>
                  <a:ext uri="{0D108BD9-81ED-4DB2-BD59-A6C34878D82A}">
                    <a16:rowId xmlns:a16="http://schemas.microsoft.com/office/drawing/2014/main" val="638854133"/>
                  </a:ext>
                </a:extLst>
              </a:tr>
              <a:tr h="216000">
                <a:tc>
                  <a:txBody>
                    <a:bodyPr/>
                    <a:lstStyle/>
                    <a:p>
                      <a:r>
                        <a:rPr lang="fr-FR" sz="1400" b="1" i="0" dirty="0">
                          <a:effectLst/>
                          <a:latin typeface="Arial Narrow" panose="020B0604020202020204" pitchFamily="34" charset="0"/>
                          <a:cs typeface="Arial Narrow" panose="020B0604020202020204" pitchFamily="34" charset="0"/>
                        </a:rPr>
                        <a:t>Total TTC pour 120 m</a:t>
                      </a:r>
                      <a:r>
                        <a:rPr lang="fr-FR" sz="1400" b="1" i="0" baseline="30000" dirty="0">
                          <a:effectLst/>
                          <a:latin typeface="Arial Narrow" panose="020B0604020202020204" pitchFamily="34" charset="0"/>
                          <a:cs typeface="Arial Narrow" panose="020B0604020202020204" pitchFamily="34" charset="0"/>
                        </a:rPr>
                        <a:t>3</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286,97</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279,92</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291,43</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299,76</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304,97</a:t>
                      </a:r>
                    </a:p>
                  </a:txBody>
                  <a:tcPr marL="68580" marR="68580" marT="0" marB="0" anchor="ctr"/>
                </a:tc>
                <a:extLst>
                  <a:ext uri="{0D108BD9-81ED-4DB2-BD59-A6C34878D82A}">
                    <a16:rowId xmlns:a16="http://schemas.microsoft.com/office/drawing/2014/main" val="1298566358"/>
                  </a:ext>
                </a:extLst>
              </a:tr>
              <a:tr h="216000">
                <a:tc>
                  <a:txBody>
                    <a:bodyPr/>
                    <a:lstStyle/>
                    <a:p>
                      <a:r>
                        <a:rPr lang="fr-FR" sz="1400" b="0" i="0">
                          <a:effectLst/>
                          <a:latin typeface="Arial Narrow" panose="020B0604020202020204" pitchFamily="34" charset="0"/>
                          <a:cs typeface="Arial Narrow" panose="020B0604020202020204" pitchFamily="34" charset="0"/>
                        </a:rPr>
                        <a:t>Évolution n / n-1</a:t>
                      </a: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+ 2,6%</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- 2,5%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+ 4,1%</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+ 2,9%</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+ 1,7%</a:t>
                      </a:r>
                    </a:p>
                  </a:txBody>
                  <a:tcPr marL="68580" marR="68580" marT="0" marB="0" anchor="ctr"/>
                </a:tc>
                <a:extLst>
                  <a:ext uri="{0D108BD9-81ED-4DB2-BD59-A6C34878D82A}">
                    <a16:rowId xmlns:a16="http://schemas.microsoft.com/office/drawing/2014/main" val="946872604"/>
                  </a:ext>
                </a:extLst>
              </a:tr>
              <a:tr h="216000">
                <a:tc>
                  <a:txBody>
                    <a:bodyPr/>
                    <a:lstStyle/>
                    <a:p>
                      <a:r>
                        <a:rPr lang="fr-FR" sz="1400" b="0" i="0">
                          <a:effectLst/>
                          <a:latin typeface="Arial Narrow" panose="020B0604020202020204" pitchFamily="34" charset="0"/>
                          <a:cs typeface="Arial Narrow" panose="020B0604020202020204" pitchFamily="34" charset="0"/>
                        </a:rPr>
                        <a:t>Dont partie fixe TTC</a:t>
                      </a: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52,01</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49,64</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50,95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52,45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53,75</a:t>
                      </a:r>
                    </a:p>
                  </a:txBody>
                  <a:tcPr marL="68580" marR="68580" marT="0" marB="0" anchor="ctr"/>
                </a:tc>
                <a:extLst>
                  <a:ext uri="{0D108BD9-81ED-4DB2-BD59-A6C34878D82A}">
                    <a16:rowId xmlns:a16="http://schemas.microsoft.com/office/drawing/2014/main" val="3728710130"/>
                  </a:ext>
                </a:extLst>
              </a:tr>
              <a:tr h="216000">
                <a:tc>
                  <a:txBody>
                    <a:bodyPr/>
                    <a:lstStyle/>
                    <a:p>
                      <a:r>
                        <a:rPr lang="fr-FR" sz="1400" b="0" i="1" dirty="0">
                          <a:solidFill>
                            <a:schemeClr val="accent2">
                              <a:lumMod val="75000"/>
                            </a:schemeClr>
                          </a:solidFill>
                          <a:effectLst/>
                          <a:latin typeface="Arial Narrow" panose="020B0604020202020204" pitchFamily="34" charset="0"/>
                          <a:ea typeface="Times New Roman" panose="02020603050405020304" pitchFamily="18" charset="0"/>
                          <a:cs typeface="Arial Narrow" panose="020B0604020202020204" pitchFamily="34" charset="0"/>
                        </a:rPr>
                        <a:t>partie fixe en % de la facture</a:t>
                      </a:r>
                    </a:p>
                    <a:p>
                      <a:r>
                        <a:rPr lang="fr-FR" sz="1400" b="0" i="1" dirty="0">
                          <a:solidFill>
                            <a:schemeClr val="accent2">
                              <a:lumMod val="75000"/>
                            </a:schemeClr>
                          </a:solidFill>
                          <a:effectLst/>
                          <a:latin typeface="Arial Narrow" panose="020B0604020202020204" pitchFamily="34" charset="0"/>
                          <a:ea typeface="Times New Roman" panose="02020603050405020304" pitchFamily="18" charset="0"/>
                          <a:cs typeface="Arial Narrow" panose="020B0604020202020204" pitchFamily="34" charset="0"/>
                        </a:rPr>
                        <a:t>(max 30%) *</a:t>
                      </a:r>
                    </a:p>
                  </a:txBody>
                  <a:tcPr marL="68580" marR="68580" marT="0" marB="0" anchor="ctr"/>
                </a:tc>
                <a:tc>
                  <a:txBody>
                    <a:bodyPr/>
                    <a:lstStyle/>
                    <a:p>
                      <a:pPr algn="r"/>
                      <a:r>
                        <a:rPr lang="fr-FR" sz="1400" b="0" i="1" dirty="0">
                          <a:solidFill>
                            <a:schemeClr val="accent2">
                              <a:lumMod val="75000"/>
                            </a:schemeClr>
                          </a:solidFill>
                          <a:effectLst/>
                          <a:latin typeface="Arial Narrow" panose="020B0604020202020204" pitchFamily="34" charset="0"/>
                          <a:ea typeface="Times New Roman" panose="02020603050405020304" pitchFamily="18" charset="0"/>
                          <a:cs typeface="Arial Narrow" panose="020B0604020202020204" pitchFamily="34" charset="0"/>
                        </a:rPr>
                        <a:t>18%</a:t>
                      </a:r>
                    </a:p>
                  </a:txBody>
                  <a:tcPr marL="68580" marR="68580" marT="0" marB="0" anchor="ctr"/>
                </a:tc>
                <a:tc>
                  <a:txBody>
                    <a:bodyPr/>
                    <a:lstStyle/>
                    <a:p>
                      <a:pPr algn="r"/>
                      <a:r>
                        <a:rPr lang="fr-FR" sz="1400" b="0" i="1" dirty="0">
                          <a:solidFill>
                            <a:schemeClr val="accent2">
                              <a:lumMod val="75000"/>
                            </a:schemeClr>
                          </a:solidFill>
                          <a:effectLst/>
                          <a:latin typeface="Arial Narrow" panose="020B0604020202020204" pitchFamily="34" charset="0"/>
                          <a:ea typeface="Times New Roman" panose="02020603050405020304" pitchFamily="18" charset="0"/>
                          <a:cs typeface="Arial Narrow" panose="020B0604020202020204" pitchFamily="34" charset="0"/>
                        </a:rPr>
                        <a:t>18%</a:t>
                      </a:r>
                    </a:p>
                  </a:txBody>
                  <a:tcPr marL="68580" marR="68580" marT="0" marB="0" anchor="ctr"/>
                </a:tc>
                <a:tc>
                  <a:txBody>
                    <a:bodyPr/>
                    <a:lstStyle/>
                    <a:p>
                      <a:pPr algn="r"/>
                      <a:r>
                        <a:rPr lang="fr-FR" sz="1400" b="0" i="1" dirty="0">
                          <a:solidFill>
                            <a:schemeClr val="accent2">
                              <a:lumMod val="75000"/>
                            </a:schemeClr>
                          </a:solidFill>
                          <a:effectLst/>
                          <a:latin typeface="Arial Narrow" panose="020B0604020202020204" pitchFamily="34" charset="0"/>
                          <a:ea typeface="Times New Roman" panose="02020603050405020304" pitchFamily="18" charset="0"/>
                          <a:cs typeface="Arial Narrow" panose="020B0604020202020204" pitchFamily="34" charset="0"/>
                        </a:rPr>
                        <a:t>17%</a:t>
                      </a:r>
                    </a:p>
                  </a:txBody>
                  <a:tcPr marL="68580" marR="68580" marT="0" marB="0" anchor="ctr"/>
                </a:tc>
                <a:tc>
                  <a:txBody>
                    <a:bodyPr/>
                    <a:lstStyle/>
                    <a:p>
                      <a:pPr algn="r"/>
                      <a:r>
                        <a:rPr lang="fr-FR" sz="1400" b="0" i="1" dirty="0">
                          <a:solidFill>
                            <a:schemeClr val="accent2">
                              <a:lumMod val="75000"/>
                            </a:schemeClr>
                          </a:solidFill>
                          <a:effectLst/>
                          <a:latin typeface="Arial Narrow" panose="020B0604020202020204" pitchFamily="34" charset="0"/>
                          <a:ea typeface="Times New Roman" panose="02020603050405020304" pitchFamily="18" charset="0"/>
                          <a:cs typeface="Arial Narrow" panose="020B0604020202020204" pitchFamily="34" charset="0"/>
                        </a:rPr>
                        <a:t>17%</a:t>
                      </a:r>
                    </a:p>
                  </a:txBody>
                  <a:tcPr marL="68580" marR="68580" marT="0" marB="0" anchor="ctr"/>
                </a:tc>
                <a:tc>
                  <a:txBody>
                    <a:bodyPr/>
                    <a:lstStyle/>
                    <a:p>
                      <a:pPr algn="r"/>
                      <a:r>
                        <a:rPr lang="fr-FR" sz="1400" b="0" i="1" dirty="0">
                          <a:solidFill>
                            <a:schemeClr val="accent2">
                              <a:lumMod val="75000"/>
                            </a:schemeClr>
                          </a:solidFill>
                          <a:effectLst/>
                          <a:latin typeface="Arial Narrow" panose="020B0604020202020204" pitchFamily="34" charset="0"/>
                          <a:ea typeface="Times New Roman" panose="02020603050405020304" pitchFamily="18" charset="0"/>
                          <a:cs typeface="Arial Narrow" panose="020B0604020202020204" pitchFamily="34" charset="0"/>
                        </a:rPr>
                        <a:t>18%</a:t>
                      </a:r>
                    </a:p>
                  </a:txBody>
                  <a:tcPr marL="68580" marR="68580" marT="0" marB="0" anchor="ctr"/>
                </a:tc>
                <a:extLst>
                  <a:ext uri="{0D108BD9-81ED-4DB2-BD59-A6C34878D82A}">
                    <a16:rowId xmlns:a16="http://schemas.microsoft.com/office/drawing/2014/main" val="3972805817"/>
                  </a:ext>
                </a:extLst>
              </a:tr>
              <a:tr h="216000">
                <a:tc>
                  <a:txBody>
                    <a:bodyPr/>
                    <a:lstStyle/>
                    <a:p>
                      <a:r>
                        <a:rPr lang="fr-FR" sz="1400" b="1" i="0" dirty="0">
                          <a:effectLst/>
                          <a:latin typeface="Arial Narrow" panose="020B0604020202020204" pitchFamily="34" charset="0"/>
                          <a:cs typeface="Arial Narrow" panose="020B0604020202020204" pitchFamily="34" charset="0"/>
                        </a:rPr>
                        <a:t>Prix TTC au m</a:t>
                      </a:r>
                      <a:r>
                        <a:rPr lang="fr-FR" sz="1400" b="1" i="0" baseline="30000" dirty="0">
                          <a:effectLst/>
                          <a:latin typeface="Arial Narrow" panose="020B0604020202020204" pitchFamily="34" charset="0"/>
                          <a:cs typeface="Arial Narrow" panose="020B0604020202020204" pitchFamily="34" charset="0"/>
                        </a:rPr>
                        <a:t>3</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60000"/>
                        <a:lumOff val="4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2,39</a:t>
                      </a:r>
                    </a:p>
                  </a:txBody>
                  <a:tcPr marL="68580" marR="68580" marT="0" marB="0" anchor="ctr">
                    <a:solidFill>
                      <a:schemeClr val="accent2">
                        <a:lumMod val="60000"/>
                        <a:lumOff val="4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2,33</a:t>
                      </a:r>
                    </a:p>
                  </a:txBody>
                  <a:tcPr marL="68580" marR="68580" marT="0" marB="0" anchor="ctr">
                    <a:solidFill>
                      <a:schemeClr val="accent2">
                        <a:lumMod val="60000"/>
                        <a:lumOff val="4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2,43</a:t>
                      </a:r>
                    </a:p>
                  </a:txBody>
                  <a:tcPr marL="68580" marR="68580" marT="0" marB="0" anchor="ctr">
                    <a:solidFill>
                      <a:schemeClr val="accent2">
                        <a:lumMod val="60000"/>
                        <a:lumOff val="4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2,50</a:t>
                      </a:r>
                    </a:p>
                  </a:txBody>
                  <a:tcPr marL="68580" marR="68580" marT="0" marB="0" anchor="ctr">
                    <a:solidFill>
                      <a:schemeClr val="accent2">
                        <a:lumMod val="60000"/>
                        <a:lumOff val="4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2,54</a:t>
                      </a:r>
                    </a:p>
                  </a:txBody>
                  <a:tcPr marL="68580" marR="68580" marT="0" marB="0" anchor="ctr">
                    <a:solidFill>
                      <a:schemeClr val="accent2">
                        <a:lumMod val="60000"/>
                        <a:lumOff val="40000"/>
                      </a:schemeClr>
                    </a:solidFill>
                  </a:tcPr>
                </a:tc>
                <a:extLst>
                  <a:ext uri="{0D108BD9-81ED-4DB2-BD59-A6C34878D82A}">
                    <a16:rowId xmlns:a16="http://schemas.microsoft.com/office/drawing/2014/main" val="2842441426"/>
                  </a:ext>
                </a:extLst>
              </a:tr>
            </a:tbl>
          </a:graphicData>
        </a:graphic>
      </p:graphicFrame>
      <p:sp>
        <p:nvSpPr>
          <p:cNvPr id="3" name="ZoneTexte 2">
            <a:extLst>
              <a:ext uri="{FF2B5EF4-FFF2-40B4-BE49-F238E27FC236}">
                <a16:creationId xmlns:a16="http://schemas.microsoft.com/office/drawing/2014/main" id="{E575BDA4-CE7E-3925-F8BF-04F3A2656F69}"/>
              </a:ext>
            </a:extLst>
          </p:cNvPr>
          <p:cNvSpPr txBox="1"/>
          <p:nvPr/>
        </p:nvSpPr>
        <p:spPr>
          <a:xfrm>
            <a:off x="319928" y="5726110"/>
            <a:ext cx="4195708" cy="600164"/>
          </a:xfrm>
          <a:prstGeom prst="rect">
            <a:avLst/>
          </a:prstGeom>
          <a:solidFill>
            <a:schemeClr val="accent2">
              <a:lumMod val="20000"/>
              <a:lumOff val="80000"/>
            </a:schemeClr>
          </a:solidFill>
        </p:spPr>
        <p:txBody>
          <a:bodyPr wrap="square" rtlCol="0">
            <a:spAutoFit/>
          </a:bodyPr>
          <a:lstStyle/>
          <a:p>
            <a:pPr algn="just"/>
            <a:r>
              <a:rPr lang="fr-FR" sz="1100" i="1" dirty="0">
                <a:solidFill>
                  <a:schemeClr val="accent2">
                    <a:lumMod val="50000"/>
                  </a:schemeClr>
                </a:solidFill>
                <a:latin typeface="Arial Narrow" panose="020B0604020202020204" pitchFamily="34" charset="0"/>
                <a:cs typeface="Arial Narrow" panose="020B0604020202020204" pitchFamily="34" charset="0"/>
              </a:rPr>
              <a:t>* La part fixe est limitée à 30% du coût du service (sur la base d'une consommation de référence de 120 m</a:t>
            </a:r>
            <a:r>
              <a:rPr lang="fr-FR" sz="1100" i="1" baseline="30000" dirty="0">
                <a:solidFill>
                  <a:schemeClr val="accent2">
                    <a:lumMod val="50000"/>
                  </a:schemeClr>
                </a:solidFill>
                <a:latin typeface="Arial Narrow" panose="020B0604020202020204" pitchFamily="34" charset="0"/>
                <a:cs typeface="Arial Narrow" panose="020B0604020202020204" pitchFamily="34" charset="0"/>
              </a:rPr>
              <a:t>3</a:t>
            </a:r>
            <a:r>
              <a:rPr lang="fr-FR" sz="1100" i="1" dirty="0">
                <a:solidFill>
                  <a:schemeClr val="accent2">
                    <a:lumMod val="50000"/>
                  </a:schemeClr>
                </a:solidFill>
                <a:latin typeface="Arial Narrow" panose="020B0604020202020204" pitchFamily="34" charset="0"/>
                <a:cs typeface="Arial Narrow" panose="020B0604020202020204" pitchFamily="34" charset="0"/>
              </a:rPr>
              <a:t>) mais  peut aller jusqu'à 40% pour les communes rurales.</a:t>
            </a:r>
          </a:p>
        </p:txBody>
      </p:sp>
    </p:spTree>
    <p:extLst>
      <p:ext uri="{BB962C8B-B14F-4D97-AF65-F5344CB8AC3E}">
        <p14:creationId xmlns:p14="http://schemas.microsoft.com/office/powerpoint/2010/main" val="69385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0FB5-69D9-B5E6-E249-C6B015C773DA}"/>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9AEFDE0D-8C22-34B7-CB8A-90FAEC011D78}"/>
              </a:ext>
            </a:extLst>
          </p:cNvPr>
          <p:cNvSpPr txBox="1">
            <a:spLocks/>
          </p:cNvSpPr>
          <p:nvPr/>
        </p:nvSpPr>
        <p:spPr>
          <a:xfrm>
            <a:off x="838200" y="365126"/>
            <a:ext cx="10515600" cy="723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Présentation de la facture d'assainissement</a:t>
            </a:r>
          </a:p>
        </p:txBody>
      </p:sp>
      <p:sp>
        <p:nvSpPr>
          <p:cNvPr id="4" name="ZoneTexte 3">
            <a:extLst>
              <a:ext uri="{FF2B5EF4-FFF2-40B4-BE49-F238E27FC236}">
                <a16:creationId xmlns:a16="http://schemas.microsoft.com/office/drawing/2014/main" id="{509BD9D3-EA68-0997-2CD2-3122FD4A3460}"/>
              </a:ext>
            </a:extLst>
          </p:cNvPr>
          <p:cNvSpPr txBox="1"/>
          <p:nvPr/>
        </p:nvSpPr>
        <p:spPr>
          <a:xfrm>
            <a:off x="556324" y="1045198"/>
            <a:ext cx="11004740" cy="541272"/>
          </a:xfrm>
          <a:prstGeom prst="rect">
            <a:avLst/>
          </a:prstGeom>
        </p:spPr>
        <p:txBody>
          <a:bodyPr vert="horz" lIns="91440" tIns="45720" rIns="91440" bIns="45720" rtlCol="0" anchor="t">
            <a:normAutofit/>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Pour </a:t>
            </a:r>
            <a:r>
              <a:rPr lang="en-US" sz="1600" dirty="0" err="1">
                <a:latin typeface="Arial Narrow" panose="020B0604020202020204" pitchFamily="34" charset="0"/>
                <a:cs typeface="Arial Narrow" panose="020B0604020202020204" pitchFamily="34" charset="0"/>
              </a:rPr>
              <a:t>une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meilleure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lisibilité</a:t>
            </a:r>
            <a:r>
              <a:rPr lang="en-US" sz="1600" dirty="0">
                <a:latin typeface="Arial Narrow" panose="020B0604020202020204" pitchFamily="34" charset="0"/>
                <a:cs typeface="Arial Narrow" panose="020B0604020202020204" pitchFamily="34" charset="0"/>
              </a:rPr>
              <a:t>, le graphique ci-dessous </a:t>
            </a:r>
            <a:r>
              <a:rPr lang="en-US" sz="1600" dirty="0" err="1">
                <a:latin typeface="Arial Narrow" panose="020B0604020202020204" pitchFamily="34" charset="0"/>
                <a:cs typeface="Arial Narrow" panose="020B0604020202020204" pitchFamily="34" charset="0"/>
              </a:rPr>
              <a:t>illustre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ces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évolutions</a:t>
            </a:r>
            <a:r>
              <a:rPr lang="en-US" sz="1600" dirty="0">
                <a:latin typeface="Arial Narrow" panose="020B0604020202020204" pitchFamily="34" charset="0"/>
                <a:cs typeface="Arial Narrow" panose="020B0604020202020204" pitchFamily="34" charset="0"/>
              </a:rPr>
              <a:t>.</a:t>
            </a:r>
          </a:p>
        </p:txBody>
      </p:sp>
      <p:pic>
        <p:nvPicPr>
          <p:cNvPr id="9" name="Image 8">
            <a:extLst>
              <a:ext uri="{FF2B5EF4-FFF2-40B4-BE49-F238E27FC236}">
                <a16:creationId xmlns:a16="http://schemas.microsoft.com/office/drawing/2014/main" id="{3CF6E428-3F5E-D0CC-1B16-8AD615E70B3B}"/>
              </a:ext>
            </a:extLst>
          </p:cNvPr>
          <p:cNvPicPr>
            <a:picLocks noChangeAspect="1"/>
          </p:cNvPicPr>
          <p:nvPr/>
        </p:nvPicPr>
        <p:blipFill>
          <a:blip r:embed="rId2"/>
          <a:stretch>
            <a:fillRect/>
          </a:stretch>
        </p:blipFill>
        <p:spPr>
          <a:xfrm>
            <a:off x="6409269" y="2266542"/>
            <a:ext cx="3046838" cy="541272"/>
          </a:xfrm>
          <a:prstGeom prst="rect">
            <a:avLst/>
          </a:prstGeom>
        </p:spPr>
      </p:pic>
      <p:sp>
        <p:nvSpPr>
          <p:cNvPr id="10" name="ZoneTexte 9">
            <a:extLst>
              <a:ext uri="{FF2B5EF4-FFF2-40B4-BE49-F238E27FC236}">
                <a16:creationId xmlns:a16="http://schemas.microsoft.com/office/drawing/2014/main" id="{F846BA6E-8629-9BE4-3DBE-980340710CD7}"/>
              </a:ext>
            </a:extLst>
          </p:cNvPr>
          <p:cNvSpPr txBox="1"/>
          <p:nvPr/>
        </p:nvSpPr>
        <p:spPr>
          <a:xfrm>
            <a:off x="556324" y="4296191"/>
            <a:ext cx="11004740" cy="416459"/>
          </a:xfrm>
          <a:prstGeom prst="rect">
            <a:avLst/>
          </a:prstGeom>
        </p:spPr>
        <p:txBody>
          <a:bodyPr vert="horz" lIns="91440" tIns="45720" rIns="91440" bIns="45720" rtlCol="0" anchor="t">
            <a:normAutofit fontScale="85000" lnSpcReduction="20000"/>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Le cadre ci-dessous </a:t>
            </a:r>
            <a:r>
              <a:rPr lang="en-US" sz="1600" dirty="0" err="1">
                <a:latin typeface="Arial Narrow" panose="020B0604020202020204" pitchFamily="34" charset="0"/>
                <a:cs typeface="Arial Narrow" panose="020B0604020202020204" pitchFamily="34" charset="0"/>
              </a:rPr>
              <a:t>rappelle</a:t>
            </a:r>
            <a:r>
              <a:rPr lang="en-US" sz="1600" dirty="0">
                <a:latin typeface="Arial Narrow" panose="020B0604020202020204" pitchFamily="34" charset="0"/>
                <a:cs typeface="Arial Narrow" panose="020B0604020202020204" pitchFamily="34" charset="0"/>
              </a:rPr>
              <a:t> les </a:t>
            </a:r>
            <a:r>
              <a:rPr lang="en-US" sz="1600" dirty="0" err="1">
                <a:latin typeface="Arial Narrow" panose="020B0604020202020204" pitchFamily="34" charset="0"/>
                <a:cs typeface="Arial Narrow" panose="020B0604020202020204" pitchFamily="34" charset="0"/>
              </a:rPr>
              <a:t>modalités</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tarification</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l'eau</a:t>
            </a:r>
            <a:r>
              <a:rPr lang="en-US" sz="1600" dirty="0">
                <a:latin typeface="Arial Narrow" panose="020B0604020202020204" pitchFamily="34" charset="0"/>
                <a:cs typeface="Arial Narrow" panose="020B0604020202020204" pitchFamily="34" charset="0"/>
              </a:rPr>
              <a:t> et des frais </a:t>
            </a:r>
            <a:r>
              <a:rPr lang="en-US" sz="1600" dirty="0" err="1">
                <a:latin typeface="Arial Narrow" panose="020B0604020202020204" pitchFamily="34" charset="0"/>
                <a:cs typeface="Arial Narrow" panose="020B0604020202020204" pitchFamily="34" charset="0"/>
              </a:rPr>
              <a:t>d'accès</a:t>
            </a:r>
            <a:r>
              <a:rPr lang="en-US" sz="1600" dirty="0">
                <a:latin typeface="Arial Narrow" panose="020B0604020202020204" pitchFamily="34" charset="0"/>
                <a:cs typeface="Arial Narrow" panose="020B0604020202020204" pitchFamily="34" charset="0"/>
              </a:rPr>
              <a:t> au service dans le cadre de </a:t>
            </a:r>
            <a:r>
              <a:rPr lang="en-US" sz="1600" dirty="0" err="1">
                <a:latin typeface="Arial Narrow" panose="020B0604020202020204" pitchFamily="34" charset="0"/>
                <a:cs typeface="Arial Narrow" panose="020B0604020202020204" pitchFamily="34" charset="0"/>
              </a:rPr>
              <a:t>l'eau</a:t>
            </a:r>
            <a:r>
              <a:rPr lang="en-US" sz="1600" dirty="0">
                <a:latin typeface="Arial Narrow" panose="020B0604020202020204" pitchFamily="34" charset="0"/>
                <a:cs typeface="Arial Narrow" panose="020B0604020202020204" pitchFamily="34" charset="0"/>
              </a:rPr>
              <a:t> potable </a:t>
            </a:r>
            <a:r>
              <a:rPr lang="en-US" sz="1600" dirty="0" err="1">
                <a:latin typeface="Arial Narrow" panose="020B0604020202020204" pitchFamily="34" charset="0"/>
                <a:cs typeface="Arial Narrow" panose="020B0604020202020204" pitchFamily="34" charset="0"/>
              </a:rPr>
              <a:t>ou</a:t>
            </a:r>
            <a:r>
              <a:rPr lang="en-US" sz="1600" dirty="0">
                <a:latin typeface="Arial Narrow" panose="020B0604020202020204" pitchFamily="34" charset="0"/>
                <a:cs typeface="Arial Narrow" panose="020B0604020202020204" pitchFamily="34" charset="0"/>
              </a:rPr>
              <a:t> de la participation pour le </a:t>
            </a:r>
            <a:r>
              <a:rPr lang="en-US" sz="1600" dirty="0" err="1">
                <a:latin typeface="Arial Narrow" panose="020B0604020202020204" pitchFamily="34" charset="0"/>
                <a:cs typeface="Arial Narrow" panose="020B0604020202020204" pitchFamily="34" charset="0"/>
              </a:rPr>
              <a:t>financement</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l'assainissement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collectif</a:t>
            </a:r>
            <a:r>
              <a:rPr lang="en-US" sz="1600" dirty="0">
                <a:latin typeface="Arial Narrow" panose="020B0604020202020204" pitchFamily="34" charset="0"/>
                <a:cs typeface="Arial Narrow" panose="020B0604020202020204" pitchFamily="34" charset="0"/>
              </a:rPr>
              <a:t> et </a:t>
            </a:r>
            <a:r>
              <a:rPr lang="en-US" sz="1600" dirty="0" err="1">
                <a:latin typeface="Arial Narrow" panose="020B0604020202020204" pitchFamily="34" charset="0"/>
                <a:cs typeface="Arial Narrow" panose="020B0604020202020204" pitchFamily="34" charset="0"/>
              </a:rPr>
              <a:t>également</a:t>
            </a:r>
            <a:r>
              <a:rPr lang="en-US" sz="1600" dirty="0">
                <a:latin typeface="Arial Narrow" panose="020B0604020202020204" pitchFamily="34" charset="0"/>
                <a:cs typeface="Arial Narrow" panose="020B0604020202020204" pitchFamily="34" charset="0"/>
              </a:rPr>
              <a:t> les </a:t>
            </a:r>
            <a:r>
              <a:rPr lang="en-US" sz="1600" dirty="0" err="1">
                <a:latin typeface="Arial Narrow" panose="020B0604020202020204" pitchFamily="34" charset="0"/>
                <a:cs typeface="Arial Narrow" panose="020B0604020202020204" pitchFamily="34" charset="0"/>
              </a:rPr>
              <a:t>références</a:t>
            </a:r>
            <a:r>
              <a:rPr lang="en-US" sz="1600" dirty="0">
                <a:latin typeface="Arial Narrow" panose="020B0604020202020204" pitchFamily="34" charset="0"/>
                <a:cs typeface="Arial Narrow" panose="020B0604020202020204" pitchFamily="34" charset="0"/>
              </a:rPr>
              <a:t> des </a:t>
            </a:r>
            <a:r>
              <a:rPr lang="en-US" sz="1600" dirty="0" err="1">
                <a:latin typeface="Arial Narrow" panose="020B0604020202020204" pitchFamily="34" charset="0"/>
                <a:cs typeface="Arial Narrow" panose="020B0604020202020204" pitchFamily="34" charset="0"/>
              </a:rPr>
              <a:t>délibérations</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l'autorité</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organisatrice</a:t>
            </a:r>
            <a:r>
              <a:rPr lang="en-US" sz="1600" dirty="0">
                <a:latin typeface="Arial Narrow" panose="020B0604020202020204" pitchFamily="34" charset="0"/>
                <a:cs typeface="Arial Narrow" panose="020B0604020202020204" pitchFamily="34" charset="0"/>
              </a:rPr>
              <a:t> du service </a:t>
            </a:r>
            <a:r>
              <a:rPr lang="en-US" sz="1600" dirty="0" err="1">
                <a:latin typeface="Arial Narrow" panose="020B0604020202020204" pitchFamily="34" charset="0"/>
                <a:cs typeface="Arial Narrow" panose="020B0604020202020204" pitchFamily="34" charset="0"/>
              </a:rPr>
              <a:t>fixant</a:t>
            </a:r>
            <a:r>
              <a:rPr lang="en-US" sz="1600" dirty="0">
                <a:latin typeface="Arial Narrow" panose="020B0604020202020204" pitchFamily="34" charset="0"/>
                <a:cs typeface="Arial Narrow" panose="020B0604020202020204" pitchFamily="34" charset="0"/>
              </a:rPr>
              <a:t> les </a:t>
            </a:r>
            <a:r>
              <a:rPr lang="en-US" sz="1600" dirty="0" err="1">
                <a:latin typeface="Arial Narrow" panose="020B0604020202020204" pitchFamily="34" charset="0"/>
                <a:cs typeface="Arial Narrow" panose="020B0604020202020204" pitchFamily="34" charset="0"/>
              </a:rPr>
              <a:t>tarifs</a:t>
            </a:r>
            <a:r>
              <a:rPr lang="en-US" sz="1600" dirty="0">
                <a:latin typeface="Arial Narrow" panose="020B0604020202020204" pitchFamily="34" charset="0"/>
                <a:cs typeface="Arial Narrow" panose="020B0604020202020204" pitchFamily="34" charset="0"/>
              </a:rPr>
              <a:t>.</a:t>
            </a:r>
          </a:p>
        </p:txBody>
      </p:sp>
      <p:graphicFrame>
        <p:nvGraphicFramePr>
          <p:cNvPr id="11" name="Tableau 10">
            <a:extLst>
              <a:ext uri="{FF2B5EF4-FFF2-40B4-BE49-F238E27FC236}">
                <a16:creationId xmlns:a16="http://schemas.microsoft.com/office/drawing/2014/main" id="{4378CD18-2111-D229-472E-5009462DB574}"/>
              </a:ext>
            </a:extLst>
          </p:cNvPr>
          <p:cNvGraphicFramePr>
            <a:graphicFrameLocks noGrp="1"/>
          </p:cNvGraphicFramePr>
          <p:nvPr>
            <p:extLst>
              <p:ext uri="{D42A27DB-BD31-4B8C-83A1-F6EECF244321}">
                <p14:modId xmlns:p14="http://schemas.microsoft.com/office/powerpoint/2010/main" val="1903277975"/>
              </p:ext>
            </p:extLst>
          </p:nvPr>
        </p:nvGraphicFramePr>
        <p:xfrm>
          <a:off x="2662909" y="4799342"/>
          <a:ext cx="6459848" cy="1346200"/>
        </p:xfrm>
        <a:graphic>
          <a:graphicData uri="http://schemas.openxmlformats.org/drawingml/2006/table">
            <a:tbl>
              <a:tblPr>
                <a:tableStyleId>{775DCB02-9BB8-47FD-8907-85C794F793BA}</a:tableStyleId>
              </a:tblPr>
              <a:tblGrid>
                <a:gridCol w="1978476">
                  <a:extLst>
                    <a:ext uri="{9D8B030D-6E8A-4147-A177-3AD203B41FA5}">
                      <a16:colId xmlns:a16="http://schemas.microsoft.com/office/drawing/2014/main" val="2782793330"/>
                    </a:ext>
                  </a:extLst>
                </a:gridCol>
                <a:gridCol w="1476047">
                  <a:extLst>
                    <a:ext uri="{9D8B030D-6E8A-4147-A177-3AD203B41FA5}">
                      <a16:colId xmlns:a16="http://schemas.microsoft.com/office/drawing/2014/main" val="2387458231"/>
                    </a:ext>
                  </a:extLst>
                </a:gridCol>
                <a:gridCol w="1476047">
                  <a:extLst>
                    <a:ext uri="{9D8B030D-6E8A-4147-A177-3AD203B41FA5}">
                      <a16:colId xmlns:a16="http://schemas.microsoft.com/office/drawing/2014/main" val="3349533834"/>
                    </a:ext>
                  </a:extLst>
                </a:gridCol>
                <a:gridCol w="1529278">
                  <a:extLst>
                    <a:ext uri="{9D8B030D-6E8A-4147-A177-3AD203B41FA5}">
                      <a16:colId xmlns:a16="http://schemas.microsoft.com/office/drawing/2014/main" val="365671085"/>
                    </a:ext>
                  </a:extLst>
                </a:gridCol>
              </a:tblGrid>
              <a:tr h="215900">
                <a:tc>
                  <a:txBody>
                    <a:bodyPr/>
                    <a:lstStyle/>
                    <a:p>
                      <a:r>
                        <a:rPr lang="fr-FR" sz="1200" b="0" i="0" dirty="0">
                          <a:effectLst/>
                          <a:latin typeface="Arial Narrow" panose="020B0604020202020204" pitchFamily="34" charset="0"/>
                          <a:cs typeface="Arial Narrow" panose="020B0604020202020204" pitchFamily="34" charset="0"/>
                        </a:rPr>
                        <a:t>type de tarification</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44450" marR="44450" marT="0" marB="0" anchor="ctr"/>
                </a:tc>
                <a:tc gridSpan="3">
                  <a:txBody>
                    <a:bodyPr/>
                    <a:lstStyle/>
                    <a:p>
                      <a:r>
                        <a:rPr lang="fr-FR" sz="1200" b="0" i="0">
                          <a:effectLst/>
                          <a:latin typeface="Arial Narrow" panose="020B0604020202020204" pitchFamily="34" charset="0"/>
                          <a:cs typeface="Arial Narrow" panose="020B0604020202020204" pitchFamily="34" charset="0"/>
                        </a:rPr>
                        <a:t>Binôme : partie fixe + partie par mètre-cube</a:t>
                      </a: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44450" marR="4445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01387928"/>
                  </a:ext>
                </a:extLst>
              </a:tr>
              <a:tr h="215900">
                <a:tc>
                  <a:txBody>
                    <a:bodyPr/>
                    <a:lstStyle/>
                    <a:p>
                      <a:r>
                        <a:rPr lang="fr-FR" sz="1200" b="0" i="0">
                          <a:effectLst/>
                          <a:latin typeface="Arial Narrow" panose="020B0604020202020204" pitchFamily="34" charset="0"/>
                          <a:cs typeface="Arial Narrow" panose="020B0604020202020204" pitchFamily="34" charset="0"/>
                        </a:rPr>
                        <a:t>fréquence de facturation</a:t>
                      </a: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44450" marR="44450" marT="0" marB="0" anchor="ctr"/>
                </a:tc>
                <a:tc gridSpan="3">
                  <a:txBody>
                    <a:bodyPr/>
                    <a:lstStyle/>
                    <a:p>
                      <a:r>
                        <a:rPr lang="fr-FR" sz="1200" b="0" i="0" dirty="0">
                          <a:effectLst/>
                          <a:latin typeface="Arial Narrow" panose="020B0604020202020204" pitchFamily="34" charset="0"/>
                          <a:cs typeface="Arial Narrow" panose="020B0604020202020204" pitchFamily="34" charset="0"/>
                        </a:rPr>
                        <a:t>semestrielle avec la facture eau potable</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44450" marR="4445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51227995"/>
                  </a:ext>
                </a:extLst>
              </a:tr>
              <a:tr h="215900">
                <a:tc>
                  <a:txBody>
                    <a:bodyPr/>
                    <a:lstStyle/>
                    <a:p>
                      <a:r>
                        <a:rPr lang="fr-FR" sz="1200" b="1" i="0" dirty="0">
                          <a:effectLst/>
                          <a:latin typeface="Arial Narrow" panose="020B0604020202020204" pitchFamily="34" charset="0"/>
                          <a:cs typeface="Arial Narrow" panose="020B0604020202020204" pitchFamily="34" charset="0"/>
                        </a:rPr>
                        <a:t>délibération sur les tarifs</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44450" marR="44450" marT="0" marB="0" anchor="ctr"/>
                </a:tc>
                <a:tc>
                  <a:txBody>
                    <a:bodyPr/>
                    <a:lstStyle/>
                    <a:p>
                      <a:r>
                        <a:rPr lang="fr-FR" sz="1200" dirty="0">
                          <a:effectLst/>
                          <a:latin typeface="Arial Narrow" panose="020B0604020202020204" pitchFamily="34" charset="0"/>
                          <a:ea typeface="Times New Roman" panose="02020603050405020304" pitchFamily="18" charset="0"/>
                          <a:cs typeface="Arial" panose="020B0604020202020204" pitchFamily="34" charset="0"/>
                        </a:rPr>
                        <a:t>12 septembre 2017</a:t>
                      </a:r>
                      <a:endParaRPr lang="fr-FR" sz="1400" dirty="0">
                        <a:effectLst/>
                        <a:latin typeface="Arial Narrow" panose="020B0604020202020204" pitchFamily="34" charset="0"/>
                        <a:ea typeface="Times New Roman" panose="02020603050405020304" pitchFamily="18" charset="0"/>
                        <a:cs typeface="Times New Roman" panose="02020603050405020304" pitchFamily="18" charset="0"/>
                      </a:endParaRPr>
                    </a:p>
                    <a:p>
                      <a:r>
                        <a:rPr lang="fr-FR" sz="1200" dirty="0">
                          <a:effectLst/>
                          <a:latin typeface="Arial Narrow" panose="020B0604020202020204" pitchFamily="34" charset="0"/>
                          <a:ea typeface="Times New Roman" panose="02020603050405020304" pitchFamily="18" charset="0"/>
                          <a:cs typeface="Arial" panose="020B0604020202020204" pitchFamily="34" charset="0"/>
                        </a:rPr>
                        <a:t>11 septembre 2018</a:t>
                      </a:r>
                      <a:endParaRPr lang="fr-FR" sz="1400" dirty="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r>
                        <a:rPr lang="fr-FR" sz="1200" dirty="0">
                          <a:effectLst/>
                          <a:latin typeface="Arial Narrow" panose="020B0604020202020204" pitchFamily="34" charset="0"/>
                          <a:ea typeface="Times New Roman" panose="02020603050405020304" pitchFamily="18" charset="0"/>
                          <a:cs typeface="Arial" panose="020B0604020202020204" pitchFamily="34" charset="0"/>
                        </a:rPr>
                        <a:t>______ 2019</a:t>
                      </a:r>
                      <a:endParaRPr lang="fr-FR" sz="1400" dirty="0">
                        <a:effectLst/>
                        <a:latin typeface="Arial Narrow" panose="020B0604020202020204" pitchFamily="34" charset="0"/>
                        <a:ea typeface="Times New Roman" panose="02020603050405020304" pitchFamily="18" charset="0"/>
                        <a:cs typeface="Times New Roman" panose="02020603050405020304" pitchFamily="18" charset="0"/>
                      </a:endParaRPr>
                    </a:p>
                    <a:p>
                      <a:r>
                        <a:rPr lang="fr-FR" sz="1200" dirty="0">
                          <a:effectLst/>
                          <a:latin typeface="Arial Narrow" panose="020B0604020202020204" pitchFamily="34" charset="0"/>
                          <a:ea typeface="Times New Roman" panose="02020603050405020304" pitchFamily="18" charset="0"/>
                          <a:cs typeface="Arial" panose="020B0604020202020204" pitchFamily="34" charset="0"/>
                        </a:rPr>
                        <a:t>8 septembre 2020</a:t>
                      </a:r>
                      <a:endParaRPr lang="fr-FR" sz="1400" dirty="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r>
                        <a:rPr lang="fr-FR" sz="1200" dirty="0">
                          <a:effectLst/>
                          <a:latin typeface="Arial Narrow" panose="020B0604020202020204" pitchFamily="34" charset="0"/>
                          <a:ea typeface="Times New Roman" panose="02020603050405020304" pitchFamily="18" charset="0"/>
                          <a:cs typeface="Arial" panose="020B0604020202020204" pitchFamily="34" charset="0"/>
                        </a:rPr>
                        <a:t>12 octobre 2021</a:t>
                      </a:r>
                      <a:endParaRPr lang="fr-FR" sz="1400" dirty="0">
                        <a:effectLst/>
                        <a:latin typeface="Arial Narrow" panose="020B0604020202020204" pitchFamily="34" charset="0"/>
                        <a:ea typeface="Times New Roman" panose="02020603050405020304" pitchFamily="18" charset="0"/>
                        <a:cs typeface="Times New Roman" panose="02020603050405020304" pitchFamily="18" charset="0"/>
                      </a:endParaRPr>
                    </a:p>
                    <a:p>
                      <a:r>
                        <a:rPr lang="fr-FR" sz="1200" b="1" dirty="0">
                          <a:effectLst/>
                          <a:latin typeface="Arial Narrow" panose="020B0604020202020204" pitchFamily="34" charset="0"/>
                          <a:ea typeface="Times New Roman" panose="02020603050405020304" pitchFamily="18" charset="0"/>
                          <a:cs typeface="Arial" panose="020B0604020202020204" pitchFamily="34" charset="0"/>
                        </a:rPr>
                        <a:t>11 octobre 2022</a:t>
                      </a:r>
                      <a:endParaRPr lang="fr-FR" sz="1400" dirty="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57799799"/>
                  </a:ext>
                </a:extLst>
              </a:tr>
              <a:tr h="215900">
                <a:tc>
                  <a:txBody>
                    <a:bodyPr/>
                    <a:lstStyle/>
                    <a:p>
                      <a:r>
                        <a:rPr lang="fr-FR" sz="1200" b="0" i="0" dirty="0">
                          <a:effectLst/>
                          <a:latin typeface="Arial Narrow" panose="020B0604020202020204" pitchFamily="34" charset="0"/>
                          <a:cs typeface="Arial Narrow" panose="020B0604020202020204" pitchFamily="34" charset="0"/>
                        </a:rPr>
                        <a:t>participation pour le financement de l'assainissement collectif PFAC *</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44450" marR="44450" marT="0" marB="0" anchor="ctr"/>
                </a:tc>
                <a:tc gridSpan="3">
                  <a:txBody>
                    <a:bodyPr/>
                    <a:lstStyle/>
                    <a:p>
                      <a:r>
                        <a:rPr lang="fr-FR" sz="1200" b="0" i="0" baseline="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1 500 € en lotissement</a:t>
                      </a:r>
                    </a:p>
                    <a:p>
                      <a:r>
                        <a:rPr lang="fr-FR" sz="1200" b="0" i="0" baseline="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2 000 € hors lotissement</a:t>
                      </a:r>
                    </a:p>
                  </a:txBody>
                  <a:tcPr marL="44450" marR="4445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14184862"/>
                  </a:ext>
                </a:extLst>
              </a:tr>
            </a:tbl>
          </a:graphicData>
        </a:graphic>
      </p:graphicFrame>
      <p:sp>
        <p:nvSpPr>
          <p:cNvPr id="2" name="ZoneTexte 1">
            <a:extLst>
              <a:ext uri="{FF2B5EF4-FFF2-40B4-BE49-F238E27FC236}">
                <a16:creationId xmlns:a16="http://schemas.microsoft.com/office/drawing/2014/main" id="{85334C87-28F9-F1BC-5B00-494D44F8B70F}"/>
              </a:ext>
            </a:extLst>
          </p:cNvPr>
          <p:cNvSpPr txBox="1"/>
          <p:nvPr/>
        </p:nvSpPr>
        <p:spPr>
          <a:xfrm>
            <a:off x="2662909" y="6208333"/>
            <a:ext cx="6459847" cy="430887"/>
          </a:xfrm>
          <a:prstGeom prst="rect">
            <a:avLst/>
          </a:prstGeom>
          <a:solidFill>
            <a:schemeClr val="accent2">
              <a:lumMod val="20000"/>
              <a:lumOff val="80000"/>
            </a:schemeClr>
          </a:solidFill>
        </p:spPr>
        <p:txBody>
          <a:bodyPr wrap="square" rtlCol="0">
            <a:spAutoFit/>
          </a:bodyPr>
          <a:lstStyle/>
          <a:p>
            <a:pPr algn="just"/>
            <a:r>
              <a:rPr lang="fr-FR" sz="1100" i="1" dirty="0">
                <a:solidFill>
                  <a:schemeClr val="accent2">
                    <a:lumMod val="50000"/>
                  </a:schemeClr>
                </a:solidFill>
                <a:latin typeface="Arial Narrow" panose="020B0604020202020204" pitchFamily="34" charset="0"/>
                <a:cs typeface="Arial Narrow" panose="020B0604020202020204" pitchFamily="34" charset="0"/>
              </a:rPr>
              <a:t>* la PFAC a été instaurée par la Loi 2012-354 du 14 mars 2012 codifiée à l’article L1331-7 du Code de la Santé Publique. Ces nouvelles dispositions sont entrées en vigueur au 1er juillet 2012.</a:t>
            </a:r>
          </a:p>
        </p:txBody>
      </p:sp>
      <p:graphicFrame>
        <p:nvGraphicFramePr>
          <p:cNvPr id="7" name="Graphique 6">
            <a:extLst>
              <a:ext uri="{FF2B5EF4-FFF2-40B4-BE49-F238E27FC236}">
                <a16:creationId xmlns:a16="http://schemas.microsoft.com/office/drawing/2014/main" id="{19897341-75D7-EB40-A302-E63059409E3C}"/>
              </a:ext>
            </a:extLst>
          </p:cNvPr>
          <p:cNvGraphicFramePr>
            <a:graphicFrameLocks/>
          </p:cNvGraphicFramePr>
          <p:nvPr>
            <p:extLst>
              <p:ext uri="{D42A27DB-BD31-4B8C-83A1-F6EECF244321}">
                <p14:modId xmlns:p14="http://schemas.microsoft.com/office/powerpoint/2010/main" val="458139086"/>
              </p:ext>
            </p:extLst>
          </p:nvPr>
        </p:nvGraphicFramePr>
        <p:xfrm>
          <a:off x="1295307" y="1673162"/>
          <a:ext cx="4113601" cy="2263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0631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DF16D-480D-BC3F-4A7E-98ECA86FFE7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795966F-8467-7784-A2A6-B079A7E16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D54445A-6D5C-2F1E-B177-FD1FFADAB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3453D65B-FA87-2C8F-79AE-68A32190D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itre 1">
            <a:extLst>
              <a:ext uri="{FF2B5EF4-FFF2-40B4-BE49-F238E27FC236}">
                <a16:creationId xmlns:a16="http://schemas.microsoft.com/office/drawing/2014/main" id="{2473EE5B-7411-0863-FB57-A514FEB198E9}"/>
              </a:ext>
            </a:extLst>
          </p:cNvPr>
          <p:cNvSpPr txBox="1">
            <a:spLocks/>
          </p:cNvSpPr>
          <p:nvPr/>
        </p:nvSpPr>
        <p:spPr>
          <a:xfrm>
            <a:off x="838200" y="365126"/>
            <a:ext cx="10515600" cy="723936"/>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Montants des recettes d'exploitation liées à la facturation du service d'assainissement aux abonnés</a:t>
            </a:r>
          </a:p>
        </p:txBody>
      </p:sp>
      <p:sp>
        <p:nvSpPr>
          <p:cNvPr id="9" name="ZoneTexte 8">
            <a:extLst>
              <a:ext uri="{FF2B5EF4-FFF2-40B4-BE49-F238E27FC236}">
                <a16:creationId xmlns:a16="http://schemas.microsoft.com/office/drawing/2014/main" id="{1925E8FA-9093-2F9D-61E6-D1F68E6475C6}"/>
              </a:ext>
            </a:extLst>
          </p:cNvPr>
          <p:cNvSpPr txBox="1"/>
          <p:nvPr/>
        </p:nvSpPr>
        <p:spPr>
          <a:xfrm>
            <a:off x="556324" y="1101852"/>
            <a:ext cx="11330876" cy="490026"/>
          </a:xfrm>
          <a:prstGeom prst="rect">
            <a:avLst/>
          </a:prstGeom>
        </p:spPr>
        <p:txBody>
          <a:bodyPr vert="horz" lIns="91440" tIns="45720" rIns="91440" bIns="45720" rtlCol="0" anchor="t">
            <a:noAutofit/>
          </a:bodyPr>
          <a:lstStyle/>
          <a:p>
            <a:pPr>
              <a:lnSpc>
                <a:spcPct val="90000"/>
              </a:lnSpc>
              <a:spcAft>
                <a:spcPts val="600"/>
              </a:spcAft>
            </a:pPr>
            <a:r>
              <a:rPr lang="en-US" sz="1400" dirty="0">
                <a:latin typeface="Arial Narrow" panose="020B0604020202020204" pitchFamily="34" charset="0"/>
                <a:cs typeface="Arial Narrow" panose="020B0604020202020204" pitchFamily="34" charset="0"/>
              </a:rPr>
              <a:t>Les </a:t>
            </a:r>
            <a:r>
              <a:rPr lang="en-US" sz="1400" dirty="0" err="1">
                <a:latin typeface="Arial Narrow" panose="020B0604020202020204" pitchFamily="34" charset="0"/>
                <a:cs typeface="Arial Narrow" panose="020B0604020202020204" pitchFamily="34" charset="0"/>
              </a:rPr>
              <a:t>montants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présentés</a:t>
            </a:r>
            <a:r>
              <a:rPr lang="en-US" sz="1400" dirty="0">
                <a:latin typeface="Arial Narrow" panose="020B0604020202020204" pitchFamily="34" charset="0"/>
                <a:cs typeface="Arial Narrow" panose="020B0604020202020204" pitchFamily="34" charset="0"/>
              </a:rPr>
              <a:t> ci-dessous </a:t>
            </a:r>
            <a:r>
              <a:rPr lang="en-US" sz="1400" dirty="0" err="1">
                <a:latin typeface="Arial Narrow" panose="020B0604020202020204" pitchFamily="34" charset="0"/>
                <a:cs typeface="Arial Narrow" panose="020B0604020202020204" pitchFamily="34" charset="0"/>
              </a:rPr>
              <a:t>sont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ceux</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perçus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d'une</a:t>
            </a:r>
            <a:r>
              <a:rPr lang="en-US" sz="1400" dirty="0">
                <a:latin typeface="Arial Narrow" panose="020B0604020202020204" pitchFamily="34" charset="0"/>
                <a:cs typeface="Arial Narrow" panose="020B0604020202020204" pitchFamily="34" charset="0"/>
              </a:rPr>
              <a:t> part par le </a:t>
            </a:r>
            <a:r>
              <a:rPr lang="en-US" sz="1400" dirty="0" err="1">
                <a:latin typeface="Arial Narrow" panose="020B0604020202020204" pitchFamily="34" charset="0"/>
                <a:cs typeface="Arial Narrow" panose="020B0604020202020204" pitchFamily="34" charset="0"/>
              </a:rPr>
              <a:t>Délégataire</a:t>
            </a:r>
            <a:r>
              <a:rPr lang="en-US" sz="1400" dirty="0">
                <a:latin typeface="Arial Narrow" panose="020B0604020202020204" pitchFamily="34" charset="0"/>
                <a:cs typeface="Arial Narrow" panose="020B0604020202020204" pitchFamily="34" charset="0"/>
              </a:rPr>
              <a:t> au </a:t>
            </a:r>
            <a:r>
              <a:rPr lang="en-US" sz="1400" dirty="0" err="1">
                <a:latin typeface="Arial Narrow" panose="020B0604020202020204" pitchFamily="34" charset="0"/>
                <a:cs typeface="Arial Narrow" panose="020B0604020202020204" pitchFamily="34" charset="0"/>
              </a:rPr>
              <a:t>titre</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l'éxécution</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sa</a:t>
            </a:r>
            <a:r>
              <a:rPr lang="en-US" sz="1400" dirty="0">
                <a:latin typeface="Arial Narrow" panose="020B0604020202020204" pitchFamily="34" charset="0"/>
                <a:cs typeface="Arial Narrow" panose="020B0604020202020204" pitchFamily="34" charset="0"/>
              </a:rPr>
              <a:t> mission et des travaux annexes et, </a:t>
            </a:r>
            <a:r>
              <a:rPr lang="en-US" sz="1400" dirty="0" err="1">
                <a:latin typeface="Arial Narrow" panose="020B0604020202020204" pitchFamily="34" charset="0"/>
                <a:cs typeface="Arial Narrow" panose="020B0604020202020204" pitchFamily="34" charset="0"/>
              </a:rPr>
              <a:t>d'autre</a:t>
            </a:r>
            <a:r>
              <a:rPr lang="en-US" sz="1400" dirty="0">
                <a:latin typeface="Arial Narrow" panose="020B0604020202020204" pitchFamily="34" charset="0"/>
                <a:cs typeface="Arial Narrow" panose="020B0604020202020204" pitchFamily="34" charset="0"/>
              </a:rPr>
              <a:t> part, par la </a:t>
            </a:r>
            <a:r>
              <a:rPr lang="en-US" sz="1400" dirty="0" err="1">
                <a:latin typeface="Arial Narrow" panose="020B0604020202020204" pitchFamily="34" charset="0"/>
                <a:cs typeface="Arial Narrow" panose="020B0604020202020204" pitchFamily="34" charset="0"/>
              </a:rPr>
              <a:t>Collectivité</a:t>
            </a:r>
            <a:r>
              <a:rPr lang="en-US" sz="1400" dirty="0">
                <a:latin typeface="Arial Narrow" panose="020B0604020202020204" pitchFamily="34" charset="0"/>
                <a:cs typeface="Arial Narrow" panose="020B0604020202020204" pitchFamily="34" charset="0"/>
              </a:rPr>
              <a:t> au </a:t>
            </a:r>
            <a:r>
              <a:rPr lang="en-US" sz="1400" dirty="0" err="1">
                <a:latin typeface="Arial Narrow" panose="020B0604020202020204" pitchFamily="34" charset="0"/>
                <a:cs typeface="Arial Narrow" panose="020B0604020202020204" pitchFamily="34" charset="0"/>
              </a:rPr>
              <a:t>titre</a:t>
            </a:r>
            <a:r>
              <a:rPr lang="en-US" sz="1400" dirty="0">
                <a:latin typeface="Arial Narrow" panose="020B0604020202020204" pitchFamily="34" charset="0"/>
                <a:cs typeface="Arial Narrow" panose="020B0604020202020204" pitchFamily="34" charset="0"/>
              </a:rPr>
              <a:t> de la </a:t>
            </a:r>
            <a:r>
              <a:rPr lang="en-US" sz="1400" dirty="0" err="1">
                <a:latin typeface="Arial Narrow" panose="020B0604020202020204" pitchFamily="34" charset="0"/>
                <a:cs typeface="Arial Narrow" panose="020B0604020202020204" pitchFamily="34" charset="0"/>
              </a:rPr>
              <a:t>redevance</a:t>
            </a:r>
            <a:r>
              <a:rPr lang="en-US" sz="1400" dirty="0">
                <a:latin typeface="Arial Narrow" panose="020B0604020202020204" pitchFamily="34" charset="0"/>
                <a:cs typeface="Arial Narrow" panose="020B0604020202020204" pitchFamily="34" charset="0"/>
              </a:rPr>
              <a:t>.</a:t>
            </a:r>
          </a:p>
          <a:p>
            <a:pPr>
              <a:lnSpc>
                <a:spcPct val="90000"/>
              </a:lnSpc>
              <a:spcAft>
                <a:spcPts val="600"/>
              </a:spcAft>
            </a:pPr>
            <a:endParaRPr lang="en-US" sz="1400" dirty="0">
              <a:latin typeface="Arial Narrow" panose="020B0604020202020204" pitchFamily="34" charset="0"/>
              <a:cs typeface="Arial Narrow" panose="020B0604020202020204" pitchFamily="34" charset="0"/>
            </a:endParaRPr>
          </a:p>
        </p:txBody>
      </p:sp>
      <p:sp>
        <p:nvSpPr>
          <p:cNvPr id="2" name="ZoneTexte 1">
            <a:extLst>
              <a:ext uri="{FF2B5EF4-FFF2-40B4-BE49-F238E27FC236}">
                <a16:creationId xmlns:a16="http://schemas.microsoft.com/office/drawing/2014/main" id="{CE144022-9A35-56B1-3EE0-1877A657C80D}"/>
              </a:ext>
            </a:extLst>
          </p:cNvPr>
          <p:cNvSpPr txBox="1"/>
          <p:nvPr/>
        </p:nvSpPr>
        <p:spPr>
          <a:xfrm>
            <a:off x="838200" y="2611093"/>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sp>
        <p:nvSpPr>
          <p:cNvPr id="4" name="ZoneTexte 3">
            <a:extLst>
              <a:ext uri="{FF2B5EF4-FFF2-40B4-BE49-F238E27FC236}">
                <a16:creationId xmlns:a16="http://schemas.microsoft.com/office/drawing/2014/main" id="{7006E80F-5CD2-3DA0-5F3A-017A8A7C9D26}"/>
              </a:ext>
            </a:extLst>
          </p:cNvPr>
          <p:cNvSpPr txBox="1"/>
          <p:nvPr/>
        </p:nvSpPr>
        <p:spPr>
          <a:xfrm>
            <a:off x="838199" y="3092992"/>
            <a:ext cx="3446617" cy="2663156"/>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Les </a:t>
            </a:r>
            <a:r>
              <a:rPr lang="en-US" sz="1400" dirty="0" err="1">
                <a:latin typeface="Arial Narrow" panose="020B0604020202020204" pitchFamily="34" charset="0"/>
                <a:cs typeface="Arial Narrow" panose="020B0604020202020204" pitchFamily="34" charset="0"/>
              </a:rPr>
              <a:t>recettes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affichées</a:t>
            </a:r>
            <a:r>
              <a:rPr lang="en-US" sz="1400" dirty="0">
                <a:latin typeface="Arial Narrow" panose="020B0604020202020204" pitchFamily="34" charset="0"/>
                <a:cs typeface="Arial Narrow" panose="020B0604020202020204" pitchFamily="34" charset="0"/>
              </a:rPr>
              <a:t> dans le CARE </a:t>
            </a:r>
            <a:r>
              <a:rPr lang="en-US" sz="1400" dirty="0" err="1">
                <a:latin typeface="Arial Narrow" panose="020B0604020202020204" pitchFamily="34" charset="0"/>
                <a:cs typeface="Arial Narrow" panose="020B0604020202020204" pitchFamily="34" charset="0"/>
              </a:rPr>
              <a:t>sont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cohérentes</a:t>
            </a:r>
            <a:r>
              <a:rPr lang="en-US" sz="1400" dirty="0">
                <a:latin typeface="Arial Narrow" panose="020B0604020202020204" pitchFamily="34" charset="0"/>
                <a:cs typeface="Arial Narrow" panose="020B0604020202020204" pitchFamily="34" charset="0"/>
              </a:rPr>
              <a:t> avec </a:t>
            </a:r>
            <a:r>
              <a:rPr lang="en-US" sz="1400" dirty="0" err="1">
                <a:latin typeface="Arial Narrow" panose="020B0604020202020204" pitchFamily="34" charset="0"/>
                <a:cs typeface="Arial Narrow" panose="020B0604020202020204" pitchFamily="34" charset="0"/>
              </a:rPr>
              <a:t>l'assiette</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facturation</a:t>
            </a:r>
            <a:r>
              <a:rPr lang="en-US" sz="1400" dirty="0">
                <a:latin typeface="Arial Narrow" panose="020B0604020202020204" pitchFamily="34" charset="0"/>
                <a:cs typeface="Arial Narrow" panose="020B0604020202020204" pitchFamily="34" charset="0"/>
              </a:rPr>
              <a:t> et correspondent, pour la </a:t>
            </a:r>
            <a:r>
              <a:rPr lang="en-US" sz="1400" dirty="0" err="1">
                <a:latin typeface="Arial Narrow" panose="020B0604020202020204" pitchFamily="34" charset="0"/>
                <a:cs typeface="Arial Narrow" panose="020B0604020202020204" pitchFamily="34" charset="0"/>
              </a:rPr>
              <a:t>collectivité</a:t>
            </a:r>
            <a:r>
              <a:rPr lang="en-US" sz="1400" dirty="0">
                <a:latin typeface="Arial Narrow" panose="020B0604020202020204" pitchFamily="34" charset="0"/>
                <a:cs typeface="Arial Narrow" panose="020B0604020202020204" pitchFamily="34" charset="0"/>
              </a:rPr>
              <a:t>, aux données du </a:t>
            </a:r>
            <a:r>
              <a:rPr lang="en-US" sz="1400" dirty="0" err="1">
                <a:latin typeface="Arial Narrow" panose="020B0604020202020204" pitchFamily="34" charset="0"/>
                <a:cs typeface="Arial Narrow" panose="020B0604020202020204" pitchFamily="34" charset="0"/>
              </a:rPr>
              <a:t>compte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administratif</a:t>
            </a:r>
            <a:r>
              <a:rPr lang="en-US" sz="1400" dirty="0">
                <a:latin typeface="Arial Narrow" panose="020B0604020202020204" pitchFamily="34" charset="0"/>
                <a:cs typeface="Arial Narrow" panose="020B0604020202020204" pitchFamily="34" charset="0"/>
              </a:rPr>
              <a:t>.</a:t>
            </a: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p:txBody>
      </p:sp>
      <p:sp>
        <p:nvSpPr>
          <p:cNvPr id="6" name="ZoneTexte 5">
            <a:extLst>
              <a:ext uri="{FF2B5EF4-FFF2-40B4-BE49-F238E27FC236}">
                <a16:creationId xmlns:a16="http://schemas.microsoft.com/office/drawing/2014/main" id="{71E71B3D-AF17-26FB-86D7-DEF55AE77D0F}"/>
              </a:ext>
            </a:extLst>
          </p:cNvPr>
          <p:cNvSpPr txBox="1"/>
          <p:nvPr/>
        </p:nvSpPr>
        <p:spPr>
          <a:xfrm>
            <a:off x="1545972" y="1718403"/>
            <a:ext cx="9100055" cy="646331"/>
          </a:xfrm>
          <a:prstGeom prst="rect">
            <a:avLst/>
          </a:prstGeom>
          <a:solidFill>
            <a:schemeClr val="accent2">
              <a:lumMod val="20000"/>
              <a:lumOff val="80000"/>
            </a:schemeClr>
          </a:solidFill>
        </p:spPr>
        <p:txBody>
          <a:bodyPr wrap="none" rtlCol="0">
            <a:spAutoFit/>
          </a:bodyPr>
          <a:lstStyle/>
          <a:p>
            <a:r>
              <a:rPr lang="fr-FR" sz="1200" b="1" dirty="0">
                <a:solidFill>
                  <a:schemeClr val="accent2">
                    <a:lumMod val="50000"/>
                  </a:schemeClr>
                </a:solidFill>
                <a:latin typeface="Arial Narrow" panose="020B0604020202020204" pitchFamily="34" charset="0"/>
                <a:cs typeface="Arial Narrow" panose="020B0604020202020204" pitchFamily="34" charset="0"/>
              </a:rPr>
              <a:t>« Exploitation » </a:t>
            </a:r>
            <a:r>
              <a:rPr lang="fr-FR" sz="1200" dirty="0">
                <a:solidFill>
                  <a:schemeClr val="accent2">
                    <a:lumMod val="50000"/>
                  </a:schemeClr>
                </a:solidFill>
                <a:latin typeface="Arial Narrow" panose="020B0604020202020204" pitchFamily="34" charset="0"/>
                <a:cs typeface="Arial Narrow" panose="020B0604020202020204" pitchFamily="34" charset="0"/>
              </a:rPr>
              <a:t>: recettes issues de la vente d’eau</a:t>
            </a:r>
          </a:p>
          <a:p>
            <a:r>
              <a:rPr lang="fr-FR" sz="1200" b="1" dirty="0">
                <a:solidFill>
                  <a:schemeClr val="accent2">
                    <a:lumMod val="50000"/>
                  </a:schemeClr>
                </a:solidFill>
                <a:latin typeface="Arial Narrow" panose="020B0604020202020204" pitchFamily="34" charset="0"/>
                <a:cs typeface="Arial Narrow" panose="020B0604020202020204" pitchFamily="34" charset="0"/>
              </a:rPr>
              <a:t>« Travaux » </a:t>
            </a:r>
            <a:r>
              <a:rPr lang="fr-FR" sz="1200" dirty="0">
                <a:solidFill>
                  <a:schemeClr val="accent2">
                    <a:lumMod val="50000"/>
                  </a:schemeClr>
                </a:solidFill>
                <a:latin typeface="Arial Narrow" panose="020B0604020202020204" pitchFamily="34" charset="0"/>
                <a:cs typeface="Arial Narrow" panose="020B0604020202020204" pitchFamily="34" charset="0"/>
              </a:rPr>
              <a:t>: recette du Délégataire issues des travaux en application du bordereau contractuel, dont principalement les nouveaux branchements</a:t>
            </a:r>
          </a:p>
          <a:p>
            <a:r>
              <a:rPr lang="fr-FR" sz="1200" b="1" dirty="0">
                <a:solidFill>
                  <a:schemeClr val="accent2">
                    <a:lumMod val="50000"/>
                  </a:schemeClr>
                </a:solidFill>
                <a:latin typeface="Arial Narrow" panose="020B0604020202020204" pitchFamily="34" charset="0"/>
                <a:cs typeface="Arial Narrow" panose="020B0604020202020204" pitchFamily="34" charset="0"/>
              </a:rPr>
              <a:t>« Autres » </a:t>
            </a:r>
            <a:r>
              <a:rPr lang="fr-FR" sz="1200" dirty="0">
                <a:solidFill>
                  <a:schemeClr val="accent2">
                    <a:lumMod val="50000"/>
                  </a:schemeClr>
                </a:solidFill>
                <a:latin typeface="Arial Narrow" panose="020B0604020202020204" pitchFamily="34" charset="0"/>
                <a:cs typeface="Arial Narrow" panose="020B0604020202020204" pitchFamily="34" charset="0"/>
              </a:rPr>
              <a:t>: autres recettes dont en particulier celles provenant de l’application du règlement du service (frais d’ouverture ou fermeture, gestion des impayés …)</a:t>
            </a:r>
          </a:p>
        </p:txBody>
      </p:sp>
      <p:graphicFrame>
        <p:nvGraphicFramePr>
          <p:cNvPr id="7" name="Tableau 6">
            <a:extLst>
              <a:ext uri="{FF2B5EF4-FFF2-40B4-BE49-F238E27FC236}">
                <a16:creationId xmlns:a16="http://schemas.microsoft.com/office/drawing/2014/main" id="{DA0DCEC4-24FA-4EDE-03E5-FA4FB19DDC4C}"/>
              </a:ext>
            </a:extLst>
          </p:cNvPr>
          <p:cNvGraphicFramePr>
            <a:graphicFrameLocks noGrp="1"/>
          </p:cNvGraphicFramePr>
          <p:nvPr>
            <p:extLst>
              <p:ext uri="{D42A27DB-BD31-4B8C-83A1-F6EECF244321}">
                <p14:modId xmlns:p14="http://schemas.microsoft.com/office/powerpoint/2010/main" val="2153196104"/>
              </p:ext>
            </p:extLst>
          </p:nvPr>
        </p:nvGraphicFramePr>
        <p:xfrm>
          <a:off x="4567305" y="2661220"/>
          <a:ext cx="7378531" cy="3882720"/>
        </p:xfrm>
        <a:graphic>
          <a:graphicData uri="http://schemas.openxmlformats.org/drawingml/2006/table">
            <a:tbl>
              <a:tblPr firstRow="1" firstCol="1" lastRow="1" lastCol="1" bandRow="1" bandCol="1">
                <a:tableStyleId>{72833802-FEF1-4C79-8D5D-14CF1EAF98D9}</a:tableStyleId>
              </a:tblPr>
              <a:tblGrid>
                <a:gridCol w="2698531">
                  <a:extLst>
                    <a:ext uri="{9D8B030D-6E8A-4147-A177-3AD203B41FA5}">
                      <a16:colId xmlns:a16="http://schemas.microsoft.com/office/drawing/2014/main" val="541300894"/>
                    </a:ext>
                  </a:extLst>
                </a:gridCol>
                <a:gridCol w="936000">
                  <a:extLst>
                    <a:ext uri="{9D8B030D-6E8A-4147-A177-3AD203B41FA5}">
                      <a16:colId xmlns:a16="http://schemas.microsoft.com/office/drawing/2014/main" val="1143796370"/>
                    </a:ext>
                  </a:extLst>
                </a:gridCol>
                <a:gridCol w="936000">
                  <a:extLst>
                    <a:ext uri="{9D8B030D-6E8A-4147-A177-3AD203B41FA5}">
                      <a16:colId xmlns:a16="http://schemas.microsoft.com/office/drawing/2014/main" val="4292890588"/>
                    </a:ext>
                  </a:extLst>
                </a:gridCol>
                <a:gridCol w="936000">
                  <a:extLst>
                    <a:ext uri="{9D8B030D-6E8A-4147-A177-3AD203B41FA5}">
                      <a16:colId xmlns:a16="http://schemas.microsoft.com/office/drawing/2014/main" val="1988835266"/>
                    </a:ext>
                  </a:extLst>
                </a:gridCol>
                <a:gridCol w="936000">
                  <a:extLst>
                    <a:ext uri="{9D8B030D-6E8A-4147-A177-3AD203B41FA5}">
                      <a16:colId xmlns:a16="http://schemas.microsoft.com/office/drawing/2014/main" val="1842807649"/>
                    </a:ext>
                  </a:extLst>
                </a:gridCol>
                <a:gridCol w="936000">
                  <a:extLst>
                    <a:ext uri="{9D8B030D-6E8A-4147-A177-3AD203B41FA5}">
                      <a16:colId xmlns:a16="http://schemas.microsoft.com/office/drawing/2014/main" val="211900624"/>
                    </a:ext>
                  </a:extLst>
                </a:gridCol>
              </a:tblGrid>
              <a:tr h="216000">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en €</a:t>
                      </a: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2019</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2020</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2021</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2022</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dirty="0">
                          <a:effectLst/>
                          <a:latin typeface="Arial Narrow" panose="020B0604020202020204" pitchFamily="34" charset="0"/>
                          <a:cs typeface="Arial Narrow" panose="020B0604020202020204" pitchFamily="34" charset="0"/>
                        </a:rPr>
                        <a:t>2023</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3607588362"/>
                  </a:ext>
                </a:extLst>
              </a:tr>
              <a:tr h="216000">
                <a:tc>
                  <a:txBody>
                    <a:bodyPr/>
                    <a:lstStyle/>
                    <a:p>
                      <a:pPr algn="ctr"/>
                      <a:r>
                        <a:rPr lang="fr-FR" sz="1400" b="1" i="0" dirty="0">
                          <a:effectLst/>
                          <a:latin typeface="Arial Narrow" panose="020B0604020202020204" pitchFamily="34" charset="0"/>
                          <a:cs typeface="Arial Narrow" panose="020B0604020202020204" pitchFamily="34" charset="0"/>
                        </a:rPr>
                        <a:t>Produits net délégataire</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r>
                        <a:rPr lang="fr-FR" sz="1400" b="0" i="0" dirty="0">
                          <a:effectLst/>
                          <a:latin typeface="Arial Narrow" panose="020B0604020202020204" pitchFamily="34" charset="0"/>
                          <a:cs typeface="Arial Narrow" panose="020B0604020202020204" pitchFamily="34" charset="0"/>
                        </a:rPr>
                        <a:t> </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r>
                        <a:rPr lang="fr-FR" sz="1400" b="0" i="0" dirty="0">
                          <a:effectLst/>
                          <a:latin typeface="Arial Narrow" panose="020B0604020202020204" pitchFamily="34" charset="0"/>
                          <a:cs typeface="Arial Narrow" panose="020B0604020202020204" pitchFamily="34" charset="0"/>
                        </a:rPr>
                        <a:t> </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r>
                        <a:rPr lang="fr-FR" sz="1400" b="0" i="0" dirty="0">
                          <a:effectLst/>
                          <a:latin typeface="Arial Narrow" panose="020B0604020202020204" pitchFamily="34" charset="0"/>
                          <a:cs typeface="Arial Narrow" panose="020B0604020202020204" pitchFamily="34" charset="0"/>
                        </a:rPr>
                        <a:t> </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r>
                        <a:rPr lang="fr-FR" sz="1400" b="0" i="0">
                          <a:effectLst/>
                          <a:latin typeface="Arial Narrow" panose="020B0604020202020204" pitchFamily="34" charset="0"/>
                          <a:cs typeface="Arial Narrow" panose="020B0604020202020204" pitchFamily="34" charset="0"/>
                        </a:rPr>
                        <a:t> </a:t>
                      </a: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231620533"/>
                  </a:ext>
                </a:extLst>
              </a:tr>
              <a:tr h="216000">
                <a:tc>
                  <a:txBody>
                    <a:bodyPr/>
                    <a:lstStyle/>
                    <a:p>
                      <a:pPr algn="r"/>
                      <a:r>
                        <a:rPr lang="fr-FR" sz="1400" b="0" i="0" dirty="0">
                          <a:effectLst/>
                          <a:latin typeface="Arial Narrow" panose="020B0604020202020204" pitchFamily="34" charset="0"/>
                          <a:cs typeface="Arial Narrow" panose="020B0604020202020204" pitchFamily="34" charset="0"/>
                        </a:rPr>
                        <a:t>Exploitation</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66 800 €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72 100 €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63 300 €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68 400 €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70 900 €</a:t>
                      </a:r>
                    </a:p>
                  </a:txBody>
                  <a:tcPr marL="68580" marR="68580" marT="0" marB="0" anchor="ctr"/>
                </a:tc>
                <a:extLst>
                  <a:ext uri="{0D108BD9-81ED-4DB2-BD59-A6C34878D82A}">
                    <a16:rowId xmlns:a16="http://schemas.microsoft.com/office/drawing/2014/main" val="390452854"/>
                  </a:ext>
                </a:extLst>
              </a:tr>
              <a:tr h="216000">
                <a:tc>
                  <a:txBody>
                    <a:bodyPr/>
                    <a:lstStyle/>
                    <a:p>
                      <a:pPr algn="r"/>
                      <a:r>
                        <a:rPr lang="fr-FR" sz="1400" b="0" i="0" dirty="0">
                          <a:effectLst/>
                          <a:latin typeface="Arial Narrow" panose="020B0604020202020204" pitchFamily="34" charset="0"/>
                          <a:cs typeface="Arial Narrow" panose="020B0604020202020204" pitchFamily="34" charset="0"/>
                        </a:rPr>
                        <a:t>Travaux</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5 000 €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25 900 €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2 400 €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24 700 €</a:t>
                      </a:r>
                    </a:p>
                  </a:txBody>
                  <a:tcPr marL="68580" marR="68580" marT="0" marB="0" anchor="ctr"/>
                </a:tc>
                <a:extLst>
                  <a:ext uri="{0D108BD9-81ED-4DB2-BD59-A6C34878D82A}">
                    <a16:rowId xmlns:a16="http://schemas.microsoft.com/office/drawing/2014/main" val="3176644261"/>
                  </a:ext>
                </a:extLst>
              </a:tr>
              <a:tr h="216000">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Autres</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300 €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extLst>
                  <a:ext uri="{0D108BD9-81ED-4DB2-BD59-A6C34878D82A}">
                    <a16:rowId xmlns:a16="http://schemas.microsoft.com/office/drawing/2014/main" val="138859321"/>
                  </a:ext>
                </a:extLst>
              </a:tr>
              <a:tr h="216000">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389288429"/>
                  </a:ext>
                </a:extLst>
              </a:tr>
              <a:tr h="216000">
                <a:tc>
                  <a:txBody>
                    <a:bodyPr/>
                    <a:lstStyle/>
                    <a:p>
                      <a:pPr algn="ctr"/>
                      <a:r>
                        <a:rPr lang="fr-FR" sz="1400" b="1" i="0" dirty="0">
                          <a:effectLst/>
                          <a:latin typeface="Arial Narrow" panose="020B0604020202020204" pitchFamily="34" charset="0"/>
                          <a:cs typeface="Arial Narrow" panose="020B0604020202020204" pitchFamily="34" charset="0"/>
                        </a:rPr>
                        <a:t>Produits nets collectivité</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555040459"/>
                  </a:ext>
                </a:extLst>
              </a:tr>
              <a:tr h="216000">
                <a:tc>
                  <a:txBody>
                    <a:bodyPr/>
                    <a:lstStyle/>
                    <a:p>
                      <a:pPr algn="r"/>
                      <a:r>
                        <a:rPr lang="fr-FR" sz="1400" b="0" i="0" dirty="0">
                          <a:effectLst/>
                          <a:latin typeface="Arial Narrow" panose="020B0604020202020204" pitchFamily="34" charset="0"/>
                          <a:cs typeface="Arial Narrow" panose="020B0604020202020204" pitchFamily="34" charset="0"/>
                        </a:rPr>
                        <a:t>Redevance selon délégataire</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104 300 €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111 400 €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120 600 €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113 000 €</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146 800 €</a:t>
                      </a:r>
                    </a:p>
                  </a:txBody>
                  <a:tcPr marL="68580" marR="68580" marT="0" marB="0" anchor="ctr"/>
                </a:tc>
                <a:extLst>
                  <a:ext uri="{0D108BD9-81ED-4DB2-BD59-A6C34878D82A}">
                    <a16:rowId xmlns:a16="http://schemas.microsoft.com/office/drawing/2014/main" val="1281823106"/>
                  </a:ext>
                </a:extLst>
              </a:tr>
              <a:tr h="216000">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1801094004"/>
                  </a:ext>
                </a:extLst>
              </a:tr>
              <a:tr h="216000">
                <a:tc>
                  <a:txBody>
                    <a:bodyPr/>
                    <a:lstStyle/>
                    <a:p>
                      <a:pPr algn="r"/>
                      <a:r>
                        <a:rPr lang="fr-FR" sz="1400" b="0" i="0" dirty="0">
                          <a:solidFill>
                            <a:schemeClr val="accent2">
                              <a:lumMod val="50000"/>
                            </a:schemeClr>
                          </a:solidFill>
                          <a:effectLst/>
                          <a:latin typeface="Arial Narrow" panose="020B0604020202020204" pitchFamily="34" charset="0"/>
                          <a:cs typeface="Arial Narrow" panose="020B0604020202020204" pitchFamily="34" charset="0"/>
                        </a:rPr>
                        <a:t>Redevance selon compte administratif</a:t>
                      </a:r>
                      <a:endPar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104 387 €</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99 809 €</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117 688 €</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144 387 €</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145 618 €</a:t>
                      </a:r>
                    </a:p>
                  </a:txBody>
                  <a:tcPr marL="68580" marR="68580" marT="0" marB="0" anchor="ctr"/>
                </a:tc>
                <a:extLst>
                  <a:ext uri="{0D108BD9-81ED-4DB2-BD59-A6C34878D82A}">
                    <a16:rowId xmlns:a16="http://schemas.microsoft.com/office/drawing/2014/main" val="2774598389"/>
                  </a:ext>
                </a:extLst>
              </a:tr>
              <a:tr h="216000">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PFAC</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32 300 €</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20 900 €</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25 650 €</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28 600 €</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9 000 €</a:t>
                      </a:r>
                    </a:p>
                  </a:txBody>
                  <a:tcPr marL="68580" marR="68580" marT="0" marB="0" anchor="ctr"/>
                </a:tc>
                <a:extLst>
                  <a:ext uri="{0D108BD9-81ED-4DB2-BD59-A6C34878D82A}">
                    <a16:rowId xmlns:a16="http://schemas.microsoft.com/office/drawing/2014/main" val="3605617630"/>
                  </a:ext>
                </a:extLst>
              </a:tr>
              <a:tr h="216000">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Subventions AE - STEP</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249 261 €</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70 824 €</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61 890 €</a:t>
                      </a: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15 909 €</a:t>
                      </a:r>
                    </a:p>
                  </a:txBody>
                  <a:tcPr marL="68580" marR="68580" marT="0" marB="0" anchor="ctr"/>
                </a:tc>
                <a:tc>
                  <a:txBody>
                    <a:bodyPr/>
                    <a:lstStyle/>
                    <a:p>
                      <a:pPr algn="r"/>
                      <a:endPar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3563683435"/>
                  </a:ext>
                </a:extLst>
              </a:tr>
              <a:tr h="216000">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Solde emprunt STEP</a:t>
                      </a:r>
                    </a:p>
                  </a:txBody>
                  <a:tcPr marL="68580" marR="68580" marT="0" marB="0" anchor="ctr"/>
                </a:tc>
                <a:tc>
                  <a:txBody>
                    <a:bodyPr/>
                    <a:lstStyle/>
                    <a:p>
                      <a:pPr algn="r"/>
                      <a:r>
                        <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201 586 €</a:t>
                      </a:r>
                    </a:p>
                  </a:txBody>
                  <a:tcPr marL="68580" marR="68580" marT="0" marB="0" anchor="ctr"/>
                </a:tc>
                <a:tc>
                  <a:txBody>
                    <a:bodyPr/>
                    <a:lstStyle/>
                    <a:p>
                      <a:pPr algn="r"/>
                      <a:endPar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2159477915"/>
                  </a:ext>
                </a:extLst>
              </a:tr>
              <a:tr h="216000">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63895003"/>
                  </a:ext>
                </a:extLst>
              </a:tr>
              <a:tr h="216000">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Redevances Agence de l'Eau</a:t>
                      </a:r>
                    </a:p>
                  </a:txBody>
                  <a:tcPr marL="68580" marR="68580" marT="0" marB="0" anchor="ctr">
                    <a:solidFill>
                      <a:schemeClr val="accent2">
                        <a:lumMod val="20000"/>
                        <a:lumOff val="80000"/>
                      </a:schemeClr>
                    </a:solidFill>
                  </a:tcP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non fourni</a:t>
                      </a:r>
                    </a:p>
                  </a:txBody>
                  <a:tcPr marL="68580" marR="68580" marT="0" marB="0" anchor="ctr">
                    <a:solidFill>
                      <a:schemeClr val="accent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Narrow" panose="020B0604020202020204" pitchFamily="34" charset="0"/>
                          <a:ea typeface="Times New Roman" panose="02020603050405020304" pitchFamily="18" charset="0"/>
                          <a:cs typeface="Arial Narrow" panose="020B0604020202020204" pitchFamily="34" charset="0"/>
                        </a:rPr>
                        <a:t>non fourni</a:t>
                      </a:r>
                      <a:endParaRPr kumimoji="0" lang="fr-FR" sz="14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Narrow" panose="020B0604020202020204" pitchFamily="34" charset="0"/>
                          <a:ea typeface="Times New Roman" panose="02020603050405020304" pitchFamily="18" charset="0"/>
                          <a:cs typeface="Arial Narrow" panose="020B0604020202020204" pitchFamily="34" charset="0"/>
                        </a:rPr>
                        <a:t>non fourni</a:t>
                      </a:r>
                      <a:endParaRPr kumimoji="0" lang="fr-FR" sz="14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Narrow" panose="020B0604020202020204" pitchFamily="34" charset="0"/>
                          <a:ea typeface="Times New Roman" panose="02020603050405020304" pitchFamily="18" charset="0"/>
                          <a:cs typeface="Arial Narrow" panose="020B0604020202020204" pitchFamily="34" charset="0"/>
                        </a:rPr>
                        <a:t>non fourni</a:t>
                      </a:r>
                      <a:endParaRPr kumimoji="0" lang="fr-FR" sz="14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panose="02020603050405020304" pitchFamily="18" charset="0"/>
                          <a:cs typeface="Arial Narrow" panose="020B0604020202020204" pitchFamily="34" charset="0"/>
                        </a:rPr>
                        <a:t>non fourni</a:t>
                      </a:r>
                    </a:p>
                  </a:txBody>
                  <a:tcPr marL="68580" marR="68580" marT="0" marB="0" anchor="ctr">
                    <a:solidFill>
                      <a:schemeClr val="accent2">
                        <a:lumMod val="20000"/>
                        <a:lumOff val="80000"/>
                      </a:schemeClr>
                    </a:solidFill>
                  </a:tcPr>
                </a:tc>
                <a:extLst>
                  <a:ext uri="{0D108BD9-81ED-4DB2-BD59-A6C34878D82A}">
                    <a16:rowId xmlns:a16="http://schemas.microsoft.com/office/drawing/2014/main" val="1094893300"/>
                  </a:ext>
                </a:extLst>
              </a:tr>
              <a:tr h="216000">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4034207805"/>
                  </a:ext>
                </a:extLst>
              </a:tr>
              <a:tr h="230379">
                <a:tc>
                  <a:txBody>
                    <a:bodyPr/>
                    <a:lstStyle/>
                    <a:p>
                      <a:r>
                        <a:rPr lang="fr-FR" sz="1400" b="1" i="0" dirty="0">
                          <a:effectLst/>
                          <a:latin typeface="Arial Narrow" panose="020B0604020202020204" pitchFamily="34" charset="0"/>
                          <a:cs typeface="Arial Narrow" panose="020B0604020202020204" pitchFamily="34" charset="0"/>
                        </a:rPr>
                        <a:t>TOTAL des recettes du service</a:t>
                      </a:r>
                    </a:p>
                    <a:p>
                      <a:r>
                        <a:rPr lang="fr-FR" sz="1400" b="1" i="1" dirty="0">
                          <a:effectLst/>
                          <a:latin typeface="Arial Narrow" panose="020B0604020202020204" pitchFamily="34" charset="0"/>
                          <a:ea typeface="Times New Roman" panose="02020603050405020304" pitchFamily="18" charset="0"/>
                          <a:cs typeface="Arial Narrow" panose="020B0604020202020204" pitchFamily="34" charset="0"/>
                        </a:rPr>
                        <a:t>(selon chiffres délégataire)</a:t>
                      </a:r>
                    </a:p>
                  </a:txBody>
                  <a:tcPr marL="68580" marR="68580" marT="0" marB="0" anchor="ctr">
                    <a:solidFill>
                      <a:schemeClr val="accent2">
                        <a:lumMod val="60000"/>
                        <a:lumOff val="4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176 300 €</a:t>
                      </a:r>
                    </a:p>
                  </a:txBody>
                  <a:tcPr marL="68580" marR="68580" marT="0" marB="0" anchor="ctr">
                    <a:solidFill>
                      <a:schemeClr val="accent2">
                        <a:lumMod val="60000"/>
                        <a:lumOff val="4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183 700 €</a:t>
                      </a:r>
                    </a:p>
                  </a:txBody>
                  <a:tcPr marL="68580" marR="68580" marT="0" marB="0" anchor="ctr">
                    <a:solidFill>
                      <a:schemeClr val="accent2">
                        <a:lumMod val="60000"/>
                        <a:lumOff val="4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210 100 €</a:t>
                      </a:r>
                    </a:p>
                  </a:txBody>
                  <a:tcPr marL="68580" marR="68580" marT="0" marB="0" anchor="ctr">
                    <a:solidFill>
                      <a:schemeClr val="accent2">
                        <a:lumMod val="60000"/>
                        <a:lumOff val="4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183 800 €</a:t>
                      </a:r>
                    </a:p>
                  </a:txBody>
                  <a:tcPr marL="68580" marR="68580" marT="0" marB="0" anchor="ctr">
                    <a:solidFill>
                      <a:schemeClr val="accent2">
                        <a:lumMod val="60000"/>
                        <a:lumOff val="4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242 600 €</a:t>
                      </a:r>
                    </a:p>
                  </a:txBody>
                  <a:tcPr marL="68580" marR="68580" marT="0" marB="0" anchor="ctr">
                    <a:solidFill>
                      <a:schemeClr val="accent2">
                        <a:lumMod val="60000"/>
                        <a:lumOff val="40000"/>
                      </a:schemeClr>
                    </a:solidFill>
                  </a:tcPr>
                </a:tc>
                <a:extLst>
                  <a:ext uri="{0D108BD9-81ED-4DB2-BD59-A6C34878D82A}">
                    <a16:rowId xmlns:a16="http://schemas.microsoft.com/office/drawing/2014/main" val="2842441426"/>
                  </a:ext>
                </a:extLst>
              </a:tr>
            </a:tbl>
          </a:graphicData>
        </a:graphic>
      </p:graphicFrame>
    </p:spTree>
    <p:extLst>
      <p:ext uri="{BB962C8B-B14F-4D97-AF65-F5344CB8AC3E}">
        <p14:creationId xmlns:p14="http://schemas.microsoft.com/office/powerpoint/2010/main" val="3748587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44D084FF-F1D4-3B14-00CB-AE5B3636F3A5}"/>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440D8584-016F-4CE7-875F-3D8F1A992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 name="Titre 1">
            <a:extLst>
              <a:ext uri="{FF2B5EF4-FFF2-40B4-BE49-F238E27FC236}">
                <a16:creationId xmlns:a16="http://schemas.microsoft.com/office/drawing/2014/main" id="{069DA5DA-AE86-C756-56A8-01E1A69DD7BE}"/>
              </a:ext>
            </a:extLst>
          </p:cNvPr>
          <p:cNvSpPr>
            <a:spLocks noGrp="1"/>
          </p:cNvSpPr>
          <p:nvPr>
            <p:ph type="title"/>
          </p:nvPr>
        </p:nvSpPr>
        <p:spPr>
          <a:xfrm>
            <a:off x="4856540" y="4906614"/>
            <a:ext cx="6766405" cy="1168188"/>
          </a:xfrm>
        </p:spPr>
        <p:txBody>
          <a:bodyPr vert="horz" lIns="91440" tIns="45720" rIns="91440" bIns="45720" rtlCol="0" anchor="b">
            <a:noAutofit/>
          </a:bodyPr>
          <a:lstStyle/>
          <a:p>
            <a:pPr algn="ctr"/>
            <a:r>
              <a:rPr lang="en-US" b="1" cap="small" dirty="0">
                <a:solidFill>
                  <a:srgbClr val="FFFFFE"/>
                </a:solidFill>
                <a:latin typeface="Arial Narrow" panose="020B0604020202020204" pitchFamily="34" charset="0"/>
                <a:cs typeface="Arial Narrow" panose="020B0604020202020204" pitchFamily="34" charset="0"/>
              </a:rPr>
              <a:t>FINANCEMENT DES INVESTISSEMENTS</a:t>
            </a:r>
            <a:br>
              <a:rPr lang="en-US" b="1" cap="small" dirty="0">
                <a:solidFill>
                  <a:srgbClr val="FFFFFE"/>
                </a:solidFill>
                <a:latin typeface="Arial Narrow" panose="020B0604020202020204" pitchFamily="34" charset="0"/>
                <a:cs typeface="Arial Narrow" panose="020B0604020202020204" pitchFamily="34" charset="0"/>
              </a:rPr>
            </a:br>
            <a:r>
              <a:rPr lang="en-US" b="1" cap="small" dirty="0">
                <a:solidFill>
                  <a:srgbClr val="FFFFFE"/>
                </a:solidFill>
                <a:latin typeface="Arial Narrow" panose="020B0604020202020204" pitchFamily="34" charset="0"/>
                <a:cs typeface="Arial Narrow" panose="020B0604020202020204" pitchFamily="34" charset="0"/>
              </a:rPr>
              <a:t>ET SOLIDARITE</a:t>
            </a:r>
          </a:p>
        </p:txBody>
      </p:sp>
      <p:sp>
        <p:nvSpPr>
          <p:cNvPr id="33" name="Freeform: Shape 32">
            <a:extLst>
              <a:ext uri="{FF2B5EF4-FFF2-40B4-BE49-F238E27FC236}">
                <a16:creationId xmlns:a16="http://schemas.microsoft.com/office/drawing/2014/main" id="{FDD14FFF-6877-AF22-65DA-53E08420A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8172924E-E90C-2AA6-0ED7-9DF985DF5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c 36">
            <a:extLst>
              <a:ext uri="{FF2B5EF4-FFF2-40B4-BE49-F238E27FC236}">
                <a16:creationId xmlns:a16="http://schemas.microsoft.com/office/drawing/2014/main" id="{7758D41F-9062-DE4D-FFCF-EF068F5C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2E7CFA9B-78CC-8D38-030F-2A348EAAA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ZoneTexte 3">
            <a:extLst>
              <a:ext uri="{FF2B5EF4-FFF2-40B4-BE49-F238E27FC236}">
                <a16:creationId xmlns:a16="http://schemas.microsoft.com/office/drawing/2014/main" id="{7313969D-F07B-D85E-BA0F-AD8F7E1D3B32}"/>
              </a:ext>
            </a:extLst>
          </p:cNvPr>
          <p:cNvSpPr txBox="1"/>
          <p:nvPr/>
        </p:nvSpPr>
        <p:spPr>
          <a:xfrm>
            <a:off x="9469989" y="1128886"/>
            <a:ext cx="2380441" cy="1077218"/>
          </a:xfrm>
          <a:prstGeom prst="rect">
            <a:avLst/>
          </a:prstGeom>
          <a:noFill/>
        </p:spPr>
        <p:txBody>
          <a:bodyPr wrap="square" rtlCol="0">
            <a:spAutoFit/>
          </a:bodyPr>
          <a:lstStyle/>
          <a:p>
            <a:pPr algn="ctr"/>
            <a:r>
              <a:rPr lang="fr-FR" sz="3200" b="1" dirty="0">
                <a:solidFill>
                  <a:srgbClr val="008000"/>
                </a:solidFill>
                <a:latin typeface="Arial Narrow" panose="020B0604020202020204" pitchFamily="34" charset="0"/>
                <a:cs typeface="Arial Narrow" panose="020B0604020202020204" pitchFamily="34" charset="0"/>
              </a:rPr>
              <a:t>Actions de solidarité</a:t>
            </a:r>
          </a:p>
        </p:txBody>
      </p:sp>
      <p:sp>
        <p:nvSpPr>
          <p:cNvPr id="5" name="ZoneTexte 4">
            <a:extLst>
              <a:ext uri="{FF2B5EF4-FFF2-40B4-BE49-F238E27FC236}">
                <a16:creationId xmlns:a16="http://schemas.microsoft.com/office/drawing/2014/main" id="{83561E6F-4039-BBBB-9BB2-1EA51F1F400F}"/>
              </a:ext>
            </a:extLst>
          </p:cNvPr>
          <p:cNvSpPr txBox="1"/>
          <p:nvPr/>
        </p:nvSpPr>
        <p:spPr>
          <a:xfrm>
            <a:off x="91338" y="1308661"/>
            <a:ext cx="2999918" cy="4031873"/>
          </a:xfrm>
          <a:prstGeom prst="rect">
            <a:avLst/>
          </a:prstGeom>
          <a:noFill/>
        </p:spPr>
        <p:txBody>
          <a:bodyPr wrap="square" rtlCol="0">
            <a:spAutoFit/>
          </a:bodyPr>
          <a:lstStyle/>
          <a:p>
            <a:pPr algn="ctr"/>
            <a:r>
              <a:rPr lang="fr-FR" sz="3200" b="1" dirty="0">
                <a:solidFill>
                  <a:srgbClr val="008000"/>
                </a:solidFill>
                <a:latin typeface="Arial Narrow" panose="020B0604020202020204" pitchFamily="34" charset="0"/>
                <a:cs typeface="Arial Narrow" panose="020B0604020202020204" pitchFamily="34" charset="0"/>
              </a:rPr>
              <a:t>Encours de la dette</a:t>
            </a:r>
          </a:p>
          <a:p>
            <a:pPr algn="ctr"/>
            <a:endParaRPr lang="fr-FR" sz="3200" b="1" dirty="0">
              <a:solidFill>
                <a:srgbClr val="008000"/>
              </a:solidFill>
              <a:latin typeface="Arial Narrow" panose="020B0604020202020204" pitchFamily="34" charset="0"/>
              <a:cs typeface="Arial Narrow" panose="020B0604020202020204" pitchFamily="34" charset="0"/>
            </a:endParaRPr>
          </a:p>
          <a:p>
            <a:pPr algn="ctr"/>
            <a:r>
              <a:rPr lang="fr-FR" sz="3200" b="1" dirty="0">
                <a:solidFill>
                  <a:srgbClr val="008000"/>
                </a:solidFill>
                <a:latin typeface="Arial Narrow" panose="020B0604020202020204" pitchFamily="34" charset="0"/>
                <a:cs typeface="Arial Narrow" panose="020B0604020202020204" pitchFamily="34" charset="0"/>
              </a:rPr>
              <a:t>Montants des amortissements</a:t>
            </a:r>
          </a:p>
          <a:p>
            <a:pPr algn="ctr"/>
            <a:endParaRPr lang="fr-FR" sz="3200" b="1" dirty="0">
              <a:solidFill>
                <a:srgbClr val="008000"/>
              </a:solidFill>
              <a:latin typeface="Arial Narrow" panose="020B0604020202020204" pitchFamily="34" charset="0"/>
              <a:cs typeface="Arial Narrow" panose="020B0604020202020204" pitchFamily="34" charset="0"/>
            </a:endParaRPr>
          </a:p>
          <a:p>
            <a:pPr algn="ctr"/>
            <a:r>
              <a:rPr lang="fr-FR" sz="3200" b="1" dirty="0">
                <a:solidFill>
                  <a:srgbClr val="008000"/>
                </a:solidFill>
                <a:latin typeface="Arial Narrow" panose="020B0604020202020204" pitchFamily="34" charset="0"/>
                <a:cs typeface="Arial Narrow" panose="020B0604020202020204" pitchFamily="34" charset="0"/>
              </a:rPr>
              <a:t>Montants des travaux engagés</a:t>
            </a:r>
          </a:p>
        </p:txBody>
      </p:sp>
      <p:sp>
        <p:nvSpPr>
          <p:cNvPr id="6" name="ZoneTexte 5">
            <a:extLst>
              <a:ext uri="{FF2B5EF4-FFF2-40B4-BE49-F238E27FC236}">
                <a16:creationId xmlns:a16="http://schemas.microsoft.com/office/drawing/2014/main" id="{170EDBB1-4FB5-0F8B-BBB8-75E20FB212B7}"/>
              </a:ext>
            </a:extLst>
          </p:cNvPr>
          <p:cNvSpPr txBox="1"/>
          <p:nvPr/>
        </p:nvSpPr>
        <p:spPr>
          <a:xfrm>
            <a:off x="4080635" y="89638"/>
            <a:ext cx="4136263" cy="2554545"/>
          </a:xfrm>
          <a:prstGeom prst="rect">
            <a:avLst/>
          </a:prstGeom>
          <a:noFill/>
        </p:spPr>
        <p:txBody>
          <a:bodyPr wrap="square" rtlCol="0">
            <a:spAutoFit/>
          </a:bodyPr>
          <a:lstStyle/>
          <a:p>
            <a:pPr algn="ctr"/>
            <a:r>
              <a:rPr lang="fr-FR" sz="3200" b="1" dirty="0">
                <a:solidFill>
                  <a:srgbClr val="0432FF"/>
                </a:solidFill>
                <a:latin typeface="Arial Narrow" panose="020B0604020202020204" pitchFamily="34" charset="0"/>
                <a:cs typeface="Arial Narrow" panose="020B0604020202020204" pitchFamily="34" charset="0"/>
              </a:rPr>
              <a:t>Projets d'amélioration de la qualité de service</a:t>
            </a:r>
          </a:p>
          <a:p>
            <a:pPr algn="ctr"/>
            <a:endParaRPr lang="fr-FR" sz="3200" b="1" dirty="0">
              <a:solidFill>
                <a:srgbClr val="0432FF"/>
              </a:solidFill>
              <a:latin typeface="Arial Narrow" panose="020B0604020202020204" pitchFamily="34" charset="0"/>
              <a:cs typeface="Arial Narrow" panose="020B0604020202020204" pitchFamily="34" charset="0"/>
            </a:endParaRPr>
          </a:p>
          <a:p>
            <a:pPr algn="ctr"/>
            <a:r>
              <a:rPr lang="fr-FR" sz="3200" b="1" dirty="0">
                <a:solidFill>
                  <a:srgbClr val="0432FF"/>
                </a:solidFill>
                <a:latin typeface="Arial Narrow" panose="020B0604020202020204" pitchFamily="34" charset="0"/>
                <a:cs typeface="Arial Narrow" panose="020B0604020202020204" pitchFamily="34" charset="0"/>
              </a:rPr>
              <a:t>Programme pluriannuel de travaux</a:t>
            </a:r>
          </a:p>
        </p:txBody>
      </p:sp>
    </p:spTree>
    <p:extLst>
      <p:ext uri="{BB962C8B-B14F-4D97-AF65-F5344CB8AC3E}">
        <p14:creationId xmlns:p14="http://schemas.microsoft.com/office/powerpoint/2010/main" val="370024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DF16D-480D-BC3F-4A7E-98ECA86FFE7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795966F-8467-7784-A2A6-B079A7E16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D54445A-6D5C-2F1E-B177-FD1FFADAB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3453D65B-FA87-2C8F-79AE-68A32190D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re 1">
            <a:extLst>
              <a:ext uri="{FF2B5EF4-FFF2-40B4-BE49-F238E27FC236}">
                <a16:creationId xmlns:a16="http://schemas.microsoft.com/office/drawing/2014/main" id="{99430442-EE21-6896-E9D1-39DA80C294AC}"/>
              </a:ext>
            </a:extLst>
          </p:cNvPr>
          <p:cNvSpPr txBox="1">
            <a:spLocks/>
          </p:cNvSpPr>
          <p:nvPr/>
        </p:nvSpPr>
        <p:spPr>
          <a:xfrm>
            <a:off x="838200" y="365125"/>
            <a:ext cx="10515600" cy="12839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solidFill>
                  <a:srgbClr val="008000"/>
                </a:solidFill>
                <a:latin typeface="Arial Narrow" panose="020B0604020202020204" pitchFamily="34" charset="0"/>
                <a:cs typeface="Arial Narrow" panose="020B0604020202020204" pitchFamily="34" charset="0"/>
              </a:rPr>
              <a:t>Encours de la dette et annuité de remboursement</a:t>
            </a:r>
          </a:p>
          <a:p>
            <a:pPr algn="ctr"/>
            <a:endParaRPr lang="fr-FR" sz="1000" b="1" dirty="0">
              <a:solidFill>
                <a:srgbClr val="008000"/>
              </a:solidFill>
              <a:latin typeface="Arial Narrow" panose="020B0604020202020204" pitchFamily="34" charset="0"/>
              <a:cs typeface="Arial Narrow" panose="020B0604020202020204" pitchFamily="34" charset="0"/>
            </a:endParaRPr>
          </a:p>
          <a:p>
            <a:pPr algn="ctr"/>
            <a:r>
              <a:rPr lang="fr-FR" sz="2400" b="1" dirty="0">
                <a:solidFill>
                  <a:srgbClr val="0432FF"/>
                </a:solidFill>
                <a:latin typeface="Arial Narrow" panose="020B0604020202020204" pitchFamily="34" charset="0"/>
                <a:cs typeface="Arial Narrow" panose="020B0604020202020204" pitchFamily="34" charset="0"/>
              </a:rPr>
              <a:t>Montant des amortissements réalisés par la collectivité</a:t>
            </a:r>
          </a:p>
          <a:p>
            <a:pPr algn="ctr"/>
            <a:endParaRPr lang="fr-FR" sz="1000" b="1" dirty="0">
              <a:solidFill>
                <a:srgbClr val="008000"/>
              </a:solidFill>
              <a:latin typeface="Arial Narrow" panose="020B0604020202020204" pitchFamily="34" charset="0"/>
              <a:cs typeface="Arial Narrow" panose="020B0604020202020204" pitchFamily="34" charset="0"/>
            </a:endParaRPr>
          </a:p>
          <a:p>
            <a:pPr algn="ctr"/>
            <a:r>
              <a:rPr lang="fr-FR" sz="2400" b="1" dirty="0">
                <a:solidFill>
                  <a:srgbClr val="008000"/>
                </a:solidFill>
                <a:latin typeface="Arial Narrow" panose="020B0604020202020204" pitchFamily="34" charset="0"/>
                <a:cs typeface="Arial Narrow" panose="020B0604020202020204" pitchFamily="34" charset="0"/>
              </a:rPr>
              <a:t>Montants financiers des travaux engagés</a:t>
            </a:r>
          </a:p>
        </p:txBody>
      </p:sp>
      <p:graphicFrame>
        <p:nvGraphicFramePr>
          <p:cNvPr id="8" name="Tableau 7">
            <a:extLst>
              <a:ext uri="{FF2B5EF4-FFF2-40B4-BE49-F238E27FC236}">
                <a16:creationId xmlns:a16="http://schemas.microsoft.com/office/drawing/2014/main" id="{ABB5672C-B5A3-EC72-BDE3-A58041E22218}"/>
              </a:ext>
            </a:extLst>
          </p:cNvPr>
          <p:cNvGraphicFramePr>
            <a:graphicFrameLocks noGrp="1"/>
          </p:cNvGraphicFramePr>
          <p:nvPr>
            <p:extLst>
              <p:ext uri="{D42A27DB-BD31-4B8C-83A1-F6EECF244321}">
                <p14:modId xmlns:p14="http://schemas.microsoft.com/office/powerpoint/2010/main" val="1270470721"/>
              </p:ext>
            </p:extLst>
          </p:nvPr>
        </p:nvGraphicFramePr>
        <p:xfrm>
          <a:off x="966000" y="2014174"/>
          <a:ext cx="10260000" cy="2895360"/>
        </p:xfrm>
        <a:graphic>
          <a:graphicData uri="http://schemas.openxmlformats.org/drawingml/2006/table">
            <a:tbl>
              <a:tblPr firstRow="1" firstCol="1" lastRow="1" lastCol="1" bandRow="1" bandCol="1">
                <a:tableStyleId>{72833802-FEF1-4C79-8D5D-14CF1EAF98D9}</a:tableStyleId>
              </a:tblPr>
              <a:tblGrid>
                <a:gridCol w="4860000">
                  <a:extLst>
                    <a:ext uri="{9D8B030D-6E8A-4147-A177-3AD203B41FA5}">
                      <a16:colId xmlns:a16="http://schemas.microsoft.com/office/drawing/2014/main" val="1373605379"/>
                    </a:ext>
                  </a:extLst>
                </a:gridCol>
                <a:gridCol w="1080000">
                  <a:extLst>
                    <a:ext uri="{9D8B030D-6E8A-4147-A177-3AD203B41FA5}">
                      <a16:colId xmlns:a16="http://schemas.microsoft.com/office/drawing/2014/main" val="1976616881"/>
                    </a:ext>
                  </a:extLst>
                </a:gridCol>
                <a:gridCol w="1080000">
                  <a:extLst>
                    <a:ext uri="{9D8B030D-6E8A-4147-A177-3AD203B41FA5}">
                      <a16:colId xmlns:a16="http://schemas.microsoft.com/office/drawing/2014/main" val="2575107914"/>
                    </a:ext>
                  </a:extLst>
                </a:gridCol>
                <a:gridCol w="1080000">
                  <a:extLst>
                    <a:ext uri="{9D8B030D-6E8A-4147-A177-3AD203B41FA5}">
                      <a16:colId xmlns:a16="http://schemas.microsoft.com/office/drawing/2014/main" val="1296692495"/>
                    </a:ext>
                  </a:extLst>
                </a:gridCol>
                <a:gridCol w="1080000">
                  <a:extLst>
                    <a:ext uri="{9D8B030D-6E8A-4147-A177-3AD203B41FA5}">
                      <a16:colId xmlns:a16="http://schemas.microsoft.com/office/drawing/2014/main" val="771592611"/>
                    </a:ext>
                  </a:extLst>
                </a:gridCol>
                <a:gridCol w="1080000">
                  <a:extLst>
                    <a:ext uri="{9D8B030D-6E8A-4147-A177-3AD203B41FA5}">
                      <a16:colId xmlns:a16="http://schemas.microsoft.com/office/drawing/2014/main" val="3419779442"/>
                    </a:ext>
                  </a:extLst>
                </a:gridCol>
              </a:tblGrid>
              <a:tr h="289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0" dirty="0">
                          <a:effectLst/>
                          <a:latin typeface="Arial Narrow" panose="020B0604020202020204" pitchFamily="34" charset="0"/>
                          <a:cs typeface="Arial Narrow" panose="020B0604020202020204" pitchFamily="34" charset="0"/>
                        </a:rPr>
                        <a:t>ENCOURS DE LA DETTE </a:t>
                      </a: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au 31 décembre n-1</a:t>
                      </a: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2019</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2020</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2021</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2022</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2023</a:t>
                      </a:r>
                    </a:p>
                  </a:txBody>
                  <a:tcPr marL="68580" marR="68580" marT="0" marB="0" anchor="ctr"/>
                </a:tc>
                <a:extLst>
                  <a:ext uri="{0D108BD9-81ED-4DB2-BD59-A6C34878D82A}">
                    <a16:rowId xmlns:a16="http://schemas.microsoft.com/office/drawing/2014/main" val="117665715"/>
                  </a:ext>
                </a:extLst>
              </a:tr>
              <a:tr h="289536">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Encours de la dette</a:t>
                      </a:r>
                    </a:p>
                  </a:txBody>
                  <a:tcPr marL="68580" marR="68580" marT="0" marB="0" anchor="ctr">
                    <a:solidFill>
                      <a:schemeClr val="accent2">
                        <a:lumMod val="20000"/>
                        <a:lumOff val="80000"/>
                      </a:schemeClr>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1 491 905 €</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996 853 €</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962 911 €</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944 366 €</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950 685 €</a:t>
                      </a:r>
                    </a:p>
                  </a:txBody>
                  <a:tcPr marL="68580" marR="68580" marT="0" marB="0" anchor="ctr"/>
                </a:tc>
                <a:extLst>
                  <a:ext uri="{0D108BD9-81ED-4DB2-BD59-A6C34878D82A}">
                    <a16:rowId xmlns:a16="http://schemas.microsoft.com/office/drawing/2014/main" val="4067144391"/>
                  </a:ext>
                </a:extLst>
              </a:tr>
              <a:tr h="289536">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Annuité</a:t>
                      </a:r>
                    </a:p>
                  </a:txBody>
                  <a:tcPr marL="68580" marR="68580" marT="0" marB="0" anchor="ctr">
                    <a:solidFill>
                      <a:schemeClr val="accent2">
                        <a:lumMod val="20000"/>
                        <a:lumOff val="80000"/>
                      </a:schemeClr>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16 303 €</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36 042 €</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37 210 €</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37 210 €</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49 979 €</a:t>
                      </a:r>
                    </a:p>
                  </a:txBody>
                  <a:tcPr marL="68580" marR="68580" marT="0" marB="0" anchor="ctr"/>
                </a:tc>
                <a:extLst>
                  <a:ext uri="{0D108BD9-81ED-4DB2-BD59-A6C34878D82A}">
                    <a16:rowId xmlns:a16="http://schemas.microsoft.com/office/drawing/2014/main" val="1658212141"/>
                  </a:ext>
                </a:extLst>
              </a:tr>
              <a:tr h="289536">
                <a:tc>
                  <a:txBody>
                    <a:bodyPr/>
                    <a:lstStyle/>
                    <a:p>
                      <a:pPr algn="l"/>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2974625474"/>
                  </a:ext>
                </a:extLst>
              </a:tr>
              <a:tr h="289536">
                <a:tc>
                  <a:txBody>
                    <a:bodyPr/>
                    <a:lstStyle/>
                    <a:p>
                      <a:pPr algn="l"/>
                      <a:r>
                        <a:rPr lang="fr-FR" sz="1400" b="1" i="0" dirty="0">
                          <a:solidFill>
                            <a:schemeClr val="bg1"/>
                          </a:solidFill>
                          <a:effectLst/>
                          <a:latin typeface="Arial Narrow" panose="020B0604020202020204" pitchFamily="34" charset="0"/>
                          <a:cs typeface="Arial Narrow" panose="020B0604020202020204" pitchFamily="34" charset="0"/>
                        </a:rPr>
                        <a:t>MONTANTS DES AMORTISSEMENTS</a:t>
                      </a:r>
                      <a:endParaRPr lang="fr-FR" sz="1400" b="1"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solidFill>
                  </a:tcPr>
                </a:tc>
                <a:tc>
                  <a:txBody>
                    <a:bodyPr/>
                    <a:lstStyle/>
                    <a:p>
                      <a:pPr algn="ctr"/>
                      <a:r>
                        <a:rPr lang="fr-FR" sz="1400" b="0" i="0" dirty="0">
                          <a:solidFill>
                            <a:schemeClr val="bg1"/>
                          </a:solidFill>
                          <a:effectLst/>
                          <a:latin typeface="Arial Narrow" panose="020B0604020202020204" pitchFamily="34" charset="0"/>
                          <a:cs typeface="Arial Narrow" panose="020B0604020202020204" pitchFamily="34" charset="0"/>
                        </a:rPr>
                        <a:t>2019</a:t>
                      </a:r>
                      <a:endParaRPr lang="fr-FR" sz="14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solidFill>
                  </a:tcPr>
                </a:tc>
                <a:tc>
                  <a:txBody>
                    <a:bodyPr/>
                    <a:lstStyle/>
                    <a:p>
                      <a:pPr algn="ctr"/>
                      <a:r>
                        <a:rPr lang="fr-FR" sz="1400" b="0" i="0" dirty="0">
                          <a:solidFill>
                            <a:schemeClr val="bg1"/>
                          </a:solidFill>
                          <a:effectLst/>
                          <a:latin typeface="Arial Narrow" panose="020B0604020202020204" pitchFamily="34" charset="0"/>
                          <a:cs typeface="Arial Narrow" panose="020B0604020202020204" pitchFamily="34" charset="0"/>
                        </a:rPr>
                        <a:t>2020</a:t>
                      </a:r>
                      <a:endParaRPr lang="fr-FR" sz="14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solidFill>
                  </a:tcPr>
                </a:tc>
                <a:tc>
                  <a:txBody>
                    <a:bodyPr/>
                    <a:lstStyle/>
                    <a:p>
                      <a:pPr algn="ctr"/>
                      <a:r>
                        <a:rPr lang="fr-FR" sz="1400" b="0" i="0" dirty="0">
                          <a:solidFill>
                            <a:schemeClr val="bg1"/>
                          </a:solidFill>
                          <a:effectLst/>
                          <a:latin typeface="Arial Narrow" panose="020B0604020202020204" pitchFamily="34" charset="0"/>
                          <a:cs typeface="Arial Narrow" panose="020B0604020202020204" pitchFamily="34" charset="0"/>
                        </a:rPr>
                        <a:t>2021</a:t>
                      </a:r>
                      <a:endParaRPr lang="fr-FR" sz="14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solidFill>
                  </a:tcPr>
                </a:tc>
                <a:tc>
                  <a:txBody>
                    <a:bodyPr/>
                    <a:lstStyle/>
                    <a:p>
                      <a:pPr algn="ctr"/>
                      <a:r>
                        <a:rPr lang="fr-FR" sz="1400" b="0" i="0" dirty="0">
                          <a:solidFill>
                            <a:schemeClr val="bg1"/>
                          </a:solidFill>
                          <a:effectLst/>
                          <a:latin typeface="Arial Narrow" panose="020B0604020202020204" pitchFamily="34" charset="0"/>
                          <a:cs typeface="Arial Narrow" panose="020B0604020202020204" pitchFamily="34" charset="0"/>
                        </a:rPr>
                        <a:t>2022</a:t>
                      </a:r>
                      <a:endParaRPr lang="fr-FR" sz="14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solidFill>
                  </a:tcPr>
                </a:tc>
                <a:tc>
                  <a:txBody>
                    <a:bodyPr/>
                    <a:lstStyle/>
                    <a:p>
                      <a:pPr algn="ctr"/>
                      <a:r>
                        <a:rPr lang="fr-FR" sz="14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rPr>
                        <a:t>2023</a:t>
                      </a:r>
                    </a:p>
                  </a:txBody>
                  <a:tcPr marL="68580" marR="68580" marT="0" marB="0" anchor="ctr">
                    <a:solidFill>
                      <a:schemeClr val="accent2"/>
                    </a:solidFill>
                  </a:tcPr>
                </a:tc>
                <a:extLst>
                  <a:ext uri="{0D108BD9-81ED-4DB2-BD59-A6C34878D82A}">
                    <a16:rowId xmlns:a16="http://schemas.microsoft.com/office/drawing/2014/main" val="1455084037"/>
                  </a:ext>
                </a:extLst>
              </a:tr>
              <a:tr h="289536">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Amortissements</a:t>
                      </a:r>
                    </a:p>
                  </a:txBody>
                  <a:tcPr marL="68580" marR="68580" marT="0" marB="0" anchor="ctr">
                    <a:solidFill>
                      <a:schemeClr val="accent2">
                        <a:lumMod val="20000"/>
                        <a:lumOff val="80000"/>
                      </a:schemeClr>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34 040 €</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18 547 €</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74 173 €</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70 092 €</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70 092 €</a:t>
                      </a:r>
                    </a:p>
                  </a:txBody>
                  <a:tcPr marL="68580" marR="68580" marT="0" marB="0" anchor="ctr"/>
                </a:tc>
                <a:extLst>
                  <a:ext uri="{0D108BD9-81ED-4DB2-BD59-A6C34878D82A}">
                    <a16:rowId xmlns:a16="http://schemas.microsoft.com/office/drawing/2014/main" val="546350874"/>
                  </a:ext>
                </a:extLst>
              </a:tr>
              <a:tr h="289536">
                <a:tc>
                  <a:txBody>
                    <a:bodyPr/>
                    <a:lstStyle/>
                    <a:p>
                      <a:pPr algn="l"/>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bg1"/>
                    </a:solidFill>
                  </a:tcP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bg1"/>
                    </a:solidFill>
                  </a:tcP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bg1"/>
                    </a:solidFill>
                  </a:tcP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bg1"/>
                    </a:solidFill>
                  </a:tcP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bg1"/>
                    </a:solidFill>
                  </a:tcPr>
                </a:tc>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858607460"/>
                  </a:ext>
                </a:extLst>
              </a:tr>
              <a:tr h="289536">
                <a:tc>
                  <a:txBody>
                    <a:bodyPr/>
                    <a:lstStyle/>
                    <a:p>
                      <a:pPr algn="l"/>
                      <a:r>
                        <a:rPr lang="fr-FR" sz="1400" b="1"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rPr>
                        <a:t>MONTANTS FINANCIERS DES TRAVAUX ENGAGES</a:t>
                      </a:r>
                    </a:p>
                  </a:txBody>
                  <a:tcPr marL="68580" marR="68580" marT="0" marB="0" anchor="ctr">
                    <a:solidFill>
                      <a:schemeClr val="accent2"/>
                    </a:solidFill>
                  </a:tcPr>
                </a:tc>
                <a:tc>
                  <a:txBody>
                    <a:bodyPr/>
                    <a:lstStyle/>
                    <a:p>
                      <a:pPr algn="ctr"/>
                      <a:r>
                        <a:rPr lang="fr-FR" sz="1400" b="0" i="0" dirty="0">
                          <a:solidFill>
                            <a:schemeClr val="bg1"/>
                          </a:solidFill>
                          <a:effectLst/>
                          <a:latin typeface="Arial Narrow" panose="020B0604020202020204" pitchFamily="34" charset="0"/>
                          <a:cs typeface="Arial Narrow" panose="020B0604020202020204" pitchFamily="34" charset="0"/>
                        </a:rPr>
                        <a:t>2019</a:t>
                      </a:r>
                      <a:endParaRPr lang="fr-FR" sz="14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solidFill>
                  </a:tcPr>
                </a:tc>
                <a:tc>
                  <a:txBody>
                    <a:bodyPr/>
                    <a:lstStyle/>
                    <a:p>
                      <a:pPr algn="ctr"/>
                      <a:r>
                        <a:rPr lang="fr-FR" sz="1400" b="0" i="0" dirty="0">
                          <a:solidFill>
                            <a:schemeClr val="bg1"/>
                          </a:solidFill>
                          <a:effectLst/>
                          <a:latin typeface="Arial Narrow" panose="020B0604020202020204" pitchFamily="34" charset="0"/>
                          <a:cs typeface="Arial Narrow" panose="020B0604020202020204" pitchFamily="34" charset="0"/>
                        </a:rPr>
                        <a:t>2020</a:t>
                      </a:r>
                      <a:endParaRPr lang="fr-FR" sz="14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solidFill>
                  </a:tcPr>
                </a:tc>
                <a:tc>
                  <a:txBody>
                    <a:bodyPr/>
                    <a:lstStyle/>
                    <a:p>
                      <a:pPr algn="ctr"/>
                      <a:r>
                        <a:rPr lang="fr-FR" sz="1400" b="0" i="0" dirty="0">
                          <a:solidFill>
                            <a:schemeClr val="bg1"/>
                          </a:solidFill>
                          <a:effectLst/>
                          <a:latin typeface="Arial Narrow" panose="020B0604020202020204" pitchFamily="34" charset="0"/>
                          <a:cs typeface="Arial Narrow" panose="020B0604020202020204" pitchFamily="34" charset="0"/>
                        </a:rPr>
                        <a:t>2021</a:t>
                      </a:r>
                      <a:endParaRPr lang="fr-FR" sz="14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solidFill>
                  </a:tcPr>
                </a:tc>
                <a:tc>
                  <a:txBody>
                    <a:bodyPr/>
                    <a:lstStyle/>
                    <a:p>
                      <a:pPr algn="ctr"/>
                      <a:r>
                        <a:rPr lang="fr-FR" sz="1400" b="0" i="0" dirty="0">
                          <a:solidFill>
                            <a:schemeClr val="bg1"/>
                          </a:solidFill>
                          <a:effectLst/>
                          <a:latin typeface="Arial Narrow" panose="020B0604020202020204" pitchFamily="34" charset="0"/>
                          <a:cs typeface="Arial Narrow" panose="020B0604020202020204" pitchFamily="34" charset="0"/>
                        </a:rPr>
                        <a:t>2022</a:t>
                      </a:r>
                      <a:endParaRPr lang="fr-FR" sz="14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solidFill>
                  </a:tcPr>
                </a:tc>
                <a:tc>
                  <a:txBody>
                    <a:bodyPr/>
                    <a:lstStyle/>
                    <a:p>
                      <a:pPr algn="ctr"/>
                      <a:r>
                        <a:rPr lang="fr-FR" sz="14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rPr>
                        <a:t>2023</a:t>
                      </a:r>
                    </a:p>
                  </a:txBody>
                  <a:tcPr marL="68580" marR="68580" marT="0" marB="0" anchor="ctr">
                    <a:solidFill>
                      <a:schemeClr val="accent2"/>
                    </a:solidFill>
                  </a:tcPr>
                </a:tc>
                <a:extLst>
                  <a:ext uri="{0D108BD9-81ED-4DB2-BD59-A6C34878D82A}">
                    <a16:rowId xmlns:a16="http://schemas.microsoft.com/office/drawing/2014/main" val="603267457"/>
                  </a:ext>
                </a:extLst>
              </a:tr>
              <a:tr h="289536">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Montants des travaux</a:t>
                      </a:r>
                    </a:p>
                  </a:txBody>
                  <a:tcPr marL="68580" marR="68580" marT="0" marB="0" anchor="ctr">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1 067 245 €</a:t>
                      </a:r>
                    </a:p>
                  </a:txBody>
                  <a:tcPr marL="68580" marR="68580" marT="0" marB="0" anchor="ctr">
                    <a:lnB w="12700" cap="flat" cmpd="sng" algn="ctr">
                      <a:solidFill>
                        <a:schemeClr val="accent2">
                          <a:lumMod val="60000"/>
                          <a:lumOff val="40000"/>
                        </a:schemeClr>
                      </a:solidFill>
                      <a:prstDash val="solid"/>
                      <a:round/>
                      <a:headEnd type="none" w="med" len="med"/>
                      <a:tailEnd type="none" w="med" len="med"/>
                    </a:lnB>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25 309 €</a:t>
                      </a:r>
                    </a:p>
                  </a:txBody>
                  <a:tcPr marL="68580" marR="68580" marT="0" marB="0" anchor="ctr">
                    <a:lnB w="12700" cap="flat" cmpd="sng" algn="ctr">
                      <a:solidFill>
                        <a:schemeClr val="accent2">
                          <a:lumMod val="60000"/>
                          <a:lumOff val="40000"/>
                        </a:schemeClr>
                      </a:solidFill>
                      <a:prstDash val="solid"/>
                      <a:round/>
                      <a:headEnd type="none" w="med" len="med"/>
                      <a:tailEnd type="none" w="med" len="med"/>
                    </a:lnB>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37 255 €</a:t>
                      </a:r>
                    </a:p>
                  </a:txBody>
                  <a:tcPr marL="68580" marR="68580" marT="0" marB="0" anchor="ctr">
                    <a:lnB w="12700" cap="flat" cmpd="sng" algn="ctr">
                      <a:solidFill>
                        <a:schemeClr val="accent2">
                          <a:lumMod val="60000"/>
                          <a:lumOff val="40000"/>
                        </a:schemeClr>
                      </a:solidFill>
                      <a:prstDash val="solid"/>
                      <a:round/>
                      <a:headEnd type="none" w="med" len="med"/>
                      <a:tailEnd type="none" w="med" len="med"/>
                    </a:lnB>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lnB w="12700" cap="flat" cmpd="sng" algn="ctr">
                      <a:solidFill>
                        <a:schemeClr val="accent2">
                          <a:lumMod val="60000"/>
                          <a:lumOff val="40000"/>
                        </a:schemeClr>
                      </a:solidFill>
                      <a:prstDash val="solid"/>
                      <a:round/>
                      <a:headEnd type="none" w="med" len="med"/>
                      <a:tailEnd type="none" w="med" len="med"/>
                    </a:lnB>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588565619"/>
                  </a:ext>
                </a:extLst>
              </a:tr>
              <a:tr h="289536">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Subventions *</a:t>
                      </a:r>
                    </a:p>
                  </a:txBody>
                  <a:tcPr marL="68580" marR="68580" marT="0" marB="0" anchor="ctr">
                    <a:lnT w="12700" cap="flat" cmpd="sng" algn="ctr">
                      <a:solidFill>
                        <a:schemeClr val="accent2">
                          <a:lumMod val="60000"/>
                          <a:lumOff val="40000"/>
                        </a:schemeClr>
                      </a:solidFill>
                      <a:prstDash val="solid"/>
                      <a:round/>
                      <a:headEnd type="none" w="med" len="med"/>
                      <a:tailEnd type="none" w="med" len="med"/>
                    </a:lnT>
                    <a:solidFill>
                      <a:schemeClr val="accent2">
                        <a:lumMod val="20000"/>
                        <a:lumOff val="80000"/>
                      </a:schemeClr>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lnT w="12700" cap="flat" cmpd="sng" algn="ctr">
                      <a:solidFill>
                        <a:schemeClr val="accent2">
                          <a:lumMod val="60000"/>
                          <a:lumOff val="40000"/>
                        </a:schemeClr>
                      </a:solidFill>
                      <a:prstDash val="solid"/>
                      <a:round/>
                      <a:headEnd type="none" w="med" len="med"/>
                      <a:tailEnd type="none" w="med" len="med"/>
                    </a:lnT>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lnT w="12700" cap="flat" cmpd="sng" algn="ctr">
                      <a:solidFill>
                        <a:schemeClr val="accent2">
                          <a:lumMod val="60000"/>
                          <a:lumOff val="40000"/>
                        </a:schemeClr>
                      </a:solidFill>
                      <a:prstDash val="solid"/>
                      <a:round/>
                      <a:headEnd type="none" w="med" len="med"/>
                      <a:tailEnd type="none" w="med" len="med"/>
                    </a:lnT>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lnT w="12700" cap="flat" cmpd="sng" algn="ctr">
                      <a:solidFill>
                        <a:schemeClr val="accent2">
                          <a:lumMod val="60000"/>
                          <a:lumOff val="40000"/>
                        </a:schemeClr>
                      </a:solidFill>
                      <a:prstDash val="solid"/>
                      <a:round/>
                      <a:headEnd type="none" w="med" len="med"/>
                      <a:tailEnd type="none" w="med" len="med"/>
                    </a:lnT>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lnT w="12700" cap="flat" cmpd="sng" algn="ctr">
                      <a:solidFill>
                        <a:schemeClr val="accent2">
                          <a:lumMod val="60000"/>
                          <a:lumOff val="40000"/>
                        </a:schemeClr>
                      </a:solidFill>
                      <a:prstDash val="solid"/>
                      <a:round/>
                      <a:headEnd type="none" w="med" len="med"/>
                      <a:tailEnd type="none" w="med" len="med"/>
                    </a:lnT>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lnT w="12700" cap="flat" cmpd="sng" algn="ctr">
                      <a:solidFill>
                        <a:schemeClr val="accent2">
                          <a:lumMod val="60000"/>
                          <a:lumOff val="40000"/>
                        </a:schemeClr>
                      </a:solidFill>
                      <a:prstDash val="solid"/>
                      <a:round/>
                      <a:headEnd type="none" w="med" len="med"/>
                      <a:tailEnd type="none" w="med" len="med"/>
                    </a:lnT>
                  </a:tcPr>
                </a:tc>
                <a:extLst>
                  <a:ext uri="{0D108BD9-81ED-4DB2-BD59-A6C34878D82A}">
                    <a16:rowId xmlns:a16="http://schemas.microsoft.com/office/drawing/2014/main" val="4166673753"/>
                  </a:ext>
                </a:extLst>
              </a:tr>
            </a:tbl>
          </a:graphicData>
        </a:graphic>
      </p:graphicFrame>
      <p:sp>
        <p:nvSpPr>
          <p:cNvPr id="10" name="ZoneTexte 9">
            <a:extLst>
              <a:ext uri="{FF2B5EF4-FFF2-40B4-BE49-F238E27FC236}">
                <a16:creationId xmlns:a16="http://schemas.microsoft.com/office/drawing/2014/main" id="{BC1423D4-3F29-AF7A-FEBA-3677D1925DC1}"/>
              </a:ext>
            </a:extLst>
          </p:cNvPr>
          <p:cNvSpPr txBox="1"/>
          <p:nvPr/>
        </p:nvSpPr>
        <p:spPr>
          <a:xfrm>
            <a:off x="3488350" y="5989657"/>
            <a:ext cx="8302075" cy="276999"/>
          </a:xfrm>
          <a:prstGeom prst="rect">
            <a:avLst/>
          </a:prstGeom>
          <a:solidFill>
            <a:schemeClr val="accent2">
              <a:lumMod val="20000"/>
              <a:lumOff val="80000"/>
            </a:schemeClr>
          </a:solidFill>
        </p:spPr>
        <p:txBody>
          <a:bodyPr wrap="square" rtlCol="0">
            <a:spAutoFit/>
          </a:bodyPr>
          <a:lstStyle/>
          <a:p>
            <a:pPr algn="just"/>
            <a:r>
              <a:rPr lang="fr-FR" sz="1200" dirty="0">
                <a:solidFill>
                  <a:schemeClr val="accent2">
                    <a:lumMod val="50000"/>
                  </a:schemeClr>
                </a:solidFill>
                <a:latin typeface="Arial Narrow" panose="020B0604020202020204" pitchFamily="34" charset="0"/>
                <a:cs typeface="Arial Narrow" panose="020B0604020202020204" pitchFamily="34" charset="0"/>
              </a:rPr>
              <a:t>* montants des subventions de collectivités ou d'organismes publics et des contributions du budget général pour le financement de ces travaux.</a:t>
            </a:r>
          </a:p>
        </p:txBody>
      </p:sp>
    </p:spTree>
    <p:extLst>
      <p:ext uri="{BB962C8B-B14F-4D97-AF65-F5344CB8AC3E}">
        <p14:creationId xmlns:p14="http://schemas.microsoft.com/office/powerpoint/2010/main" val="3381531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B73B5F-6825-A46E-8353-9BB0CD05CAB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5DC8C5-8C8C-407D-1F50-41A1E9BAF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4F877178-EC58-8A8B-5C02-34312F43F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06DF09E5-6D6F-8061-8F60-88ED0DC5639C}"/>
              </a:ext>
            </a:extLst>
          </p:cNvPr>
          <p:cNvSpPr txBox="1"/>
          <p:nvPr/>
        </p:nvSpPr>
        <p:spPr>
          <a:xfrm>
            <a:off x="376292" y="2829439"/>
            <a:ext cx="4730282" cy="3590282"/>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Insertion pro : 20 heures par an</a:t>
            </a:r>
          </a:p>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Sous 1 an : mise en place de liaison GSM, remplacement de 3 cartes RTC et paramétrage de 7 lignes GSM</a:t>
            </a:r>
          </a:p>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Amélioration de l'indice de connaissance et de gestion patrimoniale de 20 points : passage de 73 à 93 points</a:t>
            </a:r>
          </a:p>
          <a:p>
            <a:pPr indent="-228600" algn="just">
              <a:lnSpc>
                <a:spcPct val="90000"/>
              </a:lnSpc>
              <a:spcAft>
                <a:spcPts val="600"/>
              </a:spcAft>
              <a:buFont typeface="Arial" panose="020B0604020202020204" pitchFamily="34" charset="0"/>
              <a:buChar char="•"/>
            </a:pPr>
            <a:r>
              <a:rPr lang="fr-FR" sz="1400" dirty="0">
                <a:latin typeface="Arial Narrow" panose="020B0604020202020204" pitchFamily="34" charset="0"/>
                <a:ea typeface="Times New Roman" panose="02020603050405020304" pitchFamily="18" charset="0"/>
                <a:cs typeface="Arial Narrow" panose="020B0604020202020204" pitchFamily="34" charset="0"/>
              </a:rPr>
              <a:t>Engagement ILE (voir diapo dédiée)</a:t>
            </a:r>
          </a:p>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Sous 12 mois : étude sur le développement des sulfures</a:t>
            </a:r>
          </a:p>
          <a:p>
            <a:pPr indent="-228600" algn="just">
              <a:lnSpc>
                <a:spcPct val="90000"/>
              </a:lnSpc>
              <a:spcAft>
                <a:spcPts val="600"/>
              </a:spcAft>
              <a:buFont typeface="Arial" panose="020B0604020202020204" pitchFamily="34" charset="0"/>
              <a:buChar char="•"/>
            </a:pPr>
            <a:endParaRPr lang="fr-FR" sz="1400" dirty="0">
              <a:effectLst/>
              <a:latin typeface="Arial Narrow" panose="020B0604020202020204" pitchFamily="34" charset="0"/>
              <a:ea typeface="Times New Roman" panose="02020603050405020304" pitchFamily="18"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endParaRPr lang="fr-FR" sz="1400" dirty="0">
              <a:effectLst/>
              <a:latin typeface="Arial Narrow" panose="020B0604020202020204" pitchFamily="34" charset="0"/>
              <a:ea typeface="Times New Roman" panose="02020603050405020304" pitchFamily="18"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endParaRPr lang="fr-FR" sz="1400" dirty="0">
              <a:effectLst/>
              <a:latin typeface="Arial Narrow" panose="020B0604020202020204" pitchFamily="34" charset="0"/>
              <a:ea typeface="Times New Roman" panose="02020603050405020304" pitchFamily="18" charset="0"/>
              <a:cs typeface="Arial Narrow" panose="020B0604020202020204" pitchFamily="34" charset="0"/>
            </a:endParaRPr>
          </a:p>
        </p:txBody>
      </p:sp>
      <p:sp>
        <p:nvSpPr>
          <p:cNvPr id="6" name="Titre 1">
            <a:extLst>
              <a:ext uri="{FF2B5EF4-FFF2-40B4-BE49-F238E27FC236}">
                <a16:creationId xmlns:a16="http://schemas.microsoft.com/office/drawing/2014/main" id="{F3FB0239-D6BA-26AF-7812-3A28E9CE59B3}"/>
              </a:ext>
            </a:extLst>
          </p:cNvPr>
          <p:cNvSpPr txBox="1">
            <a:spLocks/>
          </p:cNvSpPr>
          <p:nvPr/>
        </p:nvSpPr>
        <p:spPr>
          <a:xfrm>
            <a:off x="838200" y="365126"/>
            <a:ext cx="10515600" cy="723936"/>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Présentation des projets à l'étude en vue d'améliorer la qualité de service à l'usager</a:t>
            </a:r>
          </a:p>
        </p:txBody>
      </p:sp>
      <p:sp>
        <p:nvSpPr>
          <p:cNvPr id="7" name="ZoneTexte 6">
            <a:extLst>
              <a:ext uri="{FF2B5EF4-FFF2-40B4-BE49-F238E27FC236}">
                <a16:creationId xmlns:a16="http://schemas.microsoft.com/office/drawing/2014/main" id="{91240915-624E-BEA5-7CAD-9AFB089EC325}"/>
              </a:ext>
            </a:extLst>
          </p:cNvPr>
          <p:cNvSpPr txBox="1"/>
          <p:nvPr/>
        </p:nvSpPr>
        <p:spPr>
          <a:xfrm>
            <a:off x="556324" y="1045198"/>
            <a:ext cx="11004740" cy="541272"/>
          </a:xfrm>
          <a:prstGeom prst="rect">
            <a:avLst/>
          </a:prstGeom>
        </p:spPr>
        <p:txBody>
          <a:bodyPr vert="horz" lIns="91440" tIns="45720" rIns="91440" bIns="45720" rtlCol="0" anchor="t">
            <a:normAutofit/>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Ci-dessous les propositions </a:t>
            </a:r>
            <a:r>
              <a:rPr lang="en-US" sz="1600" dirty="0" err="1">
                <a:latin typeface="Arial Narrow" panose="020B0604020202020204" pitchFamily="34" charset="0"/>
                <a:cs typeface="Arial Narrow" panose="020B0604020202020204" pitchFamily="34" charset="0"/>
              </a:rPr>
              <a:t>d'amélioration</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formulées</a:t>
            </a:r>
            <a:r>
              <a:rPr lang="en-US" sz="1600" dirty="0">
                <a:latin typeface="Arial Narrow" panose="020B0604020202020204" pitchFamily="34" charset="0"/>
                <a:cs typeface="Arial Narrow" panose="020B0604020202020204" pitchFamily="34" charset="0"/>
              </a:rPr>
              <a:t> par le </a:t>
            </a:r>
            <a:r>
              <a:rPr lang="en-US" sz="1600" dirty="0" err="1">
                <a:latin typeface="Arial Narrow" panose="020B0604020202020204" pitchFamily="34" charset="0"/>
                <a:cs typeface="Arial Narrow" panose="020B0604020202020204" pitchFamily="34" charset="0"/>
              </a:rPr>
              <a:t>délégataire</a:t>
            </a:r>
            <a:r>
              <a:rPr lang="en-US" sz="1600" dirty="0">
                <a:latin typeface="Arial Narrow" panose="020B0604020202020204" pitchFamily="34" charset="0"/>
                <a:cs typeface="Arial Narrow" panose="020B0604020202020204" pitchFamily="34" charset="0"/>
              </a:rPr>
              <a:t>, le </a:t>
            </a:r>
            <a:r>
              <a:rPr lang="en-US" sz="1600" dirty="0" err="1">
                <a:latin typeface="Arial Narrow" panose="020B0604020202020204" pitchFamily="34" charset="0"/>
                <a:cs typeface="Arial Narrow" panose="020B0604020202020204" pitchFamily="34" charset="0"/>
              </a:rPr>
              <a:t>cas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échéant</a:t>
            </a:r>
            <a:r>
              <a:rPr lang="en-US" sz="1600" dirty="0">
                <a:latin typeface="Arial Narrow" panose="020B0604020202020204" pitchFamily="34" charset="0"/>
                <a:cs typeface="Arial Narrow" panose="020B0604020202020204" pitchFamily="34" charset="0"/>
              </a:rPr>
              <a:t>, et les </a:t>
            </a:r>
            <a:r>
              <a:rPr lang="en-US" sz="1600" dirty="0" err="1">
                <a:latin typeface="Arial Narrow" panose="020B0604020202020204" pitchFamily="34" charset="0"/>
                <a:cs typeface="Arial Narrow" panose="020B0604020202020204" pitchFamily="34" charset="0"/>
              </a:rPr>
              <a:t>investissements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contractuels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permettant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d'améliorer</a:t>
            </a:r>
            <a:r>
              <a:rPr lang="en-US" sz="1600" dirty="0">
                <a:latin typeface="Arial Narrow" panose="020B0604020202020204" pitchFamily="34" charset="0"/>
                <a:cs typeface="Arial Narrow" panose="020B0604020202020204" pitchFamily="34" charset="0"/>
              </a:rPr>
              <a:t> le service </a:t>
            </a:r>
            <a:r>
              <a:rPr lang="en-US" sz="1600" dirty="0" err="1">
                <a:latin typeface="Arial Narrow" panose="020B0604020202020204" pitchFamily="34" charset="0"/>
                <a:cs typeface="Arial Narrow" panose="020B0604020202020204" pitchFamily="34" charset="0"/>
              </a:rPr>
              <a:t>rendu</a:t>
            </a:r>
            <a:r>
              <a:rPr lang="en-US" sz="1600" dirty="0">
                <a:latin typeface="Arial Narrow" panose="020B0604020202020204" pitchFamily="34" charset="0"/>
                <a:cs typeface="Arial Narrow" panose="020B0604020202020204" pitchFamily="34" charset="0"/>
              </a:rPr>
              <a:t> aux </a:t>
            </a:r>
            <a:r>
              <a:rPr lang="en-US" sz="1600" dirty="0" err="1">
                <a:latin typeface="Arial Narrow" panose="020B0604020202020204" pitchFamily="34" charset="0"/>
                <a:cs typeface="Arial Narrow" panose="020B0604020202020204" pitchFamily="34" charset="0"/>
              </a:rPr>
              <a:t>usagers</a:t>
            </a:r>
            <a:r>
              <a:rPr lang="en-US" sz="1600" dirty="0">
                <a:latin typeface="Arial Narrow" panose="020B0604020202020204" pitchFamily="34" charset="0"/>
                <a:cs typeface="Arial Narrow" panose="020B0604020202020204" pitchFamily="34" charset="0"/>
              </a:rPr>
              <a:t>.</a:t>
            </a:r>
          </a:p>
        </p:txBody>
      </p:sp>
      <p:sp>
        <p:nvSpPr>
          <p:cNvPr id="8" name="ZoneTexte 7">
            <a:extLst>
              <a:ext uri="{FF2B5EF4-FFF2-40B4-BE49-F238E27FC236}">
                <a16:creationId xmlns:a16="http://schemas.microsoft.com/office/drawing/2014/main" id="{DB6827DD-E8A4-6CCF-1AC7-4F1D12D6E5E8}"/>
              </a:ext>
            </a:extLst>
          </p:cNvPr>
          <p:cNvSpPr txBox="1"/>
          <p:nvPr/>
        </p:nvSpPr>
        <p:spPr>
          <a:xfrm>
            <a:off x="908112" y="2147365"/>
            <a:ext cx="2725426"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Investissements contractuels</a:t>
            </a:r>
            <a:r>
              <a:rPr lang="fr-FR" dirty="0">
                <a:solidFill>
                  <a:srgbClr val="C1504C"/>
                </a:solidFill>
                <a:latin typeface="Arial Narrow" panose="020B0604020202020204" pitchFamily="34" charset="0"/>
                <a:cs typeface="Arial Narrow" panose="020B0604020202020204" pitchFamily="34" charset="0"/>
              </a:rPr>
              <a:t> :</a:t>
            </a:r>
          </a:p>
        </p:txBody>
      </p:sp>
      <p:sp>
        <p:nvSpPr>
          <p:cNvPr id="5" name="ZoneTexte 4">
            <a:extLst>
              <a:ext uri="{FF2B5EF4-FFF2-40B4-BE49-F238E27FC236}">
                <a16:creationId xmlns:a16="http://schemas.microsoft.com/office/drawing/2014/main" id="{131DB6CE-0234-5211-E6EB-7F9FB0C23494}"/>
              </a:ext>
            </a:extLst>
          </p:cNvPr>
          <p:cNvSpPr txBox="1"/>
          <p:nvPr/>
        </p:nvSpPr>
        <p:spPr>
          <a:xfrm>
            <a:off x="7183282" y="2147365"/>
            <a:ext cx="3818674"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Propositions d'amélioration du délégataire</a:t>
            </a:r>
            <a:r>
              <a:rPr lang="fr-FR" dirty="0">
                <a:solidFill>
                  <a:srgbClr val="C1504C"/>
                </a:solidFill>
                <a:latin typeface="Arial Narrow" panose="020B0604020202020204" pitchFamily="34" charset="0"/>
                <a:cs typeface="Arial Narrow" panose="020B0604020202020204" pitchFamily="34" charset="0"/>
              </a:rPr>
              <a:t> :</a:t>
            </a:r>
          </a:p>
        </p:txBody>
      </p:sp>
      <p:sp>
        <p:nvSpPr>
          <p:cNvPr id="9" name="ZoneTexte 8">
            <a:extLst>
              <a:ext uri="{FF2B5EF4-FFF2-40B4-BE49-F238E27FC236}">
                <a16:creationId xmlns:a16="http://schemas.microsoft.com/office/drawing/2014/main" id="{EDC8EFC9-1E0B-CEBB-E460-B0CF57FB21CF}"/>
              </a:ext>
            </a:extLst>
          </p:cNvPr>
          <p:cNvSpPr txBox="1"/>
          <p:nvPr/>
        </p:nvSpPr>
        <p:spPr>
          <a:xfrm>
            <a:off x="5586186" y="2584977"/>
            <a:ext cx="6126202" cy="3663435"/>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Réaliser un nouvel arrêté et une nouvelle convention de déversement pour </a:t>
            </a:r>
            <a:r>
              <a:rPr lang="fr-FR" sz="1400" dirty="0" err="1">
                <a:effectLst/>
                <a:latin typeface="Arial Narrow" panose="020B0604020202020204" pitchFamily="34" charset="0"/>
                <a:ea typeface="Times New Roman" panose="02020603050405020304" pitchFamily="18" charset="0"/>
                <a:cs typeface="Arial Narrow" panose="020B0604020202020204" pitchFamily="34" charset="0"/>
              </a:rPr>
              <a:t>Mariebel</a:t>
            </a:r>
            <a:endParaRPr lang="fr-FR" sz="1400" dirty="0">
              <a:effectLst/>
              <a:latin typeface="Arial Narrow" panose="020B0604020202020204" pitchFamily="34" charset="0"/>
              <a:ea typeface="Times New Roman" panose="02020603050405020304" pitchFamily="18"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Sectoriser les tronçons sur le réseau les plus parasités en installant des sondes</a:t>
            </a:r>
            <a:endParaRPr lang="fr-FR" sz="1400" dirty="0">
              <a:latin typeface="Arial Narrow" panose="020B0604020202020204" pitchFamily="34" charset="0"/>
              <a:ea typeface="Times New Roman" panose="02020603050405020304" pitchFamily="18"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Continuer la réhabilitation des réseaux</a:t>
            </a:r>
          </a:p>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Réparation du collecteur situé dans la cour de l’école</a:t>
            </a:r>
          </a:p>
        </p:txBody>
      </p:sp>
    </p:spTree>
    <p:extLst>
      <p:ext uri="{BB962C8B-B14F-4D97-AF65-F5344CB8AC3E}">
        <p14:creationId xmlns:p14="http://schemas.microsoft.com/office/powerpoint/2010/main" val="630207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B73B5F-6825-A46E-8353-9BB0CD05CAB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5DC8C5-8C8C-407D-1F50-41A1E9BAF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4F877178-EC58-8A8B-5C02-34312F43F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re 1">
            <a:extLst>
              <a:ext uri="{FF2B5EF4-FFF2-40B4-BE49-F238E27FC236}">
                <a16:creationId xmlns:a16="http://schemas.microsoft.com/office/drawing/2014/main" id="{F3FB0239-D6BA-26AF-7812-3A28E9CE59B3}"/>
              </a:ext>
            </a:extLst>
          </p:cNvPr>
          <p:cNvSpPr txBox="1">
            <a:spLocks/>
          </p:cNvSpPr>
          <p:nvPr/>
        </p:nvSpPr>
        <p:spPr>
          <a:xfrm>
            <a:off x="838200" y="365126"/>
            <a:ext cx="10515600" cy="723936"/>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Présentation des projets à l'étude en vue d'améliorer la qualité de service à l'usager</a:t>
            </a:r>
          </a:p>
        </p:txBody>
      </p:sp>
      <p:sp>
        <p:nvSpPr>
          <p:cNvPr id="7" name="ZoneTexte 6">
            <a:extLst>
              <a:ext uri="{FF2B5EF4-FFF2-40B4-BE49-F238E27FC236}">
                <a16:creationId xmlns:a16="http://schemas.microsoft.com/office/drawing/2014/main" id="{91240915-624E-BEA5-7CAD-9AFB089EC325}"/>
              </a:ext>
            </a:extLst>
          </p:cNvPr>
          <p:cNvSpPr txBox="1"/>
          <p:nvPr/>
        </p:nvSpPr>
        <p:spPr>
          <a:xfrm>
            <a:off x="556324" y="1045198"/>
            <a:ext cx="11004740" cy="541272"/>
          </a:xfrm>
          <a:prstGeom prst="rect">
            <a:avLst/>
          </a:prstGeom>
        </p:spPr>
        <p:txBody>
          <a:bodyPr vert="horz" lIns="91440" tIns="45720" rIns="91440" bIns="45720" rtlCol="0" anchor="t">
            <a:normAutofit/>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Ci-dessous la </a:t>
            </a:r>
            <a:r>
              <a:rPr lang="en-US" sz="1600" dirty="0" err="1">
                <a:latin typeface="Arial Narrow" panose="020B0604020202020204" pitchFamily="34" charset="0"/>
                <a:cs typeface="Arial Narrow" panose="020B0604020202020204" pitchFamily="34" charset="0"/>
              </a:rPr>
              <a:t>présentation</a:t>
            </a:r>
            <a:r>
              <a:rPr lang="en-US" sz="1600" dirty="0">
                <a:latin typeface="Arial Narrow" panose="020B0604020202020204" pitchFamily="34" charset="0"/>
                <a:cs typeface="Arial Narrow" panose="020B0604020202020204" pitchFamily="34" charset="0"/>
              </a:rPr>
              <a:t> des </a:t>
            </a:r>
            <a:r>
              <a:rPr lang="en-US" sz="1600" dirty="0" err="1">
                <a:latin typeface="Arial Narrow" panose="020B0604020202020204" pitchFamily="34" charset="0"/>
                <a:cs typeface="Arial Narrow" panose="020B0604020202020204" pitchFamily="34" charset="0"/>
              </a:rPr>
              <a:t>programmes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pluriannuels</a:t>
            </a:r>
            <a:r>
              <a:rPr lang="en-US" sz="1600" dirty="0">
                <a:latin typeface="Arial Narrow" panose="020B0604020202020204" pitchFamily="34" charset="0"/>
                <a:cs typeface="Arial Narrow" panose="020B0604020202020204" pitchFamily="34" charset="0"/>
              </a:rPr>
              <a:t> de travaux </a:t>
            </a:r>
            <a:r>
              <a:rPr lang="en-US" sz="1600" dirty="0" err="1">
                <a:latin typeface="Arial Narrow" panose="020B0604020202020204" pitchFamily="34" charset="0"/>
                <a:cs typeface="Arial Narrow" panose="020B0604020202020204" pitchFamily="34" charset="0"/>
              </a:rPr>
              <a:t>adoptés</a:t>
            </a:r>
            <a:r>
              <a:rPr lang="en-US" sz="1600" dirty="0">
                <a:latin typeface="Arial Narrow" panose="020B0604020202020204" pitchFamily="34" charset="0"/>
                <a:cs typeface="Arial Narrow" panose="020B0604020202020204" pitchFamily="34" charset="0"/>
              </a:rPr>
              <a:t> par </a:t>
            </a:r>
            <a:r>
              <a:rPr lang="en-US" sz="1600" dirty="0" err="1">
                <a:latin typeface="Arial Narrow" panose="020B0604020202020204" pitchFamily="34" charset="0"/>
                <a:cs typeface="Arial Narrow" panose="020B0604020202020204" pitchFamily="34" charset="0"/>
              </a:rPr>
              <a:t>l'assemblée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délibérante</a:t>
            </a:r>
            <a:r>
              <a:rPr lang="en-US" sz="1600" dirty="0">
                <a:latin typeface="Arial Narrow" panose="020B0604020202020204" pitchFamily="34" charset="0"/>
                <a:cs typeface="Arial Narrow" panose="020B0604020202020204" pitchFamily="34" charset="0"/>
              </a:rPr>
              <a:t> au </a:t>
            </a:r>
            <a:r>
              <a:rPr lang="en-US" sz="1600" dirty="0" err="1">
                <a:latin typeface="Arial Narrow" panose="020B0604020202020204" pitchFamily="34" charset="0"/>
                <a:cs typeface="Arial Narrow" panose="020B0604020202020204" pitchFamily="34" charset="0"/>
              </a:rPr>
              <a:t>cours</a:t>
            </a:r>
            <a:r>
              <a:rPr lang="en-US" sz="1600" dirty="0">
                <a:latin typeface="Arial Narrow" panose="020B0604020202020204" pitchFamily="34" charset="0"/>
                <a:cs typeface="Arial Narrow" panose="020B0604020202020204" pitchFamily="34" charset="0"/>
              </a:rPr>
              <a:t> du dernier </a:t>
            </a:r>
            <a:r>
              <a:rPr lang="en-US" sz="1600" dirty="0" err="1">
                <a:latin typeface="Arial Narrow" panose="020B0604020202020204" pitchFamily="34" charset="0"/>
                <a:cs typeface="Arial Narrow" panose="020B0604020202020204" pitchFamily="34" charset="0"/>
              </a:rPr>
              <a:t>exercice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afin</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d'améliorer</a:t>
            </a:r>
            <a:r>
              <a:rPr lang="en-US" sz="1600" dirty="0">
                <a:latin typeface="Arial Narrow" panose="020B0604020202020204" pitchFamily="34" charset="0"/>
                <a:cs typeface="Arial Narrow" panose="020B0604020202020204" pitchFamily="34" charset="0"/>
              </a:rPr>
              <a:t> le service </a:t>
            </a:r>
            <a:r>
              <a:rPr lang="en-US" sz="1600" dirty="0" err="1">
                <a:latin typeface="Arial Narrow" panose="020B0604020202020204" pitchFamily="34" charset="0"/>
                <a:cs typeface="Arial Narrow" panose="020B0604020202020204" pitchFamily="34" charset="0"/>
              </a:rPr>
              <a:t>rendu</a:t>
            </a:r>
            <a:r>
              <a:rPr lang="en-US" sz="1600" dirty="0">
                <a:latin typeface="Arial Narrow" panose="020B0604020202020204" pitchFamily="34" charset="0"/>
                <a:cs typeface="Arial Narrow" panose="020B0604020202020204" pitchFamily="34" charset="0"/>
              </a:rPr>
              <a:t> aux </a:t>
            </a:r>
            <a:r>
              <a:rPr lang="en-US" sz="1600" dirty="0" err="1">
                <a:latin typeface="Arial Narrow" panose="020B0604020202020204" pitchFamily="34" charset="0"/>
                <a:cs typeface="Arial Narrow" panose="020B0604020202020204" pitchFamily="34" charset="0"/>
              </a:rPr>
              <a:t>usagers</a:t>
            </a:r>
            <a:r>
              <a:rPr lang="en-US" sz="1600" dirty="0">
                <a:latin typeface="Arial Narrow" panose="020B0604020202020204" pitchFamily="34" charset="0"/>
                <a:cs typeface="Arial Narrow" panose="020B0604020202020204" pitchFamily="34" charset="0"/>
              </a:rPr>
              <a:t>.</a:t>
            </a:r>
          </a:p>
        </p:txBody>
      </p:sp>
      <p:sp>
        <p:nvSpPr>
          <p:cNvPr id="8" name="ZoneTexte 7">
            <a:extLst>
              <a:ext uri="{FF2B5EF4-FFF2-40B4-BE49-F238E27FC236}">
                <a16:creationId xmlns:a16="http://schemas.microsoft.com/office/drawing/2014/main" id="{DB6827DD-E8A4-6CCF-1AC7-4F1D12D6E5E8}"/>
              </a:ext>
            </a:extLst>
          </p:cNvPr>
          <p:cNvSpPr txBox="1"/>
          <p:nvPr/>
        </p:nvSpPr>
        <p:spPr>
          <a:xfrm>
            <a:off x="643278" y="2155321"/>
            <a:ext cx="3187091"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Programmes de travaux collectivité</a:t>
            </a:r>
            <a:r>
              <a:rPr lang="fr-FR" dirty="0">
                <a:solidFill>
                  <a:srgbClr val="C1504C"/>
                </a:solidFill>
                <a:latin typeface="Arial Narrow" panose="020B0604020202020204" pitchFamily="34" charset="0"/>
                <a:cs typeface="Arial Narrow" panose="020B0604020202020204" pitchFamily="34" charset="0"/>
              </a:rPr>
              <a:t>:</a:t>
            </a:r>
          </a:p>
        </p:txBody>
      </p:sp>
      <p:sp>
        <p:nvSpPr>
          <p:cNvPr id="9" name="ZoneTexte 8">
            <a:extLst>
              <a:ext uri="{FF2B5EF4-FFF2-40B4-BE49-F238E27FC236}">
                <a16:creationId xmlns:a16="http://schemas.microsoft.com/office/drawing/2014/main" id="{EDC8EFC9-1E0B-CEBB-E460-B0CF57FB21CF}"/>
              </a:ext>
            </a:extLst>
          </p:cNvPr>
          <p:cNvSpPr txBox="1"/>
          <p:nvPr/>
        </p:nvSpPr>
        <p:spPr>
          <a:xfrm>
            <a:off x="316883" y="2824420"/>
            <a:ext cx="7778245" cy="1266837"/>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Réfection des réseaux d'assainissement rue de Bourgneuf, rue des Cinq Coins et rue de la </a:t>
            </a:r>
            <a:r>
              <a:rPr lang="fr-FR" sz="1400" dirty="0" err="1">
                <a:effectLst/>
                <a:latin typeface="Arial Narrow" panose="020B0604020202020204" pitchFamily="34" charset="0"/>
                <a:ea typeface="Times New Roman" panose="02020603050405020304" pitchFamily="18" charset="0"/>
                <a:cs typeface="Arial Narrow" panose="020B0604020202020204" pitchFamily="34" charset="0"/>
              </a:rPr>
              <a:t>Malnaye</a:t>
            </a: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a:t>
            </a:r>
          </a:p>
          <a:p>
            <a:pPr indent="-228600" algn="just">
              <a:lnSpc>
                <a:spcPct val="90000"/>
              </a:lnSpc>
              <a:spcAft>
                <a:spcPts val="600"/>
              </a:spcAft>
              <a:buFont typeface="Arial" panose="020B0604020202020204" pitchFamily="34" charset="0"/>
              <a:buChar char="•"/>
            </a:pPr>
            <a:endParaRPr lang="fr-FR" sz="1400" dirty="0">
              <a:latin typeface="Arial Narrow" panose="020B0604020202020204" pitchFamily="34" charset="0"/>
              <a:ea typeface="Times New Roman" panose="02020603050405020304" pitchFamily="18"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La collectivité poursuit les préconisations de son schéma directeur, en particulier pour la diminution des eaux parasites.</a:t>
            </a:r>
          </a:p>
          <a:p>
            <a:pPr indent="-228600" algn="just">
              <a:lnSpc>
                <a:spcPct val="90000"/>
              </a:lnSpc>
              <a:spcAft>
                <a:spcPts val="600"/>
              </a:spcAft>
              <a:buFont typeface="Arial" panose="020B0604020202020204" pitchFamily="34" charset="0"/>
              <a:buChar char="•"/>
            </a:pPr>
            <a:endParaRPr lang="fr-FR" sz="1400" dirty="0">
              <a:effectLst/>
              <a:latin typeface="Arial Narrow" panose="020B0604020202020204" pitchFamily="34" charset="0"/>
              <a:ea typeface="Times New Roman" panose="02020603050405020304" pitchFamily="18"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endParaRPr lang="fr-FR" sz="1400" dirty="0">
              <a:effectLst/>
              <a:latin typeface="Arial Narrow" panose="020B0604020202020204" pitchFamily="34" charset="0"/>
              <a:ea typeface="Times New Roman" panose="02020603050405020304" pitchFamily="18"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endParaRPr lang="fr-FR" sz="1400" dirty="0">
              <a:effectLst/>
              <a:latin typeface="Arial Narrow" panose="020B0604020202020204" pitchFamily="34" charset="0"/>
              <a:ea typeface="Times New Roman" panose="02020603050405020304" pitchFamily="18" charset="0"/>
              <a:cs typeface="Arial Narrow" panose="020B0604020202020204" pitchFamily="34" charset="0"/>
            </a:endParaRPr>
          </a:p>
        </p:txBody>
      </p:sp>
    </p:spTree>
    <p:extLst>
      <p:ext uri="{BB962C8B-B14F-4D97-AF65-F5344CB8AC3E}">
        <p14:creationId xmlns:p14="http://schemas.microsoft.com/office/powerpoint/2010/main" val="820811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DF16D-480D-BC3F-4A7E-98ECA86FFE7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795966F-8467-7784-A2A6-B079A7E16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D54445A-6D5C-2F1E-B177-FD1FFADAB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3453D65B-FA87-2C8F-79AE-68A32190D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Tableau 7">
            <a:extLst>
              <a:ext uri="{FF2B5EF4-FFF2-40B4-BE49-F238E27FC236}">
                <a16:creationId xmlns:a16="http://schemas.microsoft.com/office/drawing/2014/main" id="{ABB5672C-B5A3-EC72-BDE3-A58041E22218}"/>
              </a:ext>
            </a:extLst>
          </p:cNvPr>
          <p:cNvGraphicFramePr>
            <a:graphicFrameLocks noGrp="1"/>
          </p:cNvGraphicFramePr>
          <p:nvPr>
            <p:extLst>
              <p:ext uri="{D42A27DB-BD31-4B8C-83A1-F6EECF244321}">
                <p14:modId xmlns:p14="http://schemas.microsoft.com/office/powerpoint/2010/main" val="1907090169"/>
              </p:ext>
            </p:extLst>
          </p:nvPr>
        </p:nvGraphicFramePr>
        <p:xfrm>
          <a:off x="826966" y="1797169"/>
          <a:ext cx="10440000" cy="1080000"/>
        </p:xfrm>
        <a:graphic>
          <a:graphicData uri="http://schemas.openxmlformats.org/drawingml/2006/table">
            <a:tbl>
              <a:tblPr firstRow="1" firstCol="1" lastRow="1" lastCol="1" bandRow="1" bandCol="1">
                <a:tableStyleId>{72833802-FEF1-4C79-8D5D-14CF1EAF98D9}</a:tableStyleId>
              </a:tblPr>
              <a:tblGrid>
                <a:gridCol w="5040000">
                  <a:extLst>
                    <a:ext uri="{9D8B030D-6E8A-4147-A177-3AD203B41FA5}">
                      <a16:colId xmlns:a16="http://schemas.microsoft.com/office/drawing/2014/main" val="1373605379"/>
                    </a:ext>
                  </a:extLst>
                </a:gridCol>
                <a:gridCol w="1080000">
                  <a:extLst>
                    <a:ext uri="{9D8B030D-6E8A-4147-A177-3AD203B41FA5}">
                      <a16:colId xmlns:a16="http://schemas.microsoft.com/office/drawing/2014/main" val="1976616881"/>
                    </a:ext>
                  </a:extLst>
                </a:gridCol>
                <a:gridCol w="1080000">
                  <a:extLst>
                    <a:ext uri="{9D8B030D-6E8A-4147-A177-3AD203B41FA5}">
                      <a16:colId xmlns:a16="http://schemas.microsoft.com/office/drawing/2014/main" val="2575107914"/>
                    </a:ext>
                  </a:extLst>
                </a:gridCol>
                <a:gridCol w="1080000">
                  <a:extLst>
                    <a:ext uri="{9D8B030D-6E8A-4147-A177-3AD203B41FA5}">
                      <a16:colId xmlns:a16="http://schemas.microsoft.com/office/drawing/2014/main" val="1296692495"/>
                    </a:ext>
                  </a:extLst>
                </a:gridCol>
                <a:gridCol w="1080000">
                  <a:extLst>
                    <a:ext uri="{9D8B030D-6E8A-4147-A177-3AD203B41FA5}">
                      <a16:colId xmlns:a16="http://schemas.microsoft.com/office/drawing/2014/main" val="771592611"/>
                    </a:ext>
                  </a:extLst>
                </a:gridCol>
                <a:gridCol w="1080000">
                  <a:extLst>
                    <a:ext uri="{9D8B030D-6E8A-4147-A177-3AD203B41FA5}">
                      <a16:colId xmlns:a16="http://schemas.microsoft.com/office/drawing/2014/main" val="3419779442"/>
                    </a:ext>
                  </a:extLst>
                </a:gridCol>
              </a:tblGrid>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dirty="0">
                          <a:effectLst/>
                          <a:latin typeface="Arial Narrow" panose="020B0604020202020204" pitchFamily="34" charset="0"/>
                          <a:cs typeface="Arial Narrow" panose="020B0604020202020204" pitchFamily="34" charset="0"/>
                        </a:rPr>
                        <a:t>en euros</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2019</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2020</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2021</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2022</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2023</a:t>
                      </a:r>
                    </a:p>
                  </a:txBody>
                  <a:tcPr marL="68580" marR="68580" marT="0" marB="0" anchor="ctr"/>
                </a:tc>
                <a:extLst>
                  <a:ext uri="{0D108BD9-81ED-4DB2-BD59-A6C34878D82A}">
                    <a16:rowId xmlns:a16="http://schemas.microsoft.com/office/drawing/2014/main" val="117665715"/>
                  </a:ext>
                </a:extLst>
              </a:tr>
              <a:tr h="360000">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Nombre de demandes</a:t>
                      </a:r>
                    </a:p>
                  </a:txBody>
                  <a:tcPr marL="68580" marR="68580" marT="0" marB="0" anchor="ctr">
                    <a:solidFill>
                      <a:schemeClr val="accent2">
                        <a:lumMod val="20000"/>
                        <a:lumOff val="80000"/>
                      </a:schemeClr>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extLst>
                  <a:ext uri="{0D108BD9-81ED-4DB2-BD59-A6C34878D82A}">
                    <a16:rowId xmlns:a16="http://schemas.microsoft.com/office/drawing/2014/main" val="4067144391"/>
                  </a:ext>
                </a:extLst>
              </a:tr>
              <a:tr h="360000">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Montants des abandons de créances </a:t>
                      </a:r>
                    </a:p>
                  </a:txBody>
                  <a:tcPr marL="68580" marR="68580" marT="0" marB="0" anchor="ctr">
                    <a:solidFill>
                      <a:schemeClr val="accent2">
                        <a:lumMod val="20000"/>
                        <a:lumOff val="80000"/>
                      </a:schemeClr>
                    </a:solidFill>
                  </a:tcP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extLst>
                  <a:ext uri="{0D108BD9-81ED-4DB2-BD59-A6C34878D82A}">
                    <a16:rowId xmlns:a16="http://schemas.microsoft.com/office/drawing/2014/main" val="1658212141"/>
                  </a:ext>
                </a:extLst>
              </a:tr>
            </a:tbl>
          </a:graphicData>
        </a:graphic>
      </p:graphicFrame>
      <p:sp>
        <p:nvSpPr>
          <p:cNvPr id="10" name="ZoneTexte 9">
            <a:extLst>
              <a:ext uri="{FF2B5EF4-FFF2-40B4-BE49-F238E27FC236}">
                <a16:creationId xmlns:a16="http://schemas.microsoft.com/office/drawing/2014/main" id="{BC1423D4-3F29-AF7A-FEBA-3677D1925DC1}"/>
              </a:ext>
            </a:extLst>
          </p:cNvPr>
          <p:cNvSpPr txBox="1"/>
          <p:nvPr/>
        </p:nvSpPr>
        <p:spPr>
          <a:xfrm>
            <a:off x="826966" y="3105834"/>
            <a:ext cx="10440000" cy="646331"/>
          </a:xfrm>
          <a:prstGeom prst="rect">
            <a:avLst/>
          </a:prstGeom>
          <a:solidFill>
            <a:schemeClr val="accent2">
              <a:lumMod val="20000"/>
              <a:lumOff val="80000"/>
            </a:schemeClr>
          </a:solidFill>
        </p:spPr>
        <p:txBody>
          <a:bodyPr wrap="square" rtlCol="0">
            <a:spAutoFit/>
          </a:bodyPr>
          <a:lstStyle/>
          <a:p>
            <a:pPr algn="just"/>
            <a:r>
              <a:rPr lang="fr-FR" sz="1200" dirty="0">
                <a:solidFill>
                  <a:schemeClr val="accent2">
                    <a:lumMod val="50000"/>
                  </a:schemeClr>
                </a:solidFill>
                <a:latin typeface="Arial Narrow" panose="020B0604020202020204" pitchFamily="34" charset="0"/>
                <a:cs typeface="Arial Narrow" panose="020B0604020202020204" pitchFamily="34" charset="0"/>
              </a:rPr>
              <a:t>Cet indicateur mesure l'implication sociale du service. Il prend en compte d'une part, les versements effectués par la collectivité au profit d'un fonds crée en application de l'article L261-4 (Fonds Solidarité Logement, par exemple) pour aider les personnes en difficulté. Et d'autre part, les abandons de créances à caractère social, votés au cours de l'année par la collectivité (notamment ceux liés au FSL).</a:t>
            </a:r>
          </a:p>
        </p:txBody>
      </p:sp>
      <p:sp>
        <p:nvSpPr>
          <p:cNvPr id="2" name="Titre 1">
            <a:extLst>
              <a:ext uri="{FF2B5EF4-FFF2-40B4-BE49-F238E27FC236}">
                <a16:creationId xmlns:a16="http://schemas.microsoft.com/office/drawing/2014/main" id="{AD948C33-F8B9-F0FB-D78B-6480FC9A2262}"/>
              </a:ext>
            </a:extLst>
          </p:cNvPr>
          <p:cNvSpPr txBox="1">
            <a:spLocks/>
          </p:cNvSpPr>
          <p:nvPr/>
        </p:nvSpPr>
        <p:spPr>
          <a:xfrm>
            <a:off x="838200" y="365126"/>
            <a:ext cx="10515600" cy="646331"/>
          </a:xfrm>
          <a:prstGeom prst="rect">
            <a:avLst/>
          </a:prstGeom>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Actions de solidarité et de coopération décentralisée dans le domaine de l'eau</a:t>
            </a:r>
          </a:p>
          <a:p>
            <a:pPr algn="ctr"/>
            <a:endParaRPr lang="fr-FR" sz="4000" b="1" dirty="0">
              <a:solidFill>
                <a:srgbClr val="008000"/>
              </a:solidFill>
              <a:latin typeface="Arial Narrow" panose="020B0604020202020204" pitchFamily="34" charset="0"/>
              <a:cs typeface="Arial Narrow" panose="020B0604020202020204" pitchFamily="34" charset="0"/>
            </a:endParaRPr>
          </a:p>
          <a:p>
            <a:pPr algn="ctr"/>
            <a:endParaRPr lang="fr-FR" sz="4000" b="1" dirty="0">
              <a:solidFill>
                <a:srgbClr val="008000"/>
              </a:solidFill>
              <a:latin typeface="Arial Narrow" panose="020B0604020202020204" pitchFamily="34" charset="0"/>
              <a:cs typeface="Arial Narrow" panose="020B0604020202020204" pitchFamily="34" charset="0"/>
            </a:endParaRPr>
          </a:p>
        </p:txBody>
      </p:sp>
      <p:sp>
        <p:nvSpPr>
          <p:cNvPr id="3" name="Titre 1">
            <a:extLst>
              <a:ext uri="{FF2B5EF4-FFF2-40B4-BE49-F238E27FC236}">
                <a16:creationId xmlns:a16="http://schemas.microsoft.com/office/drawing/2014/main" id="{D054C30D-28E0-23D9-A68A-8BC66F6CA3F9}"/>
              </a:ext>
            </a:extLst>
          </p:cNvPr>
          <p:cNvSpPr txBox="1">
            <a:spLocks/>
          </p:cNvSpPr>
          <p:nvPr/>
        </p:nvSpPr>
        <p:spPr>
          <a:xfrm>
            <a:off x="838200" y="1268712"/>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000" b="1" dirty="0">
                <a:solidFill>
                  <a:srgbClr val="0432FF"/>
                </a:solidFill>
                <a:latin typeface="Arial Narrow" panose="020B0604020202020204" pitchFamily="34" charset="0"/>
                <a:cs typeface="Arial Narrow" panose="020B0604020202020204" pitchFamily="34" charset="0"/>
              </a:rPr>
              <a:t>Montants des abandons de créances ou des versements à un fonds de solidarité</a:t>
            </a:r>
          </a:p>
          <a:p>
            <a:pPr algn="ctr"/>
            <a:endParaRPr lang="fr-FR" sz="2000" b="1" dirty="0">
              <a:solidFill>
                <a:srgbClr val="0432FF"/>
              </a:solidFill>
              <a:latin typeface="Arial Narrow" panose="020B0604020202020204" pitchFamily="34" charset="0"/>
              <a:cs typeface="Arial Narrow" panose="020B0604020202020204" pitchFamily="34" charset="0"/>
            </a:endParaRPr>
          </a:p>
          <a:p>
            <a:pPr algn="ctr"/>
            <a:endParaRPr lang="fr-FR" sz="2000" b="1" dirty="0">
              <a:solidFill>
                <a:srgbClr val="0432FF"/>
              </a:solidFill>
              <a:latin typeface="Arial Narrow" panose="020B0604020202020204" pitchFamily="34" charset="0"/>
              <a:cs typeface="Arial Narrow" panose="020B0604020202020204" pitchFamily="34" charset="0"/>
            </a:endParaRPr>
          </a:p>
        </p:txBody>
      </p:sp>
      <p:sp>
        <p:nvSpPr>
          <p:cNvPr id="4" name="Titre 1">
            <a:extLst>
              <a:ext uri="{FF2B5EF4-FFF2-40B4-BE49-F238E27FC236}">
                <a16:creationId xmlns:a16="http://schemas.microsoft.com/office/drawing/2014/main" id="{94DC6144-67AF-C497-5E54-EAF2DA74DE0F}"/>
              </a:ext>
            </a:extLst>
          </p:cNvPr>
          <p:cNvSpPr txBox="1">
            <a:spLocks/>
          </p:cNvSpPr>
          <p:nvPr/>
        </p:nvSpPr>
        <p:spPr>
          <a:xfrm>
            <a:off x="826966" y="4562408"/>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000" b="1" dirty="0">
                <a:solidFill>
                  <a:srgbClr val="0432FF"/>
                </a:solidFill>
                <a:latin typeface="Arial Narrow" panose="020B0604020202020204" pitchFamily="34" charset="0"/>
                <a:cs typeface="Arial Narrow" panose="020B0604020202020204" pitchFamily="34" charset="0"/>
              </a:rPr>
              <a:t>Descriptifs et montants financiers des opérations de coopération décentralisée</a:t>
            </a:r>
          </a:p>
          <a:p>
            <a:pPr algn="ctr"/>
            <a:endParaRPr lang="fr-FR" sz="2000" b="1" dirty="0">
              <a:solidFill>
                <a:srgbClr val="0432FF"/>
              </a:solidFill>
              <a:latin typeface="Arial Narrow" panose="020B0604020202020204" pitchFamily="34" charset="0"/>
              <a:cs typeface="Arial Narrow" panose="020B0604020202020204" pitchFamily="34" charset="0"/>
            </a:endParaRPr>
          </a:p>
          <a:p>
            <a:pPr algn="ctr"/>
            <a:endParaRPr lang="fr-FR" sz="2000" b="1" dirty="0">
              <a:solidFill>
                <a:srgbClr val="0432FF"/>
              </a:solidFill>
              <a:latin typeface="Arial Narrow" panose="020B0604020202020204" pitchFamily="34" charset="0"/>
              <a:cs typeface="Arial Narrow" panose="020B0604020202020204" pitchFamily="34" charset="0"/>
            </a:endParaRPr>
          </a:p>
        </p:txBody>
      </p:sp>
      <p:sp>
        <p:nvSpPr>
          <p:cNvPr id="6" name="ZoneTexte 5">
            <a:extLst>
              <a:ext uri="{FF2B5EF4-FFF2-40B4-BE49-F238E27FC236}">
                <a16:creationId xmlns:a16="http://schemas.microsoft.com/office/drawing/2014/main" id="{E79DC731-C06C-225B-2C7C-C56F2F8FF4D8}"/>
              </a:ext>
            </a:extLst>
          </p:cNvPr>
          <p:cNvSpPr txBox="1"/>
          <p:nvPr/>
        </p:nvSpPr>
        <p:spPr>
          <a:xfrm>
            <a:off x="3056709" y="5971649"/>
            <a:ext cx="8297091" cy="461665"/>
          </a:xfrm>
          <a:prstGeom prst="rect">
            <a:avLst/>
          </a:prstGeom>
          <a:solidFill>
            <a:schemeClr val="accent2">
              <a:lumMod val="20000"/>
              <a:lumOff val="80000"/>
            </a:schemeClr>
          </a:solidFill>
        </p:spPr>
        <p:txBody>
          <a:bodyPr wrap="square" rtlCol="0">
            <a:spAutoFit/>
          </a:bodyPr>
          <a:lstStyle/>
          <a:p>
            <a:pPr algn="just"/>
            <a:r>
              <a:rPr lang="fr-FR" sz="1200" dirty="0">
                <a:solidFill>
                  <a:schemeClr val="accent2">
                    <a:lumMod val="50000"/>
                  </a:schemeClr>
                </a:solidFill>
                <a:latin typeface="Arial Narrow" panose="020B0604020202020204" pitchFamily="34" charset="0"/>
                <a:cs typeface="Arial Narrow" panose="020B0604020202020204" pitchFamily="34" charset="0"/>
              </a:rPr>
              <a:t>Cet indicateur permet de lister les opérations mises en place dans le cadre de l'article L1115-1-1 (convention avec des autorités locales étrangères, actions de coopération, aide au développement…)</a:t>
            </a:r>
          </a:p>
        </p:txBody>
      </p:sp>
      <p:sp>
        <p:nvSpPr>
          <p:cNvPr id="7" name="ZoneTexte 6">
            <a:extLst>
              <a:ext uri="{FF2B5EF4-FFF2-40B4-BE49-F238E27FC236}">
                <a16:creationId xmlns:a16="http://schemas.microsoft.com/office/drawing/2014/main" id="{71D4559D-F9B8-E4A4-0A31-E0823FA31804}"/>
              </a:ext>
            </a:extLst>
          </p:cNvPr>
          <p:cNvSpPr txBox="1"/>
          <p:nvPr/>
        </p:nvSpPr>
        <p:spPr>
          <a:xfrm>
            <a:off x="5083400" y="5189178"/>
            <a:ext cx="1531188" cy="400110"/>
          </a:xfrm>
          <a:prstGeom prst="rect">
            <a:avLst/>
          </a:prstGeom>
          <a:noFill/>
        </p:spPr>
        <p:txBody>
          <a:bodyPr wrap="none" rtlCol="0">
            <a:spAutoFit/>
          </a:bodyPr>
          <a:lstStyle/>
          <a:p>
            <a:r>
              <a:rPr lang="fr-FR" sz="2000" b="1" dirty="0">
                <a:latin typeface="Arial Narrow" panose="020B0604020202020204" pitchFamily="34" charset="0"/>
                <a:cs typeface="Arial Narrow" panose="020B0604020202020204" pitchFamily="34" charset="0"/>
              </a:rPr>
              <a:t>SANS OBJET</a:t>
            </a:r>
          </a:p>
        </p:txBody>
      </p:sp>
    </p:spTree>
    <p:extLst>
      <p:ext uri="{BB962C8B-B14F-4D97-AF65-F5344CB8AC3E}">
        <p14:creationId xmlns:p14="http://schemas.microsoft.com/office/powerpoint/2010/main" val="3564922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1604DF80-96A4-4501-BE63-7424DD2301CA}"/>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CB0A242F-D350-CC22-CAFF-BAB694F6C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 name="Titre 1">
            <a:extLst>
              <a:ext uri="{FF2B5EF4-FFF2-40B4-BE49-F238E27FC236}">
                <a16:creationId xmlns:a16="http://schemas.microsoft.com/office/drawing/2014/main" id="{63C21B1B-A9D4-235B-F2D8-5FFA71E4D7CB}"/>
              </a:ext>
            </a:extLst>
          </p:cNvPr>
          <p:cNvSpPr>
            <a:spLocks noGrp="1"/>
          </p:cNvSpPr>
          <p:nvPr>
            <p:ph type="title"/>
          </p:nvPr>
        </p:nvSpPr>
        <p:spPr>
          <a:xfrm>
            <a:off x="4856540" y="4725132"/>
            <a:ext cx="6766405" cy="1168188"/>
          </a:xfrm>
        </p:spPr>
        <p:txBody>
          <a:bodyPr vert="horz" lIns="91440" tIns="45720" rIns="91440" bIns="45720" rtlCol="0" anchor="b">
            <a:noAutofit/>
          </a:bodyPr>
          <a:lstStyle/>
          <a:p>
            <a:pPr algn="ctr"/>
            <a:r>
              <a:rPr lang="en-US" b="1" cap="small" dirty="0">
                <a:solidFill>
                  <a:srgbClr val="FFFFFE"/>
                </a:solidFill>
                <a:latin typeface="Arial Narrow" panose="020B0604020202020204" pitchFamily="34" charset="0"/>
                <a:cs typeface="Arial Narrow" panose="020B0604020202020204" pitchFamily="34" charset="0"/>
              </a:rPr>
              <a:t>ANNEXES du RPQS</a:t>
            </a:r>
          </a:p>
        </p:txBody>
      </p:sp>
      <p:sp>
        <p:nvSpPr>
          <p:cNvPr id="33" name="Freeform: Shape 32">
            <a:extLst>
              <a:ext uri="{FF2B5EF4-FFF2-40B4-BE49-F238E27FC236}">
                <a16:creationId xmlns:a16="http://schemas.microsoft.com/office/drawing/2014/main" id="{2807C02B-90C1-7F14-62AD-E71A4967C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02939253-74F4-1F50-F5EA-6D728BDF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c 36">
            <a:extLst>
              <a:ext uri="{FF2B5EF4-FFF2-40B4-BE49-F238E27FC236}">
                <a16:creationId xmlns:a16="http://schemas.microsoft.com/office/drawing/2014/main" id="{67C1109E-E37F-ABA7-397B-718BC0CD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836F7CA-7623-ACB2-2947-4C1BB9DCC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ZoneTexte 3">
            <a:extLst>
              <a:ext uri="{FF2B5EF4-FFF2-40B4-BE49-F238E27FC236}">
                <a16:creationId xmlns:a16="http://schemas.microsoft.com/office/drawing/2014/main" id="{710E15C1-B3E4-B0A5-3711-04D846D78BEF}"/>
              </a:ext>
            </a:extLst>
          </p:cNvPr>
          <p:cNvSpPr txBox="1"/>
          <p:nvPr/>
        </p:nvSpPr>
        <p:spPr>
          <a:xfrm>
            <a:off x="9798954" y="1089559"/>
            <a:ext cx="1734432" cy="1077218"/>
          </a:xfrm>
          <a:prstGeom prst="rect">
            <a:avLst/>
          </a:prstGeom>
          <a:noFill/>
        </p:spPr>
        <p:txBody>
          <a:bodyPr wrap="square" rtlCol="0">
            <a:spAutoFit/>
          </a:bodyPr>
          <a:lstStyle/>
          <a:p>
            <a:pPr algn="ctr"/>
            <a:r>
              <a:rPr lang="fr-FR" sz="3200" b="1" dirty="0">
                <a:solidFill>
                  <a:srgbClr val="0432FF"/>
                </a:solidFill>
                <a:latin typeface="Arial Narrow" panose="020B0604020202020204" pitchFamily="34" charset="0"/>
                <a:cs typeface="Arial Narrow" panose="020B0604020202020204" pitchFamily="34" charset="0"/>
              </a:rPr>
              <a:t>Annexe</a:t>
            </a:r>
          </a:p>
          <a:p>
            <a:pPr algn="ctr"/>
            <a:r>
              <a:rPr lang="fr-FR" sz="3200" b="1" dirty="0">
                <a:solidFill>
                  <a:srgbClr val="0432FF"/>
                </a:solidFill>
                <a:latin typeface="Arial Narrow" panose="020B0604020202020204" pitchFamily="34" charset="0"/>
                <a:cs typeface="Arial Narrow" panose="020B0604020202020204" pitchFamily="34" charset="0"/>
              </a:rPr>
              <a:t>CCSPL</a:t>
            </a:r>
          </a:p>
        </p:txBody>
      </p:sp>
      <p:sp>
        <p:nvSpPr>
          <p:cNvPr id="5" name="ZoneTexte 4">
            <a:extLst>
              <a:ext uri="{FF2B5EF4-FFF2-40B4-BE49-F238E27FC236}">
                <a16:creationId xmlns:a16="http://schemas.microsoft.com/office/drawing/2014/main" id="{E7A7A6B6-DB10-651B-66E3-E6CE829DE340}"/>
              </a:ext>
            </a:extLst>
          </p:cNvPr>
          <p:cNvSpPr txBox="1"/>
          <p:nvPr/>
        </p:nvSpPr>
        <p:spPr>
          <a:xfrm>
            <a:off x="242425" y="2151727"/>
            <a:ext cx="2999918" cy="2554545"/>
          </a:xfrm>
          <a:prstGeom prst="rect">
            <a:avLst/>
          </a:prstGeom>
          <a:noFill/>
        </p:spPr>
        <p:txBody>
          <a:bodyPr wrap="square" rtlCol="0">
            <a:spAutoFit/>
          </a:bodyPr>
          <a:lstStyle/>
          <a:p>
            <a:pPr algn="ctr"/>
            <a:r>
              <a:rPr lang="fr-FR" sz="3200" b="1" dirty="0">
                <a:solidFill>
                  <a:srgbClr val="0432FF"/>
                </a:solidFill>
                <a:latin typeface="Arial Narrow" panose="020B0604020202020204" pitchFamily="34" charset="0"/>
                <a:cs typeface="Arial Narrow" panose="020B0604020202020204" pitchFamily="34" charset="0"/>
              </a:rPr>
              <a:t>Compte annuel des résultats d'exploitation</a:t>
            </a:r>
          </a:p>
          <a:p>
            <a:pPr algn="ctr"/>
            <a:endParaRPr lang="fr-FR" sz="3200" b="1" dirty="0">
              <a:solidFill>
                <a:srgbClr val="0432FF"/>
              </a:solidFill>
              <a:latin typeface="Arial Narrow" panose="020B0604020202020204" pitchFamily="34" charset="0"/>
              <a:cs typeface="Arial Narrow" panose="020B0604020202020204" pitchFamily="34" charset="0"/>
            </a:endParaRPr>
          </a:p>
          <a:p>
            <a:pPr algn="ctr"/>
            <a:r>
              <a:rPr lang="fr-FR" sz="3200" b="1" dirty="0">
                <a:solidFill>
                  <a:srgbClr val="0432FF"/>
                </a:solidFill>
                <a:latin typeface="Arial Narrow" panose="020B0604020202020204" pitchFamily="34" charset="0"/>
                <a:cs typeface="Arial Narrow" panose="020B0604020202020204" pitchFamily="34" charset="0"/>
              </a:rPr>
              <a:t>CARE</a:t>
            </a:r>
          </a:p>
        </p:txBody>
      </p:sp>
      <p:sp>
        <p:nvSpPr>
          <p:cNvPr id="6" name="ZoneTexte 5">
            <a:extLst>
              <a:ext uri="{FF2B5EF4-FFF2-40B4-BE49-F238E27FC236}">
                <a16:creationId xmlns:a16="http://schemas.microsoft.com/office/drawing/2014/main" id="{1DFF2A62-662C-775B-443A-DD556F3B4EF0}"/>
              </a:ext>
            </a:extLst>
          </p:cNvPr>
          <p:cNvSpPr txBox="1"/>
          <p:nvPr/>
        </p:nvSpPr>
        <p:spPr>
          <a:xfrm>
            <a:off x="4438362" y="760097"/>
            <a:ext cx="3315273" cy="1077218"/>
          </a:xfrm>
          <a:prstGeom prst="rect">
            <a:avLst/>
          </a:prstGeom>
          <a:noFill/>
        </p:spPr>
        <p:txBody>
          <a:bodyPr wrap="square" rtlCol="0">
            <a:spAutoFit/>
          </a:bodyPr>
          <a:lstStyle/>
          <a:p>
            <a:pPr algn="ctr"/>
            <a:r>
              <a:rPr lang="fr-FR" sz="3200" b="1" dirty="0">
                <a:solidFill>
                  <a:srgbClr val="008000"/>
                </a:solidFill>
                <a:latin typeface="Arial Narrow" panose="020B0604020202020204" pitchFamily="34" charset="0"/>
                <a:cs typeface="Arial Narrow" panose="020B0604020202020204" pitchFamily="34" charset="0"/>
              </a:rPr>
              <a:t>Actualisation des tarifs</a:t>
            </a:r>
          </a:p>
        </p:txBody>
      </p:sp>
    </p:spTree>
    <p:extLst>
      <p:ext uri="{BB962C8B-B14F-4D97-AF65-F5344CB8AC3E}">
        <p14:creationId xmlns:p14="http://schemas.microsoft.com/office/powerpoint/2010/main" val="2427185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B73B5F-6825-A46E-8353-9BB0CD05CAB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5DC8C5-8C8C-407D-1F50-41A1E9BAF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4F877178-EC58-8A8B-5C02-34312F43F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06DF09E5-6D6F-8061-8F60-88ED0DC5639C}"/>
              </a:ext>
            </a:extLst>
          </p:cNvPr>
          <p:cNvSpPr txBox="1"/>
          <p:nvPr/>
        </p:nvSpPr>
        <p:spPr>
          <a:xfrm>
            <a:off x="266699" y="2829439"/>
            <a:ext cx="4187665" cy="2772708"/>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Le niveau de charges - et le déficit du contrat – augmentent en 2023.</a:t>
            </a:r>
          </a:p>
          <a:p>
            <a:pPr indent="-228600" algn="just">
              <a:lnSpc>
                <a:spcPct val="90000"/>
              </a:lnSpc>
              <a:spcAft>
                <a:spcPts val="600"/>
              </a:spcAft>
              <a:buFont typeface="Arial" panose="020B0604020202020204" pitchFamily="34" charset="0"/>
              <a:buChar char="•"/>
            </a:pPr>
            <a:r>
              <a:rPr lang="fr-FR" sz="1400" dirty="0">
                <a:latin typeface="Arial Narrow" panose="020B0604020202020204" pitchFamily="34" charset="0"/>
                <a:ea typeface="Times New Roman" panose="02020603050405020304" pitchFamily="18" charset="0"/>
                <a:cs typeface="Arial Narrow" panose="020B0604020202020204" pitchFamily="34" charset="0"/>
              </a:rPr>
              <a:t>Le délégataire ne commente pas toutes les variations et notamment l'augmentation des charges de personnel ou de produits de traitement.</a:t>
            </a:r>
          </a:p>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SAUR effleure les motifs des hausses suivantes, sans fournir de détail : </a:t>
            </a:r>
          </a:p>
          <a:p>
            <a:pPr lvl="1" indent="-228600" algn="just">
              <a:lnSpc>
                <a:spcPct val="90000"/>
              </a:lnSpc>
              <a:spcAft>
                <a:spcPts val="600"/>
              </a:spcAft>
              <a:buFont typeface="Arial" panose="020B0604020202020204" pitchFamily="34" charset="0"/>
              <a:buChar char="•"/>
            </a:pPr>
            <a:r>
              <a:rPr lang="fr-FR" sz="1400" dirty="0">
                <a:latin typeface="Arial Narrow" panose="020B0604020202020204" pitchFamily="34" charset="0"/>
                <a:ea typeface="Times New Roman" panose="02020603050405020304" pitchFamily="18" charset="0"/>
                <a:cs typeface="Arial Narrow" panose="020B0604020202020204" pitchFamily="34" charset="0"/>
              </a:rPr>
              <a:t>Électricité : inflation</a:t>
            </a:r>
          </a:p>
          <a:p>
            <a:pPr lvl="1"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Sous-traitance : augmentation charges branchements</a:t>
            </a:r>
          </a:p>
        </p:txBody>
      </p:sp>
      <p:sp>
        <p:nvSpPr>
          <p:cNvPr id="6" name="Titre 1">
            <a:extLst>
              <a:ext uri="{FF2B5EF4-FFF2-40B4-BE49-F238E27FC236}">
                <a16:creationId xmlns:a16="http://schemas.microsoft.com/office/drawing/2014/main" id="{F3FB0239-D6BA-26AF-7812-3A28E9CE59B3}"/>
              </a:ext>
            </a:extLst>
          </p:cNvPr>
          <p:cNvSpPr txBox="1">
            <a:spLocks/>
          </p:cNvSpPr>
          <p:nvPr/>
        </p:nvSpPr>
        <p:spPr>
          <a:xfrm>
            <a:off x="838200" y="365126"/>
            <a:ext cx="10515600" cy="723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Compte des résultats d'exploitation du délégataire</a:t>
            </a:r>
          </a:p>
        </p:txBody>
      </p:sp>
      <p:sp>
        <p:nvSpPr>
          <p:cNvPr id="7" name="ZoneTexte 6">
            <a:extLst>
              <a:ext uri="{FF2B5EF4-FFF2-40B4-BE49-F238E27FC236}">
                <a16:creationId xmlns:a16="http://schemas.microsoft.com/office/drawing/2014/main" id="{91240915-624E-BEA5-7CAD-9AFB089EC325}"/>
              </a:ext>
            </a:extLst>
          </p:cNvPr>
          <p:cNvSpPr txBox="1"/>
          <p:nvPr/>
        </p:nvSpPr>
        <p:spPr>
          <a:xfrm>
            <a:off x="556324" y="1045198"/>
            <a:ext cx="11004740" cy="541272"/>
          </a:xfrm>
          <a:prstGeom prst="rect">
            <a:avLst/>
          </a:prstGeom>
        </p:spPr>
        <p:txBody>
          <a:bodyPr vert="horz" lIns="91440" tIns="45720" rIns="91440" bIns="45720" rtlCol="0" anchor="t">
            <a:normAutofit/>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Le tableau ci-dessous </a:t>
            </a:r>
            <a:r>
              <a:rPr lang="en-US" sz="1600" dirty="0" err="1">
                <a:latin typeface="Arial Narrow" panose="020B0604020202020204" pitchFamily="34" charset="0"/>
                <a:cs typeface="Arial Narrow" panose="020B0604020202020204" pitchFamily="34" charset="0"/>
              </a:rPr>
              <a:t>montre</a:t>
            </a:r>
            <a:r>
              <a:rPr lang="en-US" sz="1600" dirty="0">
                <a:latin typeface="Arial Narrow" panose="020B0604020202020204" pitchFamily="34" charset="0"/>
                <a:cs typeface="Arial Narrow" panose="020B0604020202020204" pitchFamily="34" charset="0"/>
              </a:rPr>
              <a:t> l’évolution des charges </a:t>
            </a:r>
            <a:r>
              <a:rPr lang="en-US" sz="1600" dirty="0" err="1">
                <a:latin typeface="Arial Narrow" panose="020B0604020202020204" pitchFamily="34" charset="0"/>
                <a:cs typeface="Arial Narrow" panose="020B0604020202020204" pitchFamily="34" charset="0"/>
              </a:rPr>
              <a:t>présentées</a:t>
            </a:r>
            <a:r>
              <a:rPr lang="en-US" sz="1600" dirty="0">
                <a:latin typeface="Arial Narrow" panose="020B0604020202020204" pitchFamily="34" charset="0"/>
                <a:cs typeface="Arial Narrow" panose="020B0604020202020204" pitchFamily="34" charset="0"/>
              </a:rPr>
              <a:t> par le </a:t>
            </a:r>
            <a:r>
              <a:rPr lang="en-US" sz="1600" dirty="0" err="1">
                <a:latin typeface="Arial Narrow" panose="020B0604020202020204" pitchFamily="34" charset="0"/>
                <a:cs typeface="Arial Narrow" panose="020B0604020202020204" pitchFamily="34" charset="0"/>
              </a:rPr>
              <a:t>Délégataire</a:t>
            </a:r>
            <a:r>
              <a:rPr lang="en-US" sz="1600" dirty="0">
                <a:latin typeface="Arial Narrow" panose="020B0604020202020204" pitchFamily="34" charset="0"/>
                <a:cs typeface="Arial Narrow" panose="020B0604020202020204" pitchFamily="34" charset="0"/>
              </a:rPr>
              <a:t> dans </a:t>
            </a:r>
            <a:r>
              <a:rPr lang="en-US" sz="1600" dirty="0" err="1">
                <a:latin typeface="Arial Narrow" panose="020B0604020202020204" pitchFamily="34" charset="0"/>
                <a:cs typeface="Arial Narrow" panose="020B0604020202020204" pitchFamily="34" charset="0"/>
              </a:rPr>
              <a:t>ses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comptes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annuels</a:t>
            </a:r>
            <a:r>
              <a:rPr lang="en-US" sz="1600" dirty="0">
                <a:latin typeface="Arial Narrow" panose="020B0604020202020204" pitchFamily="34" charset="0"/>
                <a:cs typeface="Arial Narrow" panose="020B0604020202020204" pitchFamily="34" charset="0"/>
              </a:rPr>
              <a:t> .</a:t>
            </a:r>
          </a:p>
        </p:txBody>
      </p:sp>
      <p:sp>
        <p:nvSpPr>
          <p:cNvPr id="8" name="ZoneTexte 7">
            <a:extLst>
              <a:ext uri="{FF2B5EF4-FFF2-40B4-BE49-F238E27FC236}">
                <a16:creationId xmlns:a16="http://schemas.microsoft.com/office/drawing/2014/main" id="{DB6827DD-E8A4-6CCF-1AC7-4F1D12D6E5E8}"/>
              </a:ext>
            </a:extLst>
          </p:cNvPr>
          <p:cNvSpPr txBox="1"/>
          <p:nvPr/>
        </p:nvSpPr>
        <p:spPr>
          <a:xfrm>
            <a:off x="1436269" y="2145628"/>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graphicFrame>
        <p:nvGraphicFramePr>
          <p:cNvPr id="2" name="Tableau 1">
            <a:extLst>
              <a:ext uri="{FF2B5EF4-FFF2-40B4-BE49-F238E27FC236}">
                <a16:creationId xmlns:a16="http://schemas.microsoft.com/office/drawing/2014/main" id="{9DD67390-81C1-A95D-3E34-2EDCDE585D6D}"/>
              </a:ext>
            </a:extLst>
          </p:cNvPr>
          <p:cNvGraphicFramePr>
            <a:graphicFrameLocks noGrp="1"/>
          </p:cNvGraphicFramePr>
          <p:nvPr>
            <p:extLst>
              <p:ext uri="{D42A27DB-BD31-4B8C-83A1-F6EECF244321}">
                <p14:modId xmlns:p14="http://schemas.microsoft.com/office/powerpoint/2010/main" val="3040177837"/>
              </p:ext>
            </p:extLst>
          </p:nvPr>
        </p:nvGraphicFramePr>
        <p:xfrm>
          <a:off x="4721064" y="1524874"/>
          <a:ext cx="7204237" cy="4962720"/>
        </p:xfrm>
        <a:graphic>
          <a:graphicData uri="http://schemas.openxmlformats.org/drawingml/2006/table">
            <a:tbl>
              <a:tblPr firstRow="1" firstCol="1" bandRow="1">
                <a:tableStyleId>{21E4AEA4-8DFA-4A89-87EB-49C32662AFE0}</a:tableStyleId>
              </a:tblPr>
              <a:tblGrid>
                <a:gridCol w="2464607">
                  <a:extLst>
                    <a:ext uri="{9D8B030D-6E8A-4147-A177-3AD203B41FA5}">
                      <a16:colId xmlns:a16="http://schemas.microsoft.com/office/drawing/2014/main" val="1043973156"/>
                    </a:ext>
                  </a:extLst>
                </a:gridCol>
                <a:gridCol w="947926">
                  <a:extLst>
                    <a:ext uri="{9D8B030D-6E8A-4147-A177-3AD203B41FA5}">
                      <a16:colId xmlns:a16="http://schemas.microsoft.com/office/drawing/2014/main" val="1154844350"/>
                    </a:ext>
                  </a:extLst>
                </a:gridCol>
                <a:gridCol w="947926">
                  <a:extLst>
                    <a:ext uri="{9D8B030D-6E8A-4147-A177-3AD203B41FA5}">
                      <a16:colId xmlns:a16="http://schemas.microsoft.com/office/drawing/2014/main" val="3165678456"/>
                    </a:ext>
                  </a:extLst>
                </a:gridCol>
                <a:gridCol w="947926">
                  <a:extLst>
                    <a:ext uri="{9D8B030D-6E8A-4147-A177-3AD203B41FA5}">
                      <a16:colId xmlns:a16="http://schemas.microsoft.com/office/drawing/2014/main" val="473152361"/>
                    </a:ext>
                  </a:extLst>
                </a:gridCol>
                <a:gridCol w="947926">
                  <a:extLst>
                    <a:ext uri="{9D8B030D-6E8A-4147-A177-3AD203B41FA5}">
                      <a16:colId xmlns:a16="http://schemas.microsoft.com/office/drawing/2014/main" val="1042771547"/>
                    </a:ext>
                  </a:extLst>
                </a:gridCol>
                <a:gridCol w="947926">
                  <a:extLst>
                    <a:ext uri="{9D8B030D-6E8A-4147-A177-3AD203B41FA5}">
                      <a16:colId xmlns:a16="http://schemas.microsoft.com/office/drawing/2014/main" val="2288442411"/>
                    </a:ext>
                  </a:extLst>
                </a:gridCol>
              </a:tblGrid>
              <a:tr h="283706">
                <a:tc>
                  <a:txBody>
                    <a:bodyPr/>
                    <a:lstStyle/>
                    <a:p>
                      <a:pPr algn="ctr"/>
                      <a:r>
                        <a:rPr lang="fr-FR" sz="1400" b="1" i="0" dirty="0">
                          <a:solidFill>
                            <a:schemeClr val="tx1"/>
                          </a:solidFill>
                          <a:effectLst/>
                          <a:latin typeface="Arial Narrow" panose="020B0604020202020204" pitchFamily="34" charset="0"/>
                          <a:cs typeface="Arial Narrow" panose="020B0604020202020204" pitchFamily="34" charset="0"/>
                        </a:rPr>
                        <a:t>Poste de charge (en k €)</a:t>
                      </a:r>
                      <a:endPar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tc>
                <a:tc>
                  <a:txBody>
                    <a:bodyPr/>
                    <a:lstStyle/>
                    <a:p>
                      <a:pPr algn="ct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2020</a:t>
                      </a:r>
                    </a:p>
                  </a:txBody>
                  <a:tcPr marL="59053" marR="59053" marT="0" marB="0" anchor="ctr"/>
                </a:tc>
                <a:tc>
                  <a:txBody>
                    <a:bodyPr/>
                    <a:lstStyle/>
                    <a:p>
                      <a:pPr algn="ct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CEP 2021</a:t>
                      </a:r>
                    </a:p>
                    <a:p>
                      <a:pPr algn="ct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en €</a:t>
                      </a:r>
                    </a:p>
                  </a:txBody>
                  <a:tcPr marL="59053" marR="59053" marT="0" marB="0" anchor="ctr">
                    <a:solidFill>
                      <a:schemeClr val="accent2"/>
                    </a:solidFill>
                  </a:tcPr>
                </a:tc>
                <a:tc>
                  <a:txBody>
                    <a:bodyPr/>
                    <a:lstStyle/>
                    <a:p>
                      <a:pPr algn="ct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2021</a:t>
                      </a:r>
                    </a:p>
                  </a:txBody>
                  <a:tcPr marL="59053" marR="59053" marT="0" marB="0" anchor="ctr"/>
                </a:tc>
                <a:tc>
                  <a:txBody>
                    <a:bodyPr/>
                    <a:lstStyle/>
                    <a:p>
                      <a:pPr algn="ct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2022</a:t>
                      </a:r>
                    </a:p>
                  </a:txBody>
                  <a:tcPr marL="59053" marR="59053" marT="0" marB="0" anchor="ctr"/>
                </a:tc>
                <a:tc>
                  <a:txBody>
                    <a:bodyPr/>
                    <a:lstStyle/>
                    <a:p>
                      <a:pPr algn="ct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2023</a:t>
                      </a:r>
                    </a:p>
                  </a:txBody>
                  <a:tcPr marL="59053" marR="59053" marT="0" marB="0" anchor="ctr"/>
                </a:tc>
                <a:extLst>
                  <a:ext uri="{0D108BD9-81ED-4DB2-BD59-A6C34878D82A}">
                    <a16:rowId xmlns:a16="http://schemas.microsoft.com/office/drawing/2014/main" val="3691086539"/>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Personnel</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chemeClr val="accent2">
                        <a:lumMod val="20000"/>
                        <a:lumOff val="80000"/>
                      </a:schemeClr>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12,5</a:t>
                      </a:r>
                    </a:p>
                  </a:txBody>
                  <a:tcPr marL="0" marR="108000" marT="0" marB="0" anchor="ct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       16 615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20,6   </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13,4   </a:t>
                      </a:r>
                    </a:p>
                  </a:txBody>
                  <a:tcPr marL="0" marR="108000" marT="0" marB="0" anchor="ct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22,7</a:t>
                      </a:r>
                    </a:p>
                  </a:txBody>
                  <a:tcPr marL="59053" marR="108000" marT="0" marB="0" anchor="ctr"/>
                </a:tc>
                <a:extLst>
                  <a:ext uri="{0D108BD9-81ED-4DB2-BD59-A6C34878D82A}">
                    <a16:rowId xmlns:a16="http://schemas.microsoft.com/office/drawing/2014/main" val="572624022"/>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Électricité</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rgbClr val="F5E9EA"/>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19,8</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17 077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11,2   </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16,1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22,5</a:t>
                      </a:r>
                    </a:p>
                  </a:txBody>
                  <a:tcPr marL="59053" marR="108000" marT="0" marB="0" anchor="ctr"/>
                </a:tc>
                <a:extLst>
                  <a:ext uri="{0D108BD9-81ED-4DB2-BD59-A6C34878D82A}">
                    <a16:rowId xmlns:a16="http://schemas.microsoft.com/office/drawing/2014/main" val="3038036683"/>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Produits de traitement</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chemeClr val="accent2">
                        <a:lumMod val="20000"/>
                        <a:lumOff val="80000"/>
                      </a:schemeClr>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2,7</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1 935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3,7   </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3,3   </a:t>
                      </a:r>
                    </a:p>
                  </a:txBody>
                  <a:tcPr marL="0" marR="108000" marT="0" marB="0" anchor="ct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9,3</a:t>
                      </a:r>
                    </a:p>
                  </a:txBody>
                  <a:tcPr marL="59053" marR="108000" marT="0" marB="0" anchor="ctr"/>
                </a:tc>
                <a:extLst>
                  <a:ext uri="{0D108BD9-81ED-4DB2-BD59-A6C34878D82A}">
                    <a16:rowId xmlns:a16="http://schemas.microsoft.com/office/drawing/2014/main" val="3076994311"/>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Analyses</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rgbClr val="F5E9EA"/>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0,8</a:t>
                      </a:r>
                    </a:p>
                  </a:txBody>
                  <a:tcPr marL="0" marR="108000" marT="0" marB="0" anchor="ct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         1 105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0,8   </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1,1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1,2</a:t>
                      </a:r>
                    </a:p>
                  </a:txBody>
                  <a:tcPr marL="59053" marR="108000" marT="0" marB="0" anchor="ctr"/>
                </a:tc>
                <a:extLst>
                  <a:ext uri="{0D108BD9-81ED-4DB2-BD59-A6C34878D82A}">
                    <a16:rowId xmlns:a16="http://schemas.microsoft.com/office/drawing/2014/main" val="1503934544"/>
                  </a:ext>
                </a:extLst>
              </a:tr>
              <a:tr h="216000">
                <a:tc>
                  <a:txBody>
                    <a:bodyPr/>
                    <a:lstStyle/>
                    <a:p>
                      <a:r>
                        <a:rPr lang="fr-FR" sz="1400" b="0" i="0">
                          <a:solidFill>
                            <a:schemeClr val="tx1"/>
                          </a:solidFill>
                          <a:effectLst/>
                          <a:latin typeface="Arial Narrow" panose="020B0604020202020204" pitchFamily="34" charset="0"/>
                          <a:cs typeface="Arial Narrow" panose="020B0604020202020204" pitchFamily="34" charset="0"/>
                        </a:rPr>
                        <a:t>Sous traitance</a:t>
                      </a:r>
                      <a:endParaRPr lang="fr-FR" sz="1400" b="0" i="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chemeClr val="accent2">
                        <a:lumMod val="20000"/>
                        <a:lumOff val="80000"/>
                      </a:schemeClr>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14,8</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11 665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22,5   </a:t>
                      </a:r>
                    </a:p>
                  </a:txBody>
                  <a:tcPr marL="0" marR="108000" marT="0" marB="0" anchor="ct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21,6</a:t>
                      </a:r>
                    </a:p>
                  </a:txBody>
                  <a:tcPr marL="0" marR="108000" marT="0" marB="0" anchor="ctr"/>
                </a:tc>
                <a:tc>
                  <a:txBody>
                    <a:bodyPr/>
                    <a:lstStyle/>
                    <a:p>
                      <a:pPr algn="r"/>
                      <a:r>
                        <a:rPr lang="fr-FR" sz="1400" b="0" i="0" dirty="0">
                          <a:solidFill>
                            <a:srgbClr val="FF0000"/>
                          </a:solidFill>
                          <a:effectLst/>
                          <a:latin typeface="Arial Narrow" panose="020B0604020202020204" pitchFamily="34" charset="0"/>
                          <a:ea typeface="Times New Roman" panose="02020603050405020304" pitchFamily="18" charset="0"/>
                          <a:cs typeface="Arial Narrow" panose="020B0604020202020204" pitchFamily="34" charset="0"/>
                        </a:rPr>
                        <a:t>32,1</a:t>
                      </a:r>
                    </a:p>
                  </a:txBody>
                  <a:tcPr marL="59053" marR="108000" marT="0" marB="0" anchor="ctr"/>
                </a:tc>
                <a:extLst>
                  <a:ext uri="{0D108BD9-81ED-4DB2-BD59-A6C34878D82A}">
                    <a16:rowId xmlns:a16="http://schemas.microsoft.com/office/drawing/2014/main" val="767173808"/>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Fournitures</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rgbClr val="F5E9EA"/>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1,7</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944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1,8   </a:t>
                      </a:r>
                    </a:p>
                  </a:txBody>
                  <a:tcPr marL="0" marR="108000" marT="0" marB="0" anchor="ct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1,7</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2,6</a:t>
                      </a:r>
                    </a:p>
                  </a:txBody>
                  <a:tcPr marL="59053" marR="108000" marT="0" marB="0" anchor="ctr"/>
                </a:tc>
                <a:extLst>
                  <a:ext uri="{0D108BD9-81ED-4DB2-BD59-A6C34878D82A}">
                    <a16:rowId xmlns:a16="http://schemas.microsoft.com/office/drawing/2014/main" val="3599877608"/>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Impôts</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chemeClr val="accent2">
                        <a:lumMod val="20000"/>
                        <a:lumOff val="80000"/>
                      </a:schemeClr>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0,3</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459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0,6   </a:t>
                      </a:r>
                    </a:p>
                  </a:txBody>
                  <a:tcPr marL="0" marR="108000" marT="0" marB="0" anchor="ct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             0,5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0,4</a:t>
                      </a:r>
                    </a:p>
                  </a:txBody>
                  <a:tcPr marL="59053" marR="108000" marT="0" marB="0" anchor="ctr"/>
                </a:tc>
                <a:extLst>
                  <a:ext uri="{0D108BD9-81ED-4DB2-BD59-A6C34878D82A}">
                    <a16:rowId xmlns:a16="http://schemas.microsoft.com/office/drawing/2014/main" val="199301641"/>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Télécom</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rgbClr val="F5E9EA"/>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1,4</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1 130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1,1   </a:t>
                      </a:r>
                    </a:p>
                  </a:txBody>
                  <a:tcPr marL="0" marR="108000" marT="0" marB="0" anchor="ct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             0,6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0,9</a:t>
                      </a:r>
                    </a:p>
                  </a:txBody>
                  <a:tcPr marL="59053" marR="108000" marT="0" marB="0" anchor="ctr"/>
                </a:tc>
                <a:extLst>
                  <a:ext uri="{0D108BD9-81ED-4DB2-BD59-A6C34878D82A}">
                    <a16:rowId xmlns:a16="http://schemas.microsoft.com/office/drawing/2014/main" val="1030407681"/>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Engins et véhicules</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chemeClr val="accent2">
                        <a:lumMod val="20000"/>
                        <a:lumOff val="80000"/>
                      </a:schemeClr>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1,9</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3 363   </a:t>
                      </a:r>
                    </a:p>
                  </a:txBody>
                  <a:tcPr marL="0" marR="108000" marT="0" marB="0" anchor="ctr">
                    <a:solidFill>
                      <a:schemeClr val="accent2"/>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             4,0   </a:t>
                      </a:r>
                    </a:p>
                  </a:txBody>
                  <a:tcPr marL="0" marR="108000" marT="0" marB="0" anchor="ct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             2,9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5,0</a:t>
                      </a:r>
                    </a:p>
                  </a:txBody>
                  <a:tcPr marL="59053" marR="108000" marT="0" marB="0" anchor="ctr"/>
                </a:tc>
                <a:extLst>
                  <a:ext uri="{0D108BD9-81ED-4DB2-BD59-A6C34878D82A}">
                    <a16:rowId xmlns:a16="http://schemas.microsoft.com/office/drawing/2014/main" val="3078625823"/>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Informatique</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rgbClr val="F5E9EA"/>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4,0</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2 399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6,0   </a:t>
                      </a:r>
                    </a:p>
                  </a:txBody>
                  <a:tcPr marL="0" marR="108000" marT="0" marB="0" anchor="ct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             5,0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5,8</a:t>
                      </a:r>
                    </a:p>
                  </a:txBody>
                  <a:tcPr marL="59053" marR="108000" marT="0" marB="0" anchor="ctr"/>
                </a:tc>
                <a:extLst>
                  <a:ext uri="{0D108BD9-81ED-4DB2-BD59-A6C34878D82A}">
                    <a16:rowId xmlns:a16="http://schemas.microsoft.com/office/drawing/2014/main" val="1206031992"/>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Assurances</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chemeClr val="accent2">
                        <a:lumMod val="20000"/>
                        <a:lumOff val="80000"/>
                      </a:schemeClr>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0,2</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382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0,2   </a:t>
                      </a:r>
                    </a:p>
                  </a:txBody>
                  <a:tcPr marL="0" marR="108000" marT="0" marB="0" anchor="ct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             0,2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0,2</a:t>
                      </a:r>
                    </a:p>
                  </a:txBody>
                  <a:tcPr marL="59053" marR="108000" marT="0" marB="0" anchor="ctr"/>
                </a:tc>
                <a:extLst>
                  <a:ext uri="{0D108BD9-81ED-4DB2-BD59-A6C34878D82A}">
                    <a16:rowId xmlns:a16="http://schemas.microsoft.com/office/drawing/2014/main" val="2244839804"/>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Locaux</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rgbClr val="F5E9EA"/>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3,4</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900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1,1   </a:t>
                      </a:r>
                    </a:p>
                  </a:txBody>
                  <a:tcPr marL="0" marR="108000" marT="0" marB="0" anchor="ct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            0,5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0,8</a:t>
                      </a:r>
                    </a:p>
                  </a:txBody>
                  <a:tcPr marL="59053" marR="108000" marT="0" marB="0" anchor="ctr"/>
                </a:tc>
                <a:extLst>
                  <a:ext uri="{0D108BD9-81ED-4DB2-BD59-A6C34878D82A}">
                    <a16:rowId xmlns:a16="http://schemas.microsoft.com/office/drawing/2014/main" val="587293908"/>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Divers</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chemeClr val="accent2">
                        <a:lumMod val="20000"/>
                        <a:lumOff val="80000"/>
                      </a:schemeClr>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2,2</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a:t>
                      </a:r>
                    </a:p>
                  </a:txBody>
                  <a:tcPr marL="0" marR="108000" marT="0" marB="0" anchor="ctr">
                    <a:solidFill>
                      <a:schemeClr val="accent2"/>
                    </a:solidFill>
                  </a:tcPr>
                </a:tc>
                <a:tc>
                  <a:txBody>
                    <a:bodyPr/>
                    <a:lstStyle/>
                    <a:p>
                      <a:pPr algn="r" fontAlgn="b"/>
                      <a:endParaRPr lang="fr-FR" sz="1400" b="0" i="0" u="none" strike="noStrike">
                        <a:effectLst/>
                        <a:latin typeface="Arial Narrow" panose="020B0604020202020204" pitchFamily="34" charset="0"/>
                        <a:cs typeface="Arial Narrow" panose="020B0604020202020204" pitchFamily="34" charset="0"/>
                      </a:endParaRPr>
                    </a:p>
                  </a:txBody>
                  <a:tcPr marL="0" marR="108000" marT="0" marB="0" anchor="ctr"/>
                </a:tc>
                <a:tc>
                  <a:txBody>
                    <a:bodyPr/>
                    <a:lstStyle/>
                    <a:p>
                      <a:pPr algn="r" fontAlgn="b"/>
                      <a:endParaRPr lang="fr-FR" sz="1400" b="0" i="0" u="none" strike="noStrike" dirty="0">
                        <a:effectLst/>
                        <a:latin typeface="Arial Narrow" panose="020B0604020202020204" pitchFamily="34" charset="0"/>
                        <a:cs typeface="Arial Narrow" panose="020B0604020202020204" pitchFamily="34" charset="0"/>
                      </a:endParaRPr>
                    </a:p>
                  </a:txBody>
                  <a:tcPr marL="0" marR="108000" marT="0" marB="0" anchor="ctr"/>
                </a:tc>
                <a:tc>
                  <a:txBody>
                    <a:bodyPr/>
                    <a:lstStyle/>
                    <a:p>
                      <a:pPr algn="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108000" marT="0" marB="0" anchor="ctr"/>
                </a:tc>
                <a:extLst>
                  <a:ext uri="{0D108BD9-81ED-4DB2-BD59-A6C34878D82A}">
                    <a16:rowId xmlns:a16="http://schemas.microsoft.com/office/drawing/2014/main" val="39423719"/>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Services centraux</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rgbClr val="F5E9EA"/>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4,9</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4 854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8,7   </a:t>
                      </a:r>
                    </a:p>
                  </a:txBody>
                  <a:tcPr marL="0" marR="108000" marT="0" marB="0" anchor="ct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             5,6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7,5</a:t>
                      </a:r>
                    </a:p>
                  </a:txBody>
                  <a:tcPr marL="59053" marR="108000" marT="0" marB="0" anchor="ctr"/>
                </a:tc>
                <a:extLst>
                  <a:ext uri="{0D108BD9-81ED-4DB2-BD59-A6C34878D82A}">
                    <a16:rowId xmlns:a16="http://schemas.microsoft.com/office/drawing/2014/main" val="2631774707"/>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Garantie de renouvellement</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chemeClr val="accent2">
                        <a:lumMod val="20000"/>
                        <a:lumOff val="80000"/>
                      </a:schemeClr>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3,0</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2 525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12,8   </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4,8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3,2</a:t>
                      </a:r>
                    </a:p>
                  </a:txBody>
                  <a:tcPr marL="59053" marR="108000" marT="0" marB="0" anchor="ctr"/>
                </a:tc>
                <a:extLst>
                  <a:ext uri="{0D108BD9-81ED-4DB2-BD59-A6C34878D82A}">
                    <a16:rowId xmlns:a16="http://schemas.microsoft.com/office/drawing/2014/main" val="712568312"/>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Programme de renouvellement</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rgbClr val="F5E9EA"/>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4,8</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3 250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3,3   </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3,4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3,5</a:t>
                      </a:r>
                    </a:p>
                  </a:txBody>
                  <a:tcPr marL="59053" marR="108000" marT="0" marB="0" anchor="ctr"/>
                </a:tc>
                <a:extLst>
                  <a:ext uri="{0D108BD9-81ED-4DB2-BD59-A6C34878D82A}">
                    <a16:rowId xmlns:a16="http://schemas.microsoft.com/office/drawing/2014/main" val="2901160514"/>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Investissements domaine privé</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rgbClr val="F5E9EA"/>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1,4</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131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0,6   </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0,5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0,7</a:t>
                      </a:r>
                    </a:p>
                  </a:txBody>
                  <a:tcPr marL="59053" marR="108000" marT="0" marB="0" anchor="ctr"/>
                </a:tc>
                <a:extLst>
                  <a:ext uri="{0D108BD9-81ED-4DB2-BD59-A6C34878D82A}">
                    <a16:rowId xmlns:a16="http://schemas.microsoft.com/office/drawing/2014/main" val="1623100901"/>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Créances irrécouvrables</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chemeClr val="accent2">
                        <a:lumMod val="20000"/>
                        <a:lumOff val="80000"/>
                      </a:schemeClr>
                    </a:solidFill>
                  </a:tcP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0,6</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634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1,2   </a:t>
                      </a: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0,5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1,3</a:t>
                      </a:r>
                    </a:p>
                  </a:txBody>
                  <a:tcPr marL="59053" marR="108000" marT="0" marB="0" anchor="ctr"/>
                </a:tc>
                <a:extLst>
                  <a:ext uri="{0D108BD9-81ED-4DB2-BD59-A6C34878D82A}">
                    <a16:rowId xmlns:a16="http://schemas.microsoft.com/office/drawing/2014/main" val="260413260"/>
                  </a:ext>
                </a:extLst>
              </a:tr>
              <a:tr h="216000">
                <a:tc>
                  <a:txBody>
                    <a:bodyPr/>
                    <a:lstStyle/>
                    <a:p>
                      <a:r>
                        <a:rPr lang="fr-FR" sz="1400" b="0" i="0" dirty="0">
                          <a:solidFill>
                            <a:schemeClr val="tx1"/>
                          </a:solidFill>
                          <a:effectLst/>
                          <a:latin typeface="Arial Narrow" panose="020B0604020202020204" pitchFamily="34" charset="0"/>
                          <a:cs typeface="Arial Narrow" panose="020B0604020202020204" pitchFamily="34" charset="0"/>
                        </a:rPr>
                        <a:t>Autres charges</a:t>
                      </a:r>
                      <a:endPar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rgbClr val="F5E9EA"/>
                    </a:solidFill>
                  </a:tcPr>
                </a:tc>
                <a:tc>
                  <a:txBody>
                    <a:bodyPr/>
                    <a:lstStyle/>
                    <a:p>
                      <a:pPr algn="r" fontAlgn="b"/>
                      <a:endParaRPr lang="fr-FR" sz="1400" b="0" i="0" u="none" strike="noStrike" dirty="0">
                        <a:effectLst/>
                        <a:latin typeface="Arial Narrow" panose="020B0604020202020204" pitchFamily="34" charset="0"/>
                        <a:cs typeface="Arial Narrow" panose="020B0604020202020204" pitchFamily="34" charset="0"/>
                      </a:endParaRPr>
                    </a:p>
                  </a:txBody>
                  <a:tcPr marL="0" marR="108000" marT="0" marB="0" anchor="ct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183   </a:t>
                      </a:r>
                    </a:p>
                  </a:txBody>
                  <a:tcPr marL="0" marR="108000" marT="0" marB="0" anchor="ctr">
                    <a:solidFill>
                      <a:schemeClr val="accent2"/>
                    </a:solidFill>
                  </a:tcPr>
                </a:tc>
                <a:tc>
                  <a:txBody>
                    <a:bodyPr/>
                    <a:lstStyle/>
                    <a:p>
                      <a:pPr algn="r" fontAlgn="b"/>
                      <a:r>
                        <a:rPr lang="fr-FR" sz="1400" b="0" i="0" u="none" strike="noStrike">
                          <a:effectLst/>
                          <a:latin typeface="Arial Narrow" panose="020B0604020202020204" pitchFamily="34" charset="0"/>
                          <a:cs typeface="Arial Narrow" panose="020B0604020202020204" pitchFamily="34" charset="0"/>
                        </a:rPr>
                        <a:t>-            0,3   </a:t>
                      </a:r>
                    </a:p>
                  </a:txBody>
                  <a:tcPr marL="0" marR="108000" marT="0" marB="0" anchor="ctr"/>
                </a:tc>
                <a:tc>
                  <a:txBody>
                    <a:bodyPr/>
                    <a:lstStyle/>
                    <a:p>
                      <a:pPr algn="r" fontAlgn="b"/>
                      <a:r>
                        <a:rPr lang="fr-FR" sz="1400" b="0" i="0" u="none" strike="noStrike" dirty="0">
                          <a:effectLst/>
                          <a:latin typeface="Arial Narrow" panose="020B0604020202020204" pitchFamily="34" charset="0"/>
                          <a:cs typeface="Arial Narrow" panose="020B0604020202020204" pitchFamily="34" charset="0"/>
                        </a:rPr>
                        <a:t>-            1,5   </a:t>
                      </a:r>
                    </a:p>
                  </a:txBody>
                  <a:tcPr marL="0" marR="108000" marT="0" marB="0" anchor="ctr"/>
                </a:tc>
                <a:tc>
                  <a:txBody>
                    <a:bodyPr/>
                    <a:lstStyle/>
                    <a:p>
                      <a:pPr algn="r"/>
                      <a:r>
                        <a:rPr lang="fr-FR" sz="14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            0,3</a:t>
                      </a:r>
                    </a:p>
                  </a:txBody>
                  <a:tcPr marL="59053" marR="108000" marT="0" marB="0" anchor="ctr"/>
                </a:tc>
                <a:extLst>
                  <a:ext uri="{0D108BD9-81ED-4DB2-BD59-A6C34878D82A}">
                    <a16:rowId xmlns:a16="http://schemas.microsoft.com/office/drawing/2014/main" val="1628980756"/>
                  </a:ext>
                </a:extLst>
              </a:tr>
              <a:tr h="216000">
                <a:tc>
                  <a:txBody>
                    <a:bodyPr/>
                    <a:lstStyle/>
                    <a:p>
                      <a:pPr algn="l"/>
                      <a:r>
                        <a:rPr lang="fr-FR" sz="1400" b="1" i="0" dirty="0">
                          <a:solidFill>
                            <a:schemeClr val="tx1"/>
                          </a:solidFill>
                          <a:effectLst/>
                          <a:latin typeface="Arial Narrow" panose="020B0604020202020204" pitchFamily="34" charset="0"/>
                          <a:cs typeface="Arial Narrow" panose="020B0604020202020204" pitchFamily="34" charset="0"/>
                        </a:rPr>
                        <a:t>TOTAL k€</a:t>
                      </a:r>
                      <a:endPar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chemeClr val="accent2">
                        <a:lumMod val="60000"/>
                        <a:lumOff val="40000"/>
                      </a:schemeClr>
                    </a:solidFill>
                  </a:tcPr>
                </a:tc>
                <a:tc>
                  <a:txBody>
                    <a:bodyPr/>
                    <a:lstStyle/>
                    <a:p>
                      <a:pPr algn="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80,4</a:t>
                      </a:r>
                    </a:p>
                  </a:txBody>
                  <a:tcPr marL="59053" marR="59053" marT="0" marB="0" anchor="ctr">
                    <a:solidFill>
                      <a:schemeClr val="accent2">
                        <a:lumMod val="60000"/>
                        <a:lumOff val="40000"/>
                      </a:schemeClr>
                    </a:solidFill>
                  </a:tcPr>
                </a:tc>
                <a:tc>
                  <a:txBody>
                    <a:bodyPr/>
                    <a:lstStyle/>
                    <a:p>
                      <a:pPr algn="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69 551</a:t>
                      </a:r>
                    </a:p>
                  </a:txBody>
                  <a:tcPr marL="59053" marR="59053" marT="0" marB="0" anchor="ctr">
                    <a:solidFill>
                      <a:schemeClr val="accent2"/>
                    </a:solidFill>
                  </a:tcPr>
                </a:tc>
                <a:tc>
                  <a:txBody>
                    <a:bodyPr/>
                    <a:lstStyle/>
                    <a:p>
                      <a:pPr algn="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99,9</a:t>
                      </a:r>
                    </a:p>
                  </a:txBody>
                  <a:tcPr marL="59053" marR="59053" marT="0" marB="0" anchor="ctr">
                    <a:solidFill>
                      <a:schemeClr val="accent2">
                        <a:lumMod val="60000"/>
                        <a:lumOff val="40000"/>
                      </a:schemeClr>
                    </a:solidFill>
                  </a:tcPr>
                </a:tc>
                <a:tc>
                  <a:txBody>
                    <a:bodyPr/>
                    <a:lstStyle/>
                    <a:p>
                      <a:pPr algn="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79,2</a:t>
                      </a:r>
                    </a:p>
                  </a:txBody>
                  <a:tcPr marL="59053" marR="59053" marT="0" marB="0" anchor="ctr">
                    <a:solidFill>
                      <a:schemeClr val="accent2">
                        <a:lumMod val="60000"/>
                        <a:lumOff val="40000"/>
                      </a:schemeClr>
                    </a:solidFill>
                  </a:tcPr>
                </a:tc>
                <a:tc>
                  <a:txBody>
                    <a:bodyPr/>
                    <a:lstStyle/>
                    <a:p>
                      <a:pPr algn="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119,4</a:t>
                      </a:r>
                    </a:p>
                  </a:txBody>
                  <a:tcPr marL="59053" marR="59053" marT="0" marB="0" anchor="ctr">
                    <a:solidFill>
                      <a:schemeClr val="accent2">
                        <a:lumMod val="60000"/>
                        <a:lumOff val="40000"/>
                      </a:schemeClr>
                    </a:solidFill>
                  </a:tcPr>
                </a:tc>
                <a:extLst>
                  <a:ext uri="{0D108BD9-81ED-4DB2-BD59-A6C34878D82A}">
                    <a16:rowId xmlns:a16="http://schemas.microsoft.com/office/drawing/2014/main" val="3954221381"/>
                  </a:ext>
                </a:extLst>
              </a:tr>
              <a:tr h="216000">
                <a:tc>
                  <a:txBody>
                    <a:bodyPr/>
                    <a:lstStyle/>
                    <a:p>
                      <a:pPr algn="l"/>
                      <a:r>
                        <a:rPr lang="fr-FR" sz="1400" b="1" i="0" dirty="0">
                          <a:solidFill>
                            <a:schemeClr val="tx1"/>
                          </a:solidFill>
                          <a:effectLst/>
                          <a:latin typeface="Arial Narrow" panose="020B0604020202020204" pitchFamily="34" charset="0"/>
                          <a:cs typeface="Arial Narrow" panose="020B0604020202020204" pitchFamily="34" charset="0"/>
                        </a:rPr>
                        <a:t>Résultat</a:t>
                      </a:r>
                      <a:endPar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9053" marR="59053" marT="0" marB="0" anchor="ctr">
                    <a:solidFill>
                      <a:schemeClr val="accent2">
                        <a:lumMod val="20000"/>
                        <a:lumOff val="80000"/>
                      </a:schemeClr>
                    </a:solidFill>
                  </a:tcPr>
                </a:tc>
                <a:tc>
                  <a:txBody>
                    <a:bodyPr/>
                    <a:lstStyle/>
                    <a:p>
                      <a:pPr algn="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(8,1)</a:t>
                      </a:r>
                    </a:p>
                  </a:txBody>
                  <a:tcPr marL="59053" marR="59053" marT="0" marB="0" anchor="ctr"/>
                </a:tc>
                <a:tc>
                  <a:txBody>
                    <a:bodyPr/>
                    <a:lstStyle/>
                    <a:p>
                      <a:pPr algn="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(1 343)</a:t>
                      </a:r>
                    </a:p>
                  </a:txBody>
                  <a:tcPr marL="59053" marR="59053" marT="0" marB="0" anchor="ctr">
                    <a:solidFill>
                      <a:schemeClr val="accent2"/>
                    </a:solidFill>
                  </a:tcPr>
                </a:tc>
                <a:tc>
                  <a:txBody>
                    <a:bodyPr/>
                    <a:lstStyle/>
                    <a:p>
                      <a:pPr algn="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(10,4)</a:t>
                      </a:r>
                    </a:p>
                  </a:txBody>
                  <a:tcPr marL="59053" marR="59053" marT="0" marB="0" anchor="ctr"/>
                </a:tc>
                <a:tc>
                  <a:txBody>
                    <a:bodyPr/>
                    <a:lstStyle/>
                    <a:p>
                      <a:pPr algn="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(8,4)</a:t>
                      </a:r>
                    </a:p>
                  </a:txBody>
                  <a:tcPr marL="59053" marR="59053" marT="0" marB="0" anchor="ctr"/>
                </a:tc>
                <a:tc>
                  <a:txBody>
                    <a:bodyPr/>
                    <a:lstStyle/>
                    <a:p>
                      <a:pPr algn="r"/>
                      <a:r>
                        <a:rPr lang="fr-FR" sz="14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(23,8)</a:t>
                      </a:r>
                    </a:p>
                  </a:txBody>
                  <a:tcPr marL="59053" marR="59053" marT="0" marB="0" anchor="ctr"/>
                </a:tc>
                <a:extLst>
                  <a:ext uri="{0D108BD9-81ED-4DB2-BD59-A6C34878D82A}">
                    <a16:rowId xmlns:a16="http://schemas.microsoft.com/office/drawing/2014/main" val="86082935"/>
                  </a:ext>
                </a:extLst>
              </a:tr>
            </a:tbl>
          </a:graphicData>
        </a:graphic>
      </p:graphicFrame>
    </p:spTree>
    <p:extLst>
      <p:ext uri="{BB962C8B-B14F-4D97-AF65-F5344CB8AC3E}">
        <p14:creationId xmlns:p14="http://schemas.microsoft.com/office/powerpoint/2010/main" val="402430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73282CC6-812C-872B-422D-0A988B2E5B7D}"/>
              </a:ext>
            </a:extLst>
          </p:cNvPr>
          <p:cNvSpPr>
            <a:spLocks noGrp="1"/>
          </p:cNvSpPr>
          <p:nvPr>
            <p:ph type="title"/>
          </p:nvPr>
        </p:nvSpPr>
        <p:spPr>
          <a:xfrm>
            <a:off x="136662" y="274913"/>
            <a:ext cx="2347252" cy="1325563"/>
          </a:xfrm>
        </p:spPr>
        <p:txBody>
          <a:bodyPr>
            <a:normAutofit/>
          </a:bodyPr>
          <a:lstStyle/>
          <a:p>
            <a:pPr algn="ctr"/>
            <a:r>
              <a:rPr lang="fr-FR" sz="4000" b="1" dirty="0">
                <a:solidFill>
                  <a:srgbClr val="008000"/>
                </a:solidFill>
                <a:latin typeface="Arial Narrow" panose="020B0604020202020204" pitchFamily="34" charset="0"/>
                <a:cs typeface="Arial Narrow" panose="020B0604020202020204" pitchFamily="34" charset="0"/>
              </a:rPr>
              <a:t>Article</a:t>
            </a:r>
            <a:br>
              <a:rPr lang="fr-FR" sz="4000" b="1" dirty="0">
                <a:solidFill>
                  <a:srgbClr val="008000"/>
                </a:solidFill>
                <a:latin typeface="Arial Narrow" panose="020B0604020202020204" pitchFamily="34" charset="0"/>
                <a:cs typeface="Arial Narrow" panose="020B0604020202020204" pitchFamily="34" charset="0"/>
              </a:rPr>
            </a:br>
            <a:r>
              <a:rPr lang="fr-FR" sz="4000" b="1" dirty="0">
                <a:solidFill>
                  <a:srgbClr val="008000"/>
                </a:solidFill>
                <a:latin typeface="Arial Narrow" panose="020B0604020202020204" pitchFamily="34" charset="0"/>
                <a:cs typeface="Arial Narrow" panose="020B0604020202020204" pitchFamily="34" charset="0"/>
              </a:rPr>
              <a:t>La Gazette</a:t>
            </a:r>
            <a:endParaRPr lang="fr-FR" sz="1800" b="1" dirty="0">
              <a:solidFill>
                <a:srgbClr val="0432FF"/>
              </a:solidFill>
              <a:latin typeface="Arial Narrow" panose="020B0604020202020204" pitchFamily="34" charset="0"/>
              <a:cs typeface="Arial Narrow" panose="020B0604020202020204" pitchFamily="34" charset="0"/>
            </a:endParaRPr>
          </a:p>
        </p:txBody>
      </p:sp>
      <p:grpSp>
        <p:nvGrpSpPr>
          <p:cNvPr id="17" name="Groupe 16">
            <a:extLst>
              <a:ext uri="{FF2B5EF4-FFF2-40B4-BE49-F238E27FC236}">
                <a16:creationId xmlns:a16="http://schemas.microsoft.com/office/drawing/2014/main" id="{720522AA-A438-C86A-7F11-8B6543994570}"/>
              </a:ext>
            </a:extLst>
          </p:cNvPr>
          <p:cNvGrpSpPr/>
          <p:nvPr/>
        </p:nvGrpSpPr>
        <p:grpSpPr>
          <a:xfrm>
            <a:off x="557317" y="197454"/>
            <a:ext cx="11259192" cy="6385633"/>
            <a:chOff x="557317" y="197454"/>
            <a:chExt cx="11259192" cy="6385633"/>
          </a:xfrm>
        </p:grpSpPr>
        <p:pic>
          <p:nvPicPr>
            <p:cNvPr id="6" name="Image 5">
              <a:extLst>
                <a:ext uri="{FF2B5EF4-FFF2-40B4-BE49-F238E27FC236}">
                  <a16:creationId xmlns:a16="http://schemas.microsoft.com/office/drawing/2014/main" id="{B3A141C2-AD40-BC6A-C670-BE242B4847DF}"/>
                </a:ext>
              </a:extLst>
            </p:cNvPr>
            <p:cNvPicPr>
              <a:picLocks noChangeAspect="1"/>
            </p:cNvPicPr>
            <p:nvPr/>
          </p:nvPicPr>
          <p:blipFill>
            <a:blip r:embed="rId2"/>
            <a:stretch>
              <a:fillRect/>
            </a:stretch>
          </p:blipFill>
          <p:spPr>
            <a:xfrm>
              <a:off x="557317" y="1753165"/>
              <a:ext cx="1640670" cy="1871079"/>
            </a:xfrm>
            <a:prstGeom prst="rect">
              <a:avLst/>
            </a:prstGeom>
          </p:spPr>
        </p:pic>
        <p:pic>
          <p:nvPicPr>
            <p:cNvPr id="10" name="Image 9">
              <a:extLst>
                <a:ext uri="{FF2B5EF4-FFF2-40B4-BE49-F238E27FC236}">
                  <a16:creationId xmlns:a16="http://schemas.microsoft.com/office/drawing/2014/main" id="{3CF4C508-43C5-3207-972E-AE7182B4DEFC}"/>
                </a:ext>
              </a:extLst>
            </p:cNvPr>
            <p:cNvPicPr>
              <a:picLocks noChangeAspect="1"/>
            </p:cNvPicPr>
            <p:nvPr/>
          </p:nvPicPr>
          <p:blipFill>
            <a:blip r:embed="rId3"/>
            <a:stretch>
              <a:fillRect/>
            </a:stretch>
          </p:blipFill>
          <p:spPr>
            <a:xfrm>
              <a:off x="2444902" y="197454"/>
              <a:ext cx="4320000" cy="3293553"/>
            </a:xfrm>
            <a:prstGeom prst="rect">
              <a:avLst/>
            </a:prstGeom>
          </p:spPr>
        </p:pic>
        <p:pic>
          <p:nvPicPr>
            <p:cNvPr id="11" name="Image 10">
              <a:extLst>
                <a:ext uri="{FF2B5EF4-FFF2-40B4-BE49-F238E27FC236}">
                  <a16:creationId xmlns:a16="http://schemas.microsoft.com/office/drawing/2014/main" id="{CE88591C-A125-A3BF-BDEF-F499C4C18B83}"/>
                </a:ext>
              </a:extLst>
            </p:cNvPr>
            <p:cNvPicPr>
              <a:picLocks noChangeAspect="1"/>
            </p:cNvPicPr>
            <p:nvPr/>
          </p:nvPicPr>
          <p:blipFill>
            <a:blip r:embed="rId4"/>
            <a:stretch>
              <a:fillRect/>
            </a:stretch>
          </p:blipFill>
          <p:spPr>
            <a:xfrm>
              <a:off x="2444902" y="3624244"/>
              <a:ext cx="4320000" cy="2958843"/>
            </a:xfrm>
            <a:prstGeom prst="rect">
              <a:avLst/>
            </a:prstGeom>
          </p:spPr>
        </p:pic>
        <p:pic>
          <p:nvPicPr>
            <p:cNvPr id="12" name="Image 11">
              <a:extLst>
                <a:ext uri="{FF2B5EF4-FFF2-40B4-BE49-F238E27FC236}">
                  <a16:creationId xmlns:a16="http://schemas.microsoft.com/office/drawing/2014/main" id="{22913DC9-D2AD-7D67-4958-C5197D6CD451}"/>
                </a:ext>
              </a:extLst>
            </p:cNvPr>
            <p:cNvPicPr>
              <a:picLocks noChangeAspect="1"/>
            </p:cNvPicPr>
            <p:nvPr/>
          </p:nvPicPr>
          <p:blipFill>
            <a:blip r:embed="rId5"/>
            <a:stretch>
              <a:fillRect/>
            </a:stretch>
          </p:blipFill>
          <p:spPr>
            <a:xfrm>
              <a:off x="7136509" y="197454"/>
              <a:ext cx="4680000" cy="2277149"/>
            </a:xfrm>
            <a:prstGeom prst="rect">
              <a:avLst/>
            </a:prstGeom>
          </p:spPr>
        </p:pic>
        <p:pic>
          <p:nvPicPr>
            <p:cNvPr id="13" name="Image 12">
              <a:extLst>
                <a:ext uri="{FF2B5EF4-FFF2-40B4-BE49-F238E27FC236}">
                  <a16:creationId xmlns:a16="http://schemas.microsoft.com/office/drawing/2014/main" id="{F38A55CB-5435-F236-9825-6CE61A9FA96C}"/>
                </a:ext>
              </a:extLst>
            </p:cNvPr>
            <p:cNvPicPr>
              <a:picLocks noChangeAspect="1"/>
            </p:cNvPicPr>
            <p:nvPr/>
          </p:nvPicPr>
          <p:blipFill>
            <a:blip r:embed="rId6"/>
            <a:stretch>
              <a:fillRect/>
            </a:stretch>
          </p:blipFill>
          <p:spPr>
            <a:xfrm>
              <a:off x="7136509" y="2660656"/>
              <a:ext cx="4680000" cy="2344835"/>
            </a:xfrm>
            <a:prstGeom prst="rect">
              <a:avLst/>
            </a:prstGeom>
          </p:spPr>
        </p:pic>
        <p:cxnSp>
          <p:nvCxnSpPr>
            <p:cNvPr id="16" name="Connecteur droit 15">
              <a:extLst>
                <a:ext uri="{FF2B5EF4-FFF2-40B4-BE49-F238E27FC236}">
                  <a16:creationId xmlns:a16="http://schemas.microsoft.com/office/drawing/2014/main" id="{3D4BCB11-D9C1-F423-A143-8F05FA3D6FCB}"/>
                </a:ext>
              </a:extLst>
            </p:cNvPr>
            <p:cNvCxnSpPr/>
            <p:nvPr/>
          </p:nvCxnSpPr>
          <p:spPr>
            <a:xfrm>
              <a:off x="6945013" y="274913"/>
              <a:ext cx="0" cy="619516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9284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DF16D-480D-BC3F-4A7E-98ECA86FFE7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795966F-8467-7784-A2A6-B079A7E16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D54445A-6D5C-2F1E-B177-FD1FFADAB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3453D65B-FA87-2C8F-79AE-68A32190D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re 1">
            <a:extLst>
              <a:ext uri="{FF2B5EF4-FFF2-40B4-BE49-F238E27FC236}">
                <a16:creationId xmlns:a16="http://schemas.microsoft.com/office/drawing/2014/main" id="{AD948C33-F8B9-F0FB-D78B-6480FC9A2262}"/>
              </a:ext>
            </a:extLst>
          </p:cNvPr>
          <p:cNvSpPr txBox="1">
            <a:spLocks/>
          </p:cNvSpPr>
          <p:nvPr/>
        </p:nvSpPr>
        <p:spPr>
          <a:xfrm>
            <a:off x="838200" y="365126"/>
            <a:ext cx="10515600"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Contrôle de l'actualisation des tarifs</a:t>
            </a:r>
          </a:p>
          <a:p>
            <a:pPr algn="ctr"/>
            <a:endParaRPr lang="fr-FR" sz="4000" b="1" dirty="0">
              <a:solidFill>
                <a:srgbClr val="008000"/>
              </a:solidFill>
              <a:latin typeface="Arial Narrow" panose="020B0604020202020204" pitchFamily="34" charset="0"/>
              <a:cs typeface="Arial Narrow" panose="020B0604020202020204" pitchFamily="34" charset="0"/>
            </a:endParaRPr>
          </a:p>
          <a:p>
            <a:pPr algn="ctr"/>
            <a:endParaRPr lang="fr-FR" sz="4000" b="1" dirty="0">
              <a:solidFill>
                <a:srgbClr val="008000"/>
              </a:solidFill>
              <a:latin typeface="Arial Narrow" panose="020B0604020202020204" pitchFamily="34" charset="0"/>
              <a:cs typeface="Arial Narrow" panose="020B0604020202020204" pitchFamily="34" charset="0"/>
            </a:endParaRPr>
          </a:p>
        </p:txBody>
      </p:sp>
      <p:sp>
        <p:nvSpPr>
          <p:cNvPr id="4" name="ZoneTexte 3">
            <a:extLst>
              <a:ext uri="{FF2B5EF4-FFF2-40B4-BE49-F238E27FC236}">
                <a16:creationId xmlns:a16="http://schemas.microsoft.com/office/drawing/2014/main" id="{E94FD318-B906-2687-03B6-FE500C1DD374}"/>
              </a:ext>
            </a:extLst>
          </p:cNvPr>
          <p:cNvSpPr txBox="1"/>
          <p:nvPr/>
        </p:nvSpPr>
        <p:spPr>
          <a:xfrm>
            <a:off x="1377072" y="5037468"/>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sp>
        <p:nvSpPr>
          <p:cNvPr id="5" name="ZoneTexte 4">
            <a:extLst>
              <a:ext uri="{FF2B5EF4-FFF2-40B4-BE49-F238E27FC236}">
                <a16:creationId xmlns:a16="http://schemas.microsoft.com/office/drawing/2014/main" id="{76A3D7B4-CF0D-26AF-4273-633FFBCE0928}"/>
              </a:ext>
            </a:extLst>
          </p:cNvPr>
          <p:cNvSpPr txBox="1"/>
          <p:nvPr/>
        </p:nvSpPr>
        <p:spPr>
          <a:xfrm>
            <a:off x="2898642" y="5075832"/>
            <a:ext cx="8168788" cy="1228528"/>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1400" dirty="0" err="1">
                <a:latin typeface="Arial Narrow" panose="020B0604020202020204" pitchFamily="34" charset="0"/>
                <a:cs typeface="Arial Narrow" panose="020B0604020202020204" pitchFamily="34" charset="0"/>
              </a:rPr>
              <a:t>L'indice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électricité</a:t>
            </a:r>
            <a:r>
              <a:rPr lang="en-US" sz="1400" dirty="0">
                <a:latin typeface="Arial Narrow" panose="020B0604020202020204" pitchFamily="34" charset="0"/>
                <a:cs typeface="Arial Narrow" panose="020B0604020202020204" pitchFamily="34" charset="0"/>
              </a:rPr>
              <a:t> fait </a:t>
            </a:r>
            <a:r>
              <a:rPr lang="en-US" sz="1400" dirty="0" err="1">
                <a:latin typeface="Arial Narrow" panose="020B0604020202020204" pitchFamily="34" charset="0"/>
                <a:cs typeface="Arial Narrow" panose="020B0604020202020204" pitchFamily="34" charset="0"/>
              </a:rPr>
              <a:t>l'objet</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nombreuses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parutions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temporaires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d'où</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l'erreur</a:t>
            </a:r>
            <a:r>
              <a:rPr lang="en-US" sz="1400" dirty="0">
                <a:latin typeface="Arial Narrow" panose="020B0604020202020204" pitchFamily="34" charset="0"/>
                <a:cs typeface="Arial Narrow" panose="020B0604020202020204" pitchFamily="34" charset="0"/>
              </a:rPr>
              <a:t> de SAUR,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sa</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défaveur</a:t>
            </a:r>
            <a:r>
              <a:rPr lang="en-US" sz="1400" dirty="0">
                <a:latin typeface="Arial Narrow" panose="020B0604020202020204" pitchFamily="34" charset="0"/>
                <a:cs typeface="Arial Narrow" panose="020B0604020202020204" pitchFamily="34" charset="0"/>
              </a:rPr>
              <a:t>.</a:t>
            </a:r>
          </a:p>
          <a:p>
            <a:pPr indent="-228600" algn="just">
              <a:lnSpc>
                <a:spcPct val="90000"/>
              </a:lnSpc>
              <a:spcAft>
                <a:spcPts val="600"/>
              </a:spcAft>
              <a:buFont typeface="Arial" panose="020B0604020202020204" pitchFamily="34" charset="0"/>
              <a:buChar char="•"/>
            </a:pPr>
            <a:r>
              <a:rPr lang="en-US" sz="1400" dirty="0" err="1">
                <a:latin typeface="Arial Narrow" panose="020B0604020202020204" pitchFamily="34" charset="0"/>
                <a:cs typeface="Arial Narrow" panose="020B0604020202020204" pitchFamily="34" charset="0"/>
              </a:rPr>
              <a:t>L'erreur</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est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défaveur</a:t>
            </a:r>
            <a:r>
              <a:rPr lang="en-US" sz="1400" dirty="0">
                <a:latin typeface="Arial Narrow" panose="020B0604020202020204" pitchFamily="34" charset="0"/>
                <a:cs typeface="Arial Narrow" panose="020B0604020202020204" pitchFamily="34" charset="0"/>
              </a:rPr>
              <a:t> du </a:t>
            </a:r>
            <a:r>
              <a:rPr lang="en-US" sz="1400" dirty="0" err="1">
                <a:latin typeface="Arial Narrow" panose="020B0604020202020204" pitchFamily="34" charset="0"/>
                <a:cs typeface="Arial Narrow" panose="020B0604020202020204" pitchFamily="34" charset="0"/>
              </a:rPr>
              <a:t>délégataire</a:t>
            </a:r>
            <a:r>
              <a:rPr lang="en-US" sz="1400" dirty="0">
                <a:latin typeface="Arial Narrow" panose="020B0604020202020204" pitchFamily="34" charset="0"/>
                <a:cs typeface="Arial Narrow" panose="020B0604020202020204" pitchFamily="34" charset="0"/>
              </a:rPr>
              <a:t>.</a:t>
            </a: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p:txBody>
      </p:sp>
      <p:graphicFrame>
        <p:nvGraphicFramePr>
          <p:cNvPr id="6" name="Tableau 5">
            <a:extLst>
              <a:ext uri="{FF2B5EF4-FFF2-40B4-BE49-F238E27FC236}">
                <a16:creationId xmlns:a16="http://schemas.microsoft.com/office/drawing/2014/main" id="{1CCCC1A5-0969-0183-1E56-B1E8DD8665B4}"/>
              </a:ext>
            </a:extLst>
          </p:cNvPr>
          <p:cNvGraphicFramePr>
            <a:graphicFrameLocks noGrp="1"/>
          </p:cNvGraphicFramePr>
          <p:nvPr>
            <p:extLst>
              <p:ext uri="{D42A27DB-BD31-4B8C-83A1-F6EECF244321}">
                <p14:modId xmlns:p14="http://schemas.microsoft.com/office/powerpoint/2010/main" val="1878871155"/>
              </p:ext>
            </p:extLst>
          </p:nvPr>
        </p:nvGraphicFramePr>
        <p:xfrm>
          <a:off x="2188488" y="1376582"/>
          <a:ext cx="8587740" cy="3020060"/>
        </p:xfrm>
        <a:graphic>
          <a:graphicData uri="http://schemas.openxmlformats.org/drawingml/2006/table">
            <a:tbl>
              <a:tblPr firstRow="1" firstCol="1" bandRow="1"/>
              <a:tblGrid>
                <a:gridCol w="1225767">
                  <a:extLst>
                    <a:ext uri="{9D8B030D-6E8A-4147-A177-3AD203B41FA5}">
                      <a16:colId xmlns:a16="http://schemas.microsoft.com/office/drawing/2014/main" val="335079344"/>
                    </a:ext>
                  </a:extLst>
                </a:gridCol>
                <a:gridCol w="808171">
                  <a:extLst>
                    <a:ext uri="{9D8B030D-6E8A-4147-A177-3AD203B41FA5}">
                      <a16:colId xmlns:a16="http://schemas.microsoft.com/office/drawing/2014/main" val="4255110742"/>
                    </a:ext>
                  </a:extLst>
                </a:gridCol>
                <a:gridCol w="808171">
                  <a:extLst>
                    <a:ext uri="{9D8B030D-6E8A-4147-A177-3AD203B41FA5}">
                      <a16:colId xmlns:a16="http://schemas.microsoft.com/office/drawing/2014/main" val="1959937132"/>
                    </a:ext>
                  </a:extLst>
                </a:gridCol>
                <a:gridCol w="808171">
                  <a:extLst>
                    <a:ext uri="{9D8B030D-6E8A-4147-A177-3AD203B41FA5}">
                      <a16:colId xmlns:a16="http://schemas.microsoft.com/office/drawing/2014/main" val="1550723152"/>
                    </a:ext>
                  </a:extLst>
                </a:gridCol>
                <a:gridCol w="808171">
                  <a:extLst>
                    <a:ext uri="{9D8B030D-6E8A-4147-A177-3AD203B41FA5}">
                      <a16:colId xmlns:a16="http://schemas.microsoft.com/office/drawing/2014/main" val="3718360823"/>
                    </a:ext>
                  </a:extLst>
                </a:gridCol>
                <a:gridCol w="1090663">
                  <a:extLst>
                    <a:ext uri="{9D8B030D-6E8A-4147-A177-3AD203B41FA5}">
                      <a16:colId xmlns:a16="http://schemas.microsoft.com/office/drawing/2014/main" val="4128704553"/>
                    </a:ext>
                  </a:extLst>
                </a:gridCol>
                <a:gridCol w="857300">
                  <a:extLst>
                    <a:ext uri="{9D8B030D-6E8A-4147-A177-3AD203B41FA5}">
                      <a16:colId xmlns:a16="http://schemas.microsoft.com/office/drawing/2014/main" val="3308886824"/>
                    </a:ext>
                  </a:extLst>
                </a:gridCol>
                <a:gridCol w="1090663">
                  <a:extLst>
                    <a:ext uri="{9D8B030D-6E8A-4147-A177-3AD203B41FA5}">
                      <a16:colId xmlns:a16="http://schemas.microsoft.com/office/drawing/2014/main" val="886115248"/>
                    </a:ext>
                  </a:extLst>
                </a:gridCol>
                <a:gridCol w="1090663">
                  <a:extLst>
                    <a:ext uri="{9D8B030D-6E8A-4147-A177-3AD203B41FA5}">
                      <a16:colId xmlns:a16="http://schemas.microsoft.com/office/drawing/2014/main" val="1331822554"/>
                    </a:ext>
                  </a:extLst>
                </a:gridCol>
              </a:tblGrid>
              <a:tr h="165100">
                <a:tc>
                  <a:txBody>
                    <a:bodyPr/>
                    <a:lstStyle/>
                    <a:p>
                      <a:r>
                        <a:rPr lang="fr-FR" sz="1000" u="sng">
                          <a:effectLst/>
                          <a:latin typeface="Arial" panose="020B0604020202020204" pitchFamily="34" charset="0"/>
                          <a:ea typeface="Times New Roman" panose="02020603050405020304" pitchFamily="18" charset="0"/>
                          <a:cs typeface="Times New Roman" panose="02020603050405020304" pitchFamily="18" charset="0"/>
                        </a:rPr>
                        <a:t>Article du contrat</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r>
                        <a:rPr lang="fr-FR" sz="1000">
                          <a:effectLst/>
                          <a:latin typeface="Arial" panose="020B0604020202020204" pitchFamily="34" charset="0"/>
                          <a:ea typeface="Times New Roman" panose="02020603050405020304" pitchFamily="18" charset="0"/>
                          <a:cs typeface="Times New Roman" panose="02020603050405020304" pitchFamily="18" charset="0"/>
                        </a:rPr>
                        <a:t>article 51</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140706459"/>
                  </a:ext>
                </a:extLst>
              </a:tr>
              <a:tr h="165100">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641380952"/>
                  </a:ext>
                </a:extLst>
              </a:tr>
              <a:tr h="165100">
                <a:tc>
                  <a:txBody>
                    <a:bodyPr/>
                    <a:lstStyle/>
                    <a:p>
                      <a:r>
                        <a:rPr lang="fr-FR" sz="1000" u="sng">
                          <a:effectLst/>
                          <a:latin typeface="Arial" panose="020B0604020202020204" pitchFamily="34" charset="0"/>
                          <a:ea typeface="Times New Roman" panose="02020603050405020304" pitchFamily="18" charset="0"/>
                          <a:cs typeface="Times New Roman" panose="02020603050405020304" pitchFamily="18" charset="0"/>
                        </a:rPr>
                        <a:t>Périodicité</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r>
                        <a:rPr lang="fr-FR" sz="1000" strike="sngStrike">
                          <a:effectLst/>
                          <a:latin typeface="Arial" panose="020B0604020202020204" pitchFamily="34" charset="0"/>
                          <a:ea typeface="Times New Roman" panose="02020603050405020304" pitchFamily="18" charset="0"/>
                          <a:cs typeface="Times New Roman" panose="02020603050405020304" pitchFamily="18" charset="0"/>
                        </a:rPr>
                        <a:t>semestrielle</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r>
                        <a:rPr lang="fr-FR" sz="1000">
                          <a:effectLst/>
                          <a:latin typeface="Arial" panose="020B0604020202020204" pitchFamily="34" charset="0"/>
                          <a:ea typeface="Times New Roman" panose="02020603050405020304" pitchFamily="18" charset="0"/>
                          <a:cs typeface="Times New Roman" panose="02020603050405020304" pitchFamily="18" charset="0"/>
                        </a:rPr>
                        <a:t>annuelle</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557987912"/>
                  </a:ext>
                </a:extLst>
              </a:tr>
              <a:tr h="165100">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3019549446"/>
                  </a:ext>
                </a:extLst>
              </a:tr>
              <a:tr h="165100">
                <a:tc>
                  <a:txBody>
                    <a:bodyPr/>
                    <a:lstStyle/>
                    <a:p>
                      <a:r>
                        <a:rPr lang="fr-FR" sz="1000" u="sng">
                          <a:effectLst/>
                          <a:latin typeface="Arial" panose="020B0604020202020204" pitchFamily="34" charset="0"/>
                          <a:ea typeface="Times New Roman" panose="02020603050405020304" pitchFamily="18" charset="0"/>
                          <a:cs typeface="Times New Roman" panose="02020603050405020304" pitchFamily="18" charset="0"/>
                        </a:rPr>
                        <a:t>Références</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gridSpan="5">
                  <a:txBody>
                    <a:bodyPr/>
                    <a:lstStyle/>
                    <a:p>
                      <a:r>
                        <a:rPr lang="fr-FR" sz="1000">
                          <a:effectLst/>
                          <a:latin typeface="Arial" panose="020B0604020202020204" pitchFamily="34" charset="0"/>
                          <a:ea typeface="Times New Roman" panose="02020603050405020304" pitchFamily="18" charset="0"/>
                          <a:cs typeface="Times New Roman" panose="02020603050405020304" pitchFamily="18" charset="0"/>
                        </a:rPr>
                        <a:t>dernières valeurs des indices connues le 1er novembre n-1</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4275162073"/>
                  </a:ext>
                </a:extLst>
              </a:tr>
              <a:tr h="165100">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537616998"/>
                  </a:ext>
                </a:extLst>
              </a:tr>
              <a:tr h="165100">
                <a:tc gridSpan="2">
                  <a:txBody>
                    <a:bodyPr/>
                    <a:lstStyle/>
                    <a:p>
                      <a:r>
                        <a:rPr lang="fr-FR" sz="1000" u="sng">
                          <a:effectLst/>
                          <a:latin typeface="Arial" panose="020B0604020202020204" pitchFamily="34" charset="0"/>
                          <a:ea typeface="Times New Roman" panose="02020603050405020304" pitchFamily="18" charset="0"/>
                          <a:cs typeface="Times New Roman" panose="02020603050405020304" pitchFamily="18" charset="0"/>
                        </a:rPr>
                        <a:t>Tableau d'actualisation des tarifs</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hMerge="1">
                  <a:txBody>
                    <a:bodyPr/>
                    <a:lstStyle/>
                    <a:p>
                      <a:endParaRPr lang="fr-FR"/>
                    </a:p>
                  </a:txBody>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086458951"/>
                  </a:ext>
                </a:extLst>
              </a:tr>
              <a:tr h="165100">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a:noFill/>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endParaRPr lang="fr-FR" sz="1100">
                        <a:effectLst/>
                        <a:latin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232393"/>
                  </a:ext>
                </a:extLst>
              </a:tr>
              <a:tr h="165100">
                <a:tc>
                  <a:txBody>
                    <a:bodyPr/>
                    <a:lstStyle/>
                    <a:p>
                      <a:endParaRPr lang="fr-FR" sz="1100">
                        <a:effectLst/>
                        <a:latin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6">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contrôle formule K</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contrôle tarifs</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hMerge="1">
                  <a:txBody>
                    <a:bodyPr/>
                    <a:lstStyle/>
                    <a:p>
                      <a:endParaRPr lang="fr-FR"/>
                    </a:p>
                  </a:txBody>
                  <a:tcPr/>
                </a:tc>
                <a:extLst>
                  <a:ext uri="{0D108BD9-81ED-4DB2-BD59-A6C34878D82A}">
                    <a16:rowId xmlns:a16="http://schemas.microsoft.com/office/drawing/2014/main" val="1725024144"/>
                  </a:ext>
                </a:extLst>
              </a:tr>
              <a:tr h="190500">
                <a:tc rowSpan="2">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poids</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fixe</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ICHT-E</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10534763</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FD</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TP10A</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rowSpan="2">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K</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part fixe</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part m</a:t>
                      </a:r>
                      <a:r>
                        <a:rPr lang="fr-FR" sz="1000" b="1" baseline="30000">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3</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2710471141"/>
                  </a:ext>
                </a:extLst>
              </a:tr>
              <a:tr h="165100">
                <a:tc vMerge="1">
                  <a:txBody>
                    <a:bodyPr/>
                    <a:lstStyle/>
                    <a:p>
                      <a:endParaRPr lang="fr-FR"/>
                    </a:p>
                  </a:txBody>
                  <a:tcPr/>
                </a:tc>
                <a:tc rowSpan="8">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0,18</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0,24</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0,2</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0,31</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0,07</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vMerge="1">
                  <a:txBody>
                    <a:bodyPr/>
                    <a:lstStyle/>
                    <a:p>
                      <a:endParaRPr lang="fr-FR"/>
                    </a:p>
                  </a:txBody>
                  <a:tcPr/>
                </a:tc>
                <a:tc rowSpan="2">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19,63</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rowSpan="2">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0,4945</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3329773526"/>
                  </a:ext>
                </a:extLst>
              </a:tr>
              <a:tr h="165100">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Valeurs 0</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vMerge="1">
                  <a:txBody>
                    <a:bodyPr/>
                    <a:lstStyle/>
                    <a:p>
                      <a:endParaRPr lang="fr-FR"/>
                    </a:p>
                  </a:txBody>
                  <a:tcPr/>
                </a:tc>
                <a:tc>
                  <a:txBody>
                    <a:bodyPr/>
                    <a:lstStyle/>
                    <a:p>
                      <a:pPr algn="ctr"/>
                      <a:r>
                        <a:rPr lang="fr-FR" sz="1000">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117,8</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118,9</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103,7</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111,3</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1,000000</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414514741"/>
                  </a:ext>
                </a:extLst>
              </a:tr>
              <a:tr h="165100">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nov-21</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vMerge="1">
                  <a:txBody>
                    <a:bodyPr/>
                    <a:lstStyle/>
                    <a:p>
                      <a:endParaRPr lang="fr-FR"/>
                    </a:p>
                  </a:txBody>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122,8</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effectLst/>
                          <a:latin typeface="Arial" panose="020B0604020202020204" pitchFamily="34" charset="0"/>
                          <a:ea typeface="Times New Roman" panose="02020603050405020304" pitchFamily="18" charset="0"/>
                          <a:cs typeface="Times New Roman" panose="02020603050405020304" pitchFamily="18" charset="0"/>
                        </a:rPr>
                        <a:t>126,9</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106,6</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115,7</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1,035080</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20,32</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0,5118</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9726266"/>
                  </a:ext>
                </a:extLst>
              </a:tr>
              <a:tr h="165100">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nov-22</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vMerge="1">
                  <a:txBody>
                    <a:bodyPr/>
                    <a:lstStyle/>
                    <a:p>
                      <a:endParaRPr lang="fr-FR"/>
                    </a:p>
                  </a:txBody>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124,1</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132,5</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115,3</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125,0</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1,079005</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21,18</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0,5336</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7426761"/>
                  </a:ext>
                </a:extLst>
              </a:tr>
              <a:tr h="165100">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nov-23</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vMerge="1">
                  <a:txBody>
                    <a:bodyPr/>
                    <a:lstStyle/>
                    <a:p>
                      <a:endParaRPr lang="fr-FR"/>
                    </a:p>
                  </a:txBody>
                  <a:tcPr/>
                </a:tc>
                <a:tc>
                  <a:txBody>
                    <a:bodyPr/>
                    <a:lstStyle/>
                    <a:p>
                      <a:pPr algn="ctr" fontAlgn="b"/>
                      <a:r>
                        <a:rPr lang="fr-FR" sz="1000" b="0" i="0" u="none" strike="noStrike" dirty="0">
                          <a:solidFill>
                            <a:srgbClr val="76933C"/>
                          </a:solidFill>
                          <a:effectLst/>
                          <a:latin typeface="Arial" panose="020B0604020202020204" pitchFamily="34" charset="0"/>
                        </a:rPr>
                        <a:t>129,8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FR" sz="1000" b="0" i="0" u="none" strike="noStrike">
                          <a:solidFill>
                            <a:srgbClr val="FF0000"/>
                          </a:solidFill>
                          <a:effectLst/>
                          <a:latin typeface="Arial" panose="020B0604020202020204" pitchFamily="34" charset="0"/>
                        </a:rPr>
                        <a:t>167,6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FR" sz="1000" b="0" i="0" u="none" strike="noStrike">
                          <a:solidFill>
                            <a:srgbClr val="76933C"/>
                          </a:solidFill>
                          <a:effectLst/>
                          <a:latin typeface="Arial" panose="020B0604020202020204" pitchFamily="34" charset="0"/>
                        </a:rPr>
                        <a:t>119,3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FR" sz="1000" b="0" i="0" u="none" strike="noStrike">
                          <a:solidFill>
                            <a:srgbClr val="76933C"/>
                          </a:solidFill>
                          <a:effectLst/>
                          <a:latin typeface="Arial" panose="020B0604020202020204" pitchFamily="34" charset="0"/>
                        </a:rPr>
                        <a:t>129,6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FR" sz="1000" b="1" i="0" u="none" strike="noStrike">
                          <a:effectLst/>
                          <a:latin typeface="Arial" panose="020B0604020202020204" pitchFamily="34" charset="0"/>
                        </a:rPr>
                        <a:t>1,164510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FR" sz="1000" b="1" i="0" u="none" strike="noStrike">
                          <a:effectLst/>
                          <a:latin typeface="Arial" panose="020B0604020202020204" pitchFamily="34" charset="0"/>
                        </a:rPr>
                        <a:t>22,86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fr-FR" sz="1000" b="1" i="0" u="none" strike="noStrike" dirty="0">
                          <a:effectLst/>
                          <a:latin typeface="Arial" panose="020B0604020202020204" pitchFamily="34" charset="0"/>
                        </a:rPr>
                        <a:t>0,5759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3706678"/>
                  </a:ext>
                </a:extLst>
              </a:tr>
              <a:tr h="165100">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nov-24</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vMerge="1">
                  <a:txBody>
                    <a:bodyPr/>
                    <a:lstStyle/>
                    <a:p>
                      <a:endParaRPr lang="fr-FR"/>
                    </a:p>
                  </a:txBody>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536902"/>
                  </a:ext>
                </a:extLst>
              </a:tr>
              <a:tr h="165100">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nov-25</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vMerge="1">
                  <a:txBody>
                    <a:bodyPr/>
                    <a:lstStyle/>
                    <a:p>
                      <a:endParaRPr lang="fr-FR"/>
                    </a:p>
                  </a:txBody>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9296676"/>
                  </a:ext>
                </a:extLst>
              </a:tr>
              <a:tr h="165100">
                <a:tc>
                  <a:txBody>
                    <a:bodyPr/>
                    <a:lstStyle/>
                    <a:p>
                      <a:pPr algn="ctr"/>
                      <a:r>
                        <a:rPr lang="fr-FR" sz="1000" b="1">
                          <a:solidFill>
                            <a:srgbClr val="000000"/>
                          </a:solidFill>
                          <a:effectLst/>
                          <a:highlight>
                            <a:srgbClr val="E6B8B7"/>
                          </a:highlight>
                          <a:latin typeface="Arial" panose="020B0604020202020204" pitchFamily="34" charset="0"/>
                          <a:ea typeface="Times New Roman" panose="02020603050405020304" pitchFamily="18" charset="0"/>
                          <a:cs typeface="Times New Roman" panose="02020603050405020304" pitchFamily="18" charset="0"/>
                        </a:rPr>
                        <a:t>nov-26</a:t>
                      </a:r>
                      <a:endParaRPr lang="fr-FR" sz="1400">
                        <a:effectLst/>
                        <a:highlight>
                          <a:srgbClr val="E6B8B7"/>
                        </a:highligh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vMerge="1">
                  <a:txBody>
                    <a:bodyPr/>
                    <a:lstStyle/>
                    <a:p>
                      <a:endParaRPr lang="fr-FR"/>
                    </a:p>
                  </a:txBody>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a:solidFill>
                            <a:srgbClr val="76933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Arial Narrow"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3381122"/>
                  </a:ext>
                </a:extLst>
              </a:tr>
            </a:tbl>
          </a:graphicData>
        </a:graphic>
      </p:graphicFrame>
    </p:spTree>
    <p:extLst>
      <p:ext uri="{BB962C8B-B14F-4D97-AF65-F5344CB8AC3E}">
        <p14:creationId xmlns:p14="http://schemas.microsoft.com/office/powerpoint/2010/main" val="4193037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B73B5F-6825-A46E-8353-9BB0CD05CAB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5DC8C5-8C8C-407D-1F50-41A1E9BAF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4F877178-EC58-8A8B-5C02-34312F43F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06DF09E5-6D6F-8061-8F60-88ED0DC5639C}"/>
              </a:ext>
            </a:extLst>
          </p:cNvPr>
          <p:cNvSpPr txBox="1"/>
          <p:nvPr/>
        </p:nvSpPr>
        <p:spPr>
          <a:xfrm>
            <a:off x="376292" y="2829439"/>
            <a:ext cx="3952639" cy="2772708"/>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pPr>
            <a:r>
              <a:rPr lang="fr-FR" sz="1200" dirty="0">
                <a:effectLst/>
                <a:latin typeface="Arial Narrow" panose="020B0604020202020204" pitchFamily="34" charset="0"/>
                <a:ea typeface="Times New Roman" panose="02020603050405020304" pitchFamily="18" charset="0"/>
                <a:cs typeface="Arial Narrow" panose="020B0604020202020204" pitchFamily="34" charset="0"/>
              </a:rPr>
              <a:t>La commune n'est pas soumise au complément à intégrer pour une présentation en CCSPL. </a:t>
            </a:r>
          </a:p>
          <a:p>
            <a:pPr algn="just">
              <a:lnSpc>
                <a:spcPct val="90000"/>
              </a:lnSpc>
              <a:spcAft>
                <a:spcPts val="600"/>
              </a:spcAft>
            </a:pPr>
            <a:endParaRPr lang="fr-FR" sz="1200" dirty="0">
              <a:effectLst/>
              <a:latin typeface="Arial Narrow" panose="020B0604020202020204" pitchFamily="34" charset="0"/>
              <a:ea typeface="Times New Roman" panose="02020603050405020304" pitchFamily="18"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r>
              <a:rPr lang="fr-FR" sz="1200" dirty="0">
                <a:latin typeface="Arial Narrow" panose="020B0604020202020204" pitchFamily="34" charset="0"/>
                <a:cs typeface="Arial Narrow" panose="020B0604020202020204" pitchFamily="34" charset="0"/>
              </a:rPr>
              <a:t>Vous trouvez toutefois ci-joint les indicateurs disponibles, pour information.</a:t>
            </a:r>
          </a:p>
          <a:p>
            <a:pPr algn="just">
              <a:lnSpc>
                <a:spcPct val="90000"/>
              </a:lnSpc>
              <a:spcAft>
                <a:spcPts val="600"/>
              </a:spcAft>
            </a:pPr>
            <a:endParaRPr lang="fr-FR" sz="1200" dirty="0">
              <a:latin typeface="Arial Narrow" panose="020B0604020202020204" pitchFamily="34" charset="0"/>
              <a:cs typeface="Arial Narrow" panose="020B0604020202020204" pitchFamily="34" charset="0"/>
            </a:endParaRPr>
          </a:p>
        </p:txBody>
      </p:sp>
      <p:sp>
        <p:nvSpPr>
          <p:cNvPr id="6" name="Titre 1">
            <a:extLst>
              <a:ext uri="{FF2B5EF4-FFF2-40B4-BE49-F238E27FC236}">
                <a16:creationId xmlns:a16="http://schemas.microsoft.com/office/drawing/2014/main" id="{F3FB0239-D6BA-26AF-7812-3A28E9CE59B3}"/>
              </a:ext>
            </a:extLst>
          </p:cNvPr>
          <p:cNvSpPr txBox="1">
            <a:spLocks/>
          </p:cNvSpPr>
          <p:nvPr/>
        </p:nvSpPr>
        <p:spPr>
          <a:xfrm>
            <a:off x="838200" y="365126"/>
            <a:ext cx="10515600" cy="723936"/>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Complément Commission Consultative des services publics locaux</a:t>
            </a:r>
          </a:p>
          <a:p>
            <a:pPr algn="ctr"/>
            <a:r>
              <a:rPr lang="fr-FR" sz="4000" b="1" dirty="0">
                <a:solidFill>
                  <a:srgbClr val="008000"/>
                </a:solidFill>
                <a:latin typeface="Arial Narrow" panose="020B0604020202020204" pitchFamily="34" charset="0"/>
                <a:cs typeface="Arial Narrow" panose="020B0604020202020204" pitchFamily="34" charset="0"/>
              </a:rPr>
              <a:t>CCSPL</a:t>
            </a:r>
          </a:p>
        </p:txBody>
      </p:sp>
      <p:sp>
        <p:nvSpPr>
          <p:cNvPr id="8" name="ZoneTexte 7">
            <a:extLst>
              <a:ext uri="{FF2B5EF4-FFF2-40B4-BE49-F238E27FC236}">
                <a16:creationId xmlns:a16="http://schemas.microsoft.com/office/drawing/2014/main" id="{DB6827DD-E8A4-6CCF-1AC7-4F1D12D6E5E8}"/>
              </a:ext>
            </a:extLst>
          </p:cNvPr>
          <p:cNvSpPr txBox="1"/>
          <p:nvPr/>
        </p:nvSpPr>
        <p:spPr>
          <a:xfrm>
            <a:off x="1436269" y="2145628"/>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graphicFrame>
        <p:nvGraphicFramePr>
          <p:cNvPr id="5" name="Tableau 4">
            <a:extLst>
              <a:ext uri="{FF2B5EF4-FFF2-40B4-BE49-F238E27FC236}">
                <a16:creationId xmlns:a16="http://schemas.microsoft.com/office/drawing/2014/main" id="{433DC97E-6652-47D6-AA41-73854EC0965C}"/>
              </a:ext>
            </a:extLst>
          </p:cNvPr>
          <p:cNvGraphicFramePr>
            <a:graphicFrameLocks noGrp="1"/>
          </p:cNvGraphicFramePr>
          <p:nvPr>
            <p:extLst>
              <p:ext uri="{D42A27DB-BD31-4B8C-83A1-F6EECF244321}">
                <p14:modId xmlns:p14="http://schemas.microsoft.com/office/powerpoint/2010/main" val="3030609537"/>
              </p:ext>
            </p:extLst>
          </p:nvPr>
        </p:nvGraphicFramePr>
        <p:xfrm>
          <a:off x="4859439" y="1899420"/>
          <a:ext cx="6802052" cy="2421120"/>
        </p:xfrm>
        <a:graphic>
          <a:graphicData uri="http://schemas.openxmlformats.org/drawingml/2006/table">
            <a:tbl>
              <a:tblPr firstRow="1" firstCol="1" bandRow="1">
                <a:tableStyleId>{5C22544A-7EE6-4342-B048-85BDC9FD1C3A}</a:tableStyleId>
              </a:tblPr>
              <a:tblGrid>
                <a:gridCol w="5040000">
                  <a:extLst>
                    <a:ext uri="{9D8B030D-6E8A-4147-A177-3AD203B41FA5}">
                      <a16:colId xmlns:a16="http://schemas.microsoft.com/office/drawing/2014/main" val="747993006"/>
                    </a:ext>
                  </a:extLst>
                </a:gridCol>
                <a:gridCol w="881026">
                  <a:extLst>
                    <a:ext uri="{9D8B030D-6E8A-4147-A177-3AD203B41FA5}">
                      <a16:colId xmlns:a16="http://schemas.microsoft.com/office/drawing/2014/main" val="2174364992"/>
                    </a:ext>
                  </a:extLst>
                </a:gridCol>
                <a:gridCol w="881026">
                  <a:extLst>
                    <a:ext uri="{9D8B030D-6E8A-4147-A177-3AD203B41FA5}">
                      <a16:colId xmlns:a16="http://schemas.microsoft.com/office/drawing/2014/main" val="1981611170"/>
                    </a:ext>
                  </a:extLst>
                </a:gridCol>
              </a:tblGrid>
              <a:tr h="216000">
                <a:tc>
                  <a:txBody>
                    <a:bodyPr/>
                    <a:lstStyle/>
                    <a:p>
                      <a:pPr algn="ctr"/>
                      <a:r>
                        <a:rPr lang="fr-FR" sz="11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Indicateurs</a:t>
                      </a:r>
                    </a:p>
                  </a:txBody>
                  <a:tcPr marL="62693" marR="62693" marT="0" marB="0" anchor="ctr">
                    <a:solidFill>
                      <a:schemeClr val="accent2"/>
                    </a:solidFill>
                  </a:tcPr>
                </a:tc>
                <a:tc>
                  <a:txBody>
                    <a:bodyPr/>
                    <a:lstStyle/>
                    <a:p>
                      <a:pPr algn="ctr"/>
                      <a:r>
                        <a:rPr lang="fr-FR" sz="1100" b="1" i="0" dirty="0">
                          <a:solidFill>
                            <a:schemeClr val="tx1"/>
                          </a:solidFill>
                          <a:effectLst/>
                          <a:latin typeface="Arial Narrow" panose="020B0604020202020204" pitchFamily="34" charset="0"/>
                          <a:cs typeface="Arial Narrow" panose="020B0604020202020204" pitchFamily="34" charset="0"/>
                        </a:rPr>
                        <a:t>2022</a:t>
                      </a:r>
                      <a:endParaRPr lang="fr-FR" sz="11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2693" marR="62693" marT="0" marB="0" anchor="ctr">
                    <a:solidFill>
                      <a:schemeClr val="accent2"/>
                    </a:solidFill>
                  </a:tcPr>
                </a:tc>
                <a:tc>
                  <a:txBody>
                    <a:bodyPr/>
                    <a:lstStyle/>
                    <a:p>
                      <a:pPr algn="ctr"/>
                      <a:r>
                        <a:rPr lang="fr-FR" sz="1100" b="1"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2023</a:t>
                      </a:r>
                    </a:p>
                  </a:txBody>
                  <a:tcPr marL="62693" marR="62693" marT="0" marB="0" anchor="ctr">
                    <a:solidFill>
                      <a:schemeClr val="accent2"/>
                    </a:solidFill>
                  </a:tcPr>
                </a:tc>
                <a:extLst>
                  <a:ext uri="{0D108BD9-81ED-4DB2-BD59-A6C34878D82A}">
                    <a16:rowId xmlns:a16="http://schemas.microsoft.com/office/drawing/2014/main" val="51867911"/>
                  </a:ext>
                </a:extLst>
              </a:tr>
              <a:tr h="216000">
                <a:tc>
                  <a:txBody>
                    <a:bodyPr/>
                    <a:lstStyle/>
                    <a:p>
                      <a:pPr algn="l"/>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Taux de débordements dans les locaux des usagers</a:t>
                      </a:r>
                    </a:p>
                    <a:p>
                      <a:pPr algn="l"/>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nombre de demandes d'indemnisation / 1 000 habitants</a:t>
                      </a:r>
                    </a:p>
                  </a:txBody>
                  <a:tcPr marL="62693" marR="62693" marT="0" marB="0" anchor="ctr">
                    <a:solidFill>
                      <a:schemeClr val="accent2">
                        <a:lumMod val="40000"/>
                        <a:lumOff val="6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0</a:t>
                      </a:r>
                    </a:p>
                  </a:txBody>
                  <a:tcPr marL="62693" marR="62693" marT="0" marB="0" anchor="ctr">
                    <a:solidFill>
                      <a:schemeClr val="accent2">
                        <a:lumMod val="40000"/>
                        <a:lumOff val="6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0</a:t>
                      </a:r>
                    </a:p>
                  </a:txBody>
                  <a:tcPr marL="62693" marR="62693" marT="0" marB="0" anchor="ctr">
                    <a:solidFill>
                      <a:schemeClr val="accent2">
                        <a:lumMod val="40000"/>
                        <a:lumOff val="60000"/>
                      </a:schemeClr>
                    </a:solidFill>
                  </a:tcPr>
                </a:tc>
                <a:extLst>
                  <a:ext uri="{0D108BD9-81ED-4DB2-BD59-A6C34878D82A}">
                    <a16:rowId xmlns:a16="http://schemas.microsoft.com/office/drawing/2014/main" val="2004097701"/>
                  </a:ext>
                </a:extLst>
              </a:tr>
              <a:tr h="216000">
                <a:tc>
                  <a:txBody>
                    <a:bodyPr/>
                    <a:lstStyle/>
                    <a:p>
                      <a:pPr algn="l"/>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Nombre de points noirs / 100 km de réseau (points sensibles)</a:t>
                      </a:r>
                    </a:p>
                  </a:txBody>
                  <a:tcPr marL="62693" marR="62693" marT="0" marB="0" anchor="ctr">
                    <a:solidFill>
                      <a:schemeClr val="accent2">
                        <a:lumMod val="20000"/>
                        <a:lumOff val="8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5,265</a:t>
                      </a:r>
                    </a:p>
                  </a:txBody>
                  <a:tcPr marL="62693" marR="62693" marT="0" marB="0" anchor="ctr">
                    <a:solidFill>
                      <a:schemeClr val="accent2">
                        <a:lumMod val="20000"/>
                        <a:lumOff val="8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5,265</a:t>
                      </a:r>
                    </a:p>
                  </a:txBody>
                  <a:tcPr marL="62693" marR="62693" marT="0" marB="0" anchor="ctr">
                    <a:solidFill>
                      <a:schemeClr val="accent2">
                        <a:lumMod val="20000"/>
                        <a:lumOff val="80000"/>
                      </a:schemeClr>
                    </a:solidFill>
                  </a:tcPr>
                </a:tc>
                <a:extLst>
                  <a:ext uri="{0D108BD9-81ED-4DB2-BD59-A6C34878D82A}">
                    <a16:rowId xmlns:a16="http://schemas.microsoft.com/office/drawing/2014/main" val="3145605454"/>
                  </a:ext>
                </a:extLst>
              </a:tr>
              <a:tr h="216000">
                <a:tc>
                  <a:txBody>
                    <a:bodyPr/>
                    <a:lstStyle/>
                    <a:p>
                      <a:pPr algn="l"/>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Conformité des performances des équipements d'épuration au regard de l'arrêté préfectoral</a:t>
                      </a:r>
                    </a:p>
                  </a:txBody>
                  <a:tcPr marL="62693" marR="62693" marT="0" marB="0" anchor="ctr">
                    <a:solidFill>
                      <a:schemeClr val="accent2">
                        <a:lumMod val="40000"/>
                        <a:lumOff val="6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100%</a:t>
                      </a:r>
                    </a:p>
                  </a:txBody>
                  <a:tcPr marL="62693" marR="62693" marT="0" marB="0" anchor="ctr">
                    <a:solidFill>
                      <a:schemeClr val="accent2">
                        <a:lumMod val="40000"/>
                        <a:lumOff val="6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100%</a:t>
                      </a:r>
                    </a:p>
                  </a:txBody>
                  <a:tcPr marL="62693" marR="62693" marT="0" marB="0" anchor="ctr">
                    <a:solidFill>
                      <a:schemeClr val="accent2">
                        <a:lumMod val="40000"/>
                        <a:lumOff val="60000"/>
                      </a:schemeClr>
                    </a:solidFill>
                  </a:tcPr>
                </a:tc>
                <a:extLst>
                  <a:ext uri="{0D108BD9-81ED-4DB2-BD59-A6C34878D82A}">
                    <a16:rowId xmlns:a16="http://schemas.microsoft.com/office/drawing/2014/main" val="3593420309"/>
                  </a:ext>
                </a:extLst>
              </a:tr>
              <a:tr h="216000">
                <a:tc>
                  <a:txBody>
                    <a:bodyPr/>
                    <a:lstStyle/>
                    <a:p>
                      <a:pPr algn="l"/>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Indice de connaissance des rejets au milieu naturel par les réseaux **</a:t>
                      </a:r>
                    </a:p>
                  </a:txBody>
                  <a:tcPr marL="62693" marR="62693" marT="0" marB="0" anchor="ctr">
                    <a:solidFill>
                      <a:schemeClr val="accent2">
                        <a:lumMod val="20000"/>
                        <a:lumOff val="8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60</a:t>
                      </a:r>
                    </a:p>
                  </a:txBody>
                  <a:tcPr marL="62693" marR="62693" marT="0" marB="0" anchor="ctr">
                    <a:solidFill>
                      <a:schemeClr val="accent2">
                        <a:lumMod val="20000"/>
                        <a:lumOff val="8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20</a:t>
                      </a:r>
                    </a:p>
                  </a:txBody>
                  <a:tcPr marL="62693" marR="62693" marT="0" marB="0" anchor="ctr">
                    <a:solidFill>
                      <a:schemeClr val="accent2">
                        <a:lumMod val="20000"/>
                        <a:lumOff val="80000"/>
                      </a:schemeClr>
                    </a:solidFill>
                  </a:tcPr>
                </a:tc>
                <a:extLst>
                  <a:ext uri="{0D108BD9-81ED-4DB2-BD59-A6C34878D82A}">
                    <a16:rowId xmlns:a16="http://schemas.microsoft.com/office/drawing/2014/main" val="4168806996"/>
                  </a:ext>
                </a:extLst>
              </a:tr>
              <a:tr h="216000">
                <a:tc>
                  <a:txBody>
                    <a:bodyPr/>
                    <a:lstStyle/>
                    <a:p>
                      <a:pPr algn="l"/>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Durée d'extinction de la dette *</a:t>
                      </a:r>
                    </a:p>
                    <a:p>
                      <a:pPr algn="l"/>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encours total de la dette / épargne brute annuelle</a:t>
                      </a:r>
                    </a:p>
                  </a:txBody>
                  <a:tcPr marL="62693" marR="62693" marT="0" marB="0" anchor="ctr">
                    <a:solidFill>
                      <a:schemeClr val="accent2">
                        <a:lumMod val="40000"/>
                        <a:lumOff val="60000"/>
                      </a:schemeClr>
                    </a:solidFill>
                  </a:tcPr>
                </a:tc>
                <a:tc>
                  <a:txBody>
                    <a:bodyPr/>
                    <a:lstStyle/>
                    <a:p>
                      <a:pPr algn="ctr"/>
                      <a:endPar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2693" marR="62693" marT="0" marB="0" anchor="ctr">
                    <a:solidFill>
                      <a:schemeClr val="accent2">
                        <a:lumMod val="40000"/>
                        <a:lumOff val="60000"/>
                      </a:schemeClr>
                    </a:solidFill>
                  </a:tcPr>
                </a:tc>
                <a:tc>
                  <a:txBody>
                    <a:bodyPr/>
                    <a:lstStyle/>
                    <a:p>
                      <a:pPr algn="ctr"/>
                      <a:endPar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62693" marR="62693" marT="0" marB="0" anchor="ctr">
                    <a:solidFill>
                      <a:schemeClr val="accent2">
                        <a:lumMod val="40000"/>
                        <a:lumOff val="60000"/>
                      </a:schemeClr>
                    </a:solidFill>
                  </a:tcPr>
                </a:tc>
                <a:extLst>
                  <a:ext uri="{0D108BD9-81ED-4DB2-BD59-A6C34878D82A}">
                    <a16:rowId xmlns:a16="http://schemas.microsoft.com/office/drawing/2014/main" val="1040030393"/>
                  </a:ext>
                </a:extLst>
              </a:tr>
              <a:tr h="216000">
                <a:tc>
                  <a:txBody>
                    <a:bodyPr/>
                    <a:lstStyle/>
                    <a:p>
                      <a:pPr algn="l"/>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Taux d'impayés sur les factures de l'année précédente</a:t>
                      </a:r>
                    </a:p>
                    <a:p>
                      <a:pPr algn="l"/>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(hors branchements et travaux divers)</a:t>
                      </a:r>
                    </a:p>
                  </a:txBody>
                  <a:tcPr marL="62693" marR="62693" marT="0" marB="0" anchor="ctr">
                    <a:solidFill>
                      <a:schemeClr val="accent2">
                        <a:lumMod val="20000"/>
                        <a:lumOff val="8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0</a:t>
                      </a:r>
                    </a:p>
                  </a:txBody>
                  <a:tcPr marL="62693" marR="62693" marT="0" marB="0" anchor="ctr">
                    <a:solidFill>
                      <a:schemeClr val="accent2">
                        <a:lumMod val="20000"/>
                        <a:lumOff val="8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0</a:t>
                      </a:r>
                    </a:p>
                  </a:txBody>
                  <a:tcPr marL="62693" marR="62693" marT="0" marB="0" anchor="ctr">
                    <a:solidFill>
                      <a:schemeClr val="accent2">
                        <a:lumMod val="20000"/>
                        <a:lumOff val="80000"/>
                      </a:schemeClr>
                    </a:solidFill>
                  </a:tcPr>
                </a:tc>
                <a:extLst>
                  <a:ext uri="{0D108BD9-81ED-4DB2-BD59-A6C34878D82A}">
                    <a16:rowId xmlns:a16="http://schemas.microsoft.com/office/drawing/2014/main" val="2346629513"/>
                  </a:ext>
                </a:extLst>
              </a:tr>
              <a:tr h="216000">
                <a:tc>
                  <a:txBody>
                    <a:bodyPr/>
                    <a:lstStyle/>
                    <a:p>
                      <a:pPr algn="l"/>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Existence d'un dispositif de mémorisation des réclamations</a:t>
                      </a:r>
                    </a:p>
                  </a:txBody>
                  <a:tcPr marL="62693" marR="62693" marT="0" marB="0" anchor="ctr">
                    <a:solidFill>
                      <a:schemeClr val="accent2">
                        <a:lumMod val="40000"/>
                        <a:lumOff val="6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oui</a:t>
                      </a:r>
                    </a:p>
                  </a:txBody>
                  <a:tcPr marL="62693" marR="62693" marT="0" marB="0" anchor="ctr">
                    <a:solidFill>
                      <a:schemeClr val="accent2">
                        <a:lumMod val="40000"/>
                        <a:lumOff val="6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oui</a:t>
                      </a:r>
                    </a:p>
                  </a:txBody>
                  <a:tcPr marL="62693" marR="62693" marT="0" marB="0" anchor="ctr">
                    <a:solidFill>
                      <a:schemeClr val="accent2">
                        <a:lumMod val="40000"/>
                        <a:lumOff val="60000"/>
                      </a:schemeClr>
                    </a:solidFill>
                  </a:tcPr>
                </a:tc>
                <a:extLst>
                  <a:ext uri="{0D108BD9-81ED-4DB2-BD59-A6C34878D82A}">
                    <a16:rowId xmlns:a16="http://schemas.microsoft.com/office/drawing/2014/main" val="2710178611"/>
                  </a:ext>
                </a:extLst>
              </a:tr>
              <a:tr h="216000">
                <a:tc>
                  <a:txBody>
                    <a:bodyPr/>
                    <a:lstStyle/>
                    <a:p>
                      <a:pPr algn="l"/>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Taux de réclamation</a:t>
                      </a:r>
                    </a:p>
                    <a:p>
                      <a:pPr algn="l"/>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nombre de réclamation / 1 000 abonnés</a:t>
                      </a:r>
                    </a:p>
                  </a:txBody>
                  <a:tcPr marL="62693" marR="62693" marT="0" marB="0" anchor="ctr">
                    <a:solidFill>
                      <a:schemeClr val="accent2">
                        <a:lumMod val="20000"/>
                        <a:lumOff val="8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0</a:t>
                      </a:r>
                    </a:p>
                  </a:txBody>
                  <a:tcPr marL="62693" marR="62693" marT="0" marB="0" anchor="ctr">
                    <a:solidFill>
                      <a:schemeClr val="accent2">
                        <a:lumMod val="20000"/>
                        <a:lumOff val="80000"/>
                      </a:schemeClr>
                    </a:solidFill>
                  </a:tcPr>
                </a:tc>
                <a:tc>
                  <a:txBody>
                    <a:bodyPr/>
                    <a:lstStyle/>
                    <a:p>
                      <a:pPr algn="ctr"/>
                      <a:r>
                        <a:rPr lang="fr-FR" sz="1100" b="0" i="0" dirty="0">
                          <a:solidFill>
                            <a:schemeClr val="tx1"/>
                          </a:solidFill>
                          <a:effectLst/>
                          <a:latin typeface="Arial Narrow" panose="020B0604020202020204" pitchFamily="34" charset="0"/>
                          <a:ea typeface="Times New Roman" panose="02020603050405020304" pitchFamily="18" charset="0"/>
                          <a:cs typeface="Arial Narrow" panose="020B0604020202020204" pitchFamily="34" charset="0"/>
                        </a:rPr>
                        <a:t>0</a:t>
                      </a:r>
                    </a:p>
                  </a:txBody>
                  <a:tcPr marL="62693" marR="62693" marT="0" marB="0" anchor="ctr">
                    <a:solidFill>
                      <a:schemeClr val="accent2">
                        <a:lumMod val="20000"/>
                        <a:lumOff val="80000"/>
                      </a:schemeClr>
                    </a:solidFill>
                  </a:tcPr>
                </a:tc>
                <a:extLst>
                  <a:ext uri="{0D108BD9-81ED-4DB2-BD59-A6C34878D82A}">
                    <a16:rowId xmlns:a16="http://schemas.microsoft.com/office/drawing/2014/main" val="3561429230"/>
                  </a:ext>
                </a:extLst>
              </a:tr>
            </a:tbl>
          </a:graphicData>
        </a:graphic>
      </p:graphicFrame>
      <p:sp>
        <p:nvSpPr>
          <p:cNvPr id="2" name="ZoneTexte 1">
            <a:extLst>
              <a:ext uri="{FF2B5EF4-FFF2-40B4-BE49-F238E27FC236}">
                <a16:creationId xmlns:a16="http://schemas.microsoft.com/office/drawing/2014/main" id="{39C3F604-EAE0-E832-9443-84203CFC5089}"/>
              </a:ext>
            </a:extLst>
          </p:cNvPr>
          <p:cNvSpPr txBox="1"/>
          <p:nvPr/>
        </p:nvSpPr>
        <p:spPr>
          <a:xfrm>
            <a:off x="4859439" y="4758272"/>
            <a:ext cx="6802052" cy="830997"/>
          </a:xfrm>
          <a:prstGeom prst="rect">
            <a:avLst/>
          </a:prstGeom>
          <a:solidFill>
            <a:schemeClr val="accent2">
              <a:lumMod val="20000"/>
              <a:lumOff val="80000"/>
            </a:schemeClr>
          </a:solidFill>
        </p:spPr>
        <p:txBody>
          <a:bodyPr wrap="square" rtlCol="0">
            <a:spAutoFit/>
          </a:bodyPr>
          <a:lstStyle/>
          <a:p>
            <a:pPr algn="just"/>
            <a:r>
              <a:rPr lang="fr-FR" sz="1200" dirty="0">
                <a:latin typeface="Arial Narrow" panose="020B0604020202020204" pitchFamily="34" charset="0"/>
                <a:cs typeface="Arial Narrow" panose="020B0604020202020204" pitchFamily="34" charset="0"/>
              </a:rPr>
              <a:t>* </a:t>
            </a:r>
            <a:r>
              <a:rPr lang="fr-FR" sz="1200" u="sng" dirty="0">
                <a:latin typeface="Arial Narrow" panose="020B0604020202020204" pitchFamily="34" charset="0"/>
                <a:cs typeface="Arial Narrow" panose="020B0604020202020204" pitchFamily="34" charset="0"/>
              </a:rPr>
              <a:t>Extinction de la dette – méthode de calcul </a:t>
            </a:r>
            <a:r>
              <a:rPr lang="fr-FR" sz="1200" dirty="0">
                <a:latin typeface="Arial Narrow" panose="020B0604020202020204" pitchFamily="34" charset="0"/>
                <a:cs typeface="Arial Narrow" panose="020B0604020202020204" pitchFamily="34" charset="0"/>
              </a:rPr>
              <a:t>:</a:t>
            </a:r>
          </a:p>
          <a:p>
            <a:pPr algn="just"/>
            <a:r>
              <a:rPr lang="fr-FR" sz="1200" dirty="0">
                <a:latin typeface="Arial Narrow" panose="020B0604020202020204" pitchFamily="34" charset="0"/>
                <a:cs typeface="Arial Narrow" panose="020B0604020202020204" pitchFamily="34" charset="0"/>
              </a:rPr>
              <a:t>Recettes réelles de fonctionnement – dépenses réelles de fonctionnement (y compris intérêts de la dette) = épargne brute</a:t>
            </a:r>
          </a:p>
          <a:p>
            <a:pPr algn="just"/>
            <a:r>
              <a:rPr lang="fr-FR" sz="1200" dirty="0">
                <a:latin typeface="Arial Narrow" panose="020B0604020202020204" pitchFamily="34" charset="0"/>
                <a:cs typeface="Arial Narrow" panose="020B0604020202020204" pitchFamily="34" charset="0"/>
              </a:rPr>
              <a:t>Puis, endettement au 31/12 année n / épargne brute = nombre année</a:t>
            </a:r>
          </a:p>
        </p:txBody>
      </p:sp>
      <p:sp>
        <p:nvSpPr>
          <p:cNvPr id="3" name="ZoneTexte 2">
            <a:extLst>
              <a:ext uri="{FF2B5EF4-FFF2-40B4-BE49-F238E27FC236}">
                <a16:creationId xmlns:a16="http://schemas.microsoft.com/office/drawing/2014/main" id="{39BD90AD-DDD2-B4B6-549E-8378EB2ED41A}"/>
              </a:ext>
            </a:extLst>
          </p:cNvPr>
          <p:cNvSpPr txBox="1"/>
          <p:nvPr/>
        </p:nvSpPr>
        <p:spPr>
          <a:xfrm>
            <a:off x="4859439" y="5683253"/>
            <a:ext cx="6802052" cy="461665"/>
          </a:xfrm>
          <a:prstGeom prst="rect">
            <a:avLst/>
          </a:prstGeom>
          <a:solidFill>
            <a:schemeClr val="accent2">
              <a:lumMod val="20000"/>
              <a:lumOff val="80000"/>
            </a:schemeClr>
          </a:solidFill>
        </p:spPr>
        <p:txBody>
          <a:bodyPr wrap="square" rtlCol="0">
            <a:spAutoFit/>
          </a:bodyPr>
          <a:lstStyle/>
          <a:p>
            <a:pPr algn="just"/>
            <a:r>
              <a:rPr lang="fr-FR" sz="1200" dirty="0">
                <a:latin typeface="Arial Narrow" panose="020B0604020202020204" pitchFamily="34" charset="0"/>
                <a:cs typeface="Arial Narrow" panose="020B0604020202020204" pitchFamily="34" charset="0"/>
              </a:rPr>
              <a:t>* </a:t>
            </a:r>
            <a:r>
              <a:rPr lang="fr-FR" sz="1200" u="sng" dirty="0">
                <a:latin typeface="Arial Narrow" panose="020B0604020202020204" pitchFamily="34" charset="0"/>
                <a:cs typeface="Arial Narrow" panose="020B0604020202020204" pitchFamily="34" charset="0"/>
              </a:rPr>
              <a:t>Indice de connaissance des rejets au milieu naturel</a:t>
            </a:r>
            <a:r>
              <a:rPr lang="fr-FR" sz="1200" dirty="0">
                <a:latin typeface="Arial Narrow" panose="020B0604020202020204" pitchFamily="34" charset="0"/>
                <a:cs typeface="Arial Narrow" panose="020B0604020202020204" pitchFamily="34" charset="0"/>
              </a:rPr>
              <a:t>:</a:t>
            </a:r>
          </a:p>
          <a:p>
            <a:pPr algn="just"/>
            <a:r>
              <a:rPr lang="fr-FR" sz="1200" dirty="0">
                <a:latin typeface="Arial Narrow" panose="020B0604020202020204" pitchFamily="34" charset="0"/>
                <a:cs typeface="Arial Narrow" panose="020B0604020202020204" pitchFamily="34" charset="0"/>
              </a:rPr>
              <a:t>Le barème de calcul de cet indicateur est présenté page suivante</a:t>
            </a:r>
          </a:p>
        </p:txBody>
      </p:sp>
      <p:sp>
        <p:nvSpPr>
          <p:cNvPr id="9" name="ZoneTexte 8">
            <a:extLst>
              <a:ext uri="{FF2B5EF4-FFF2-40B4-BE49-F238E27FC236}">
                <a16:creationId xmlns:a16="http://schemas.microsoft.com/office/drawing/2014/main" id="{59F73B56-3AED-AB25-F1EE-760319AF24E5}"/>
              </a:ext>
            </a:extLst>
          </p:cNvPr>
          <p:cNvSpPr txBox="1"/>
          <p:nvPr/>
        </p:nvSpPr>
        <p:spPr>
          <a:xfrm>
            <a:off x="556324" y="1045198"/>
            <a:ext cx="11004740" cy="723936"/>
          </a:xfrm>
          <a:prstGeom prst="rect">
            <a:avLst/>
          </a:prstGeom>
        </p:spPr>
        <p:txBody>
          <a:bodyPr vert="horz" lIns="91440" tIns="45720" rIns="91440" bIns="45720" rtlCol="0" anchor="t">
            <a:normAutofit fontScale="77500" lnSpcReduction="20000"/>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La constitution </a:t>
            </a:r>
            <a:r>
              <a:rPr lang="en-US" sz="1600" dirty="0" err="1">
                <a:latin typeface="Arial Narrow" panose="020B0604020202020204" pitchFamily="34" charset="0"/>
                <a:cs typeface="Arial Narrow" panose="020B0604020202020204" pitchFamily="34" charset="0"/>
              </a:rPr>
              <a:t>d'une</a:t>
            </a:r>
            <a:r>
              <a:rPr lang="en-US" sz="1600" dirty="0">
                <a:latin typeface="Arial Narrow" panose="020B0604020202020204" pitchFamily="34" charset="0"/>
                <a:cs typeface="Arial Narrow" panose="020B0604020202020204" pitchFamily="34" charset="0"/>
              </a:rPr>
              <a:t> CCSPL </a:t>
            </a:r>
            <a:r>
              <a:rPr lang="en-US" sz="1600" dirty="0" err="1">
                <a:latin typeface="Arial Narrow" panose="020B0604020202020204" pitchFamily="34" charset="0"/>
                <a:cs typeface="Arial Narrow" panose="020B0604020202020204" pitchFamily="34" charset="0"/>
              </a:rPr>
              <a:t>est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obligatoire</a:t>
            </a:r>
            <a:r>
              <a:rPr lang="en-US" sz="1600" dirty="0">
                <a:latin typeface="Arial Narrow" panose="020B0604020202020204" pitchFamily="34" charset="0"/>
                <a:cs typeface="Arial Narrow" panose="020B0604020202020204" pitchFamily="34" charset="0"/>
              </a:rPr>
              <a:t> pour les communes de plus de 10 000 habitants, les EPCI de plus de 50 000 habitants et les </a:t>
            </a:r>
            <a:r>
              <a:rPr lang="en-US" sz="1600" dirty="0" err="1">
                <a:latin typeface="Arial Narrow" panose="020B0604020202020204" pitchFamily="34" charset="0"/>
                <a:cs typeface="Arial Narrow" panose="020B0604020202020204" pitchFamily="34" charset="0"/>
              </a:rPr>
              <a:t>syndicats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mixtes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comprenant</a:t>
            </a:r>
            <a:r>
              <a:rPr lang="en-US" sz="1600" dirty="0">
                <a:latin typeface="Arial Narrow" panose="020B0604020202020204" pitchFamily="34" charset="0"/>
                <a:cs typeface="Arial Narrow" panose="020B0604020202020204" pitchFamily="34" charset="0"/>
              </a:rPr>
              <a:t> au </a:t>
            </a:r>
            <a:r>
              <a:rPr lang="en-US" sz="1600" dirty="0" err="1">
                <a:latin typeface="Arial Narrow" panose="020B0604020202020204" pitchFamily="34" charset="0"/>
                <a:cs typeface="Arial Narrow" panose="020B0604020202020204" pitchFamily="34" charset="0"/>
              </a:rPr>
              <a:t>moins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une</a:t>
            </a:r>
            <a:r>
              <a:rPr lang="en-US" sz="1600" dirty="0">
                <a:latin typeface="Arial Narrow" panose="020B0604020202020204" pitchFamily="34" charset="0"/>
                <a:cs typeface="Arial Narrow" panose="020B0604020202020204" pitchFamily="34" charset="0"/>
              </a:rPr>
              <a:t> commune de plus de 10 000 habitants.</a:t>
            </a:r>
          </a:p>
          <a:p>
            <a:pPr algn="just">
              <a:lnSpc>
                <a:spcPct val="90000"/>
              </a:lnSpc>
              <a:spcAft>
                <a:spcPts val="600"/>
              </a:spcAft>
            </a:pPr>
            <a:r>
              <a:rPr lang="en-US" sz="1600" i="1" dirty="0">
                <a:solidFill>
                  <a:srgbClr val="0432FF"/>
                </a:solidFill>
                <a:latin typeface="Arial Narrow" panose="020B0604020202020204" pitchFamily="34" charset="0"/>
                <a:cs typeface="Arial Narrow" panose="020B0604020202020204" pitchFamily="34" charset="0"/>
              </a:rPr>
              <a:t>CGCT – </a:t>
            </a:r>
            <a:r>
              <a:rPr lang="en-US" sz="1600" i="1" dirty="0" err="1">
                <a:solidFill>
                  <a:srgbClr val="0432FF"/>
                </a:solidFill>
                <a:latin typeface="Arial Narrow" panose="020B0604020202020204" pitchFamily="34" charset="0"/>
                <a:cs typeface="Arial Narrow" panose="020B0604020202020204" pitchFamily="34" charset="0"/>
              </a:rPr>
              <a:t>annexe</a:t>
            </a:r>
            <a:r>
              <a:rPr lang="en-US" sz="1600" i="1" dirty="0">
                <a:solidFill>
                  <a:srgbClr val="0432FF"/>
                </a:solidFill>
                <a:latin typeface="Arial Narrow" panose="020B0604020202020204" pitchFamily="34" charset="0"/>
                <a:cs typeface="Arial Narrow" panose="020B0604020202020204" pitchFamily="34" charset="0"/>
              </a:rPr>
              <a:t> V aux articles D2224-1 à -3 - Les rapports </a:t>
            </a:r>
            <a:r>
              <a:rPr lang="en-US" sz="1600" i="1" dirty="0" err="1">
                <a:solidFill>
                  <a:srgbClr val="0432FF"/>
                </a:solidFill>
                <a:latin typeface="Arial Narrow" panose="020B0604020202020204" pitchFamily="34" charset="0"/>
                <a:cs typeface="Arial Narrow" panose="020B0604020202020204" pitchFamily="34" charset="0"/>
              </a:rPr>
              <a:t>soumis</a:t>
            </a:r>
            <a:r>
              <a:rPr lang="en-US" sz="1600" i="1" dirty="0">
                <a:solidFill>
                  <a:srgbClr val="0432FF"/>
                </a:solidFill>
                <a:latin typeface="Arial Narrow" panose="020B0604020202020204" pitchFamily="34" charset="0"/>
                <a:cs typeface="Arial Narrow" panose="020B0604020202020204" pitchFamily="34" charset="0"/>
              </a:rPr>
              <a:t> à </a:t>
            </a:r>
            <a:r>
              <a:rPr lang="en-US" sz="1600" i="1" dirty="0" err="1">
                <a:solidFill>
                  <a:srgbClr val="0432FF"/>
                </a:solidFill>
                <a:latin typeface="Arial Narrow" panose="020B0604020202020204" pitchFamily="34" charset="0"/>
                <a:cs typeface="Arial Narrow" panose="020B0604020202020204" pitchFamily="34" charset="0"/>
              </a:rPr>
              <a:t>l'examen</a:t>
            </a:r>
            <a:r>
              <a:rPr lang="en-US" sz="1600" i="1" dirty="0">
                <a:solidFill>
                  <a:srgbClr val="0432FF"/>
                </a:solidFill>
                <a:latin typeface="Arial Narrow" panose="020B0604020202020204" pitchFamily="34" charset="0"/>
                <a:cs typeface="Arial Narrow" panose="020B0604020202020204" pitchFamily="34" charset="0"/>
              </a:rPr>
              <a:t> de la commission consultative des services publics </a:t>
            </a:r>
            <a:r>
              <a:rPr lang="en-US" sz="1600" i="1" dirty="0" err="1">
                <a:solidFill>
                  <a:srgbClr val="0432FF"/>
                </a:solidFill>
                <a:latin typeface="Arial Narrow" panose="020B0604020202020204" pitchFamily="34" charset="0"/>
                <a:cs typeface="Arial Narrow" panose="020B0604020202020204" pitchFamily="34" charset="0"/>
              </a:rPr>
              <a:t>locaux</a:t>
            </a:r>
            <a:r>
              <a:rPr lang="en-US" sz="1600" i="1" dirty="0">
                <a:solidFill>
                  <a:srgbClr val="0432FF"/>
                </a:solidFill>
                <a:latin typeface="Arial Narrow" panose="020B0604020202020204" pitchFamily="34" charset="0"/>
                <a:cs typeface="Arial Narrow" panose="020B0604020202020204" pitchFamily="34" charset="0"/>
              </a:rPr>
              <a:t> </a:t>
            </a:r>
            <a:r>
              <a:rPr lang="en-US" sz="1600" i="1" dirty="0" err="1">
                <a:solidFill>
                  <a:srgbClr val="0432FF"/>
                </a:solidFill>
                <a:latin typeface="Arial Narrow" panose="020B0604020202020204" pitchFamily="34" charset="0"/>
                <a:cs typeface="Arial Narrow" panose="020B0604020202020204" pitchFamily="34" charset="0"/>
              </a:rPr>
              <a:t>en</a:t>
            </a:r>
            <a:r>
              <a:rPr lang="en-US" sz="1600" i="1" dirty="0">
                <a:solidFill>
                  <a:srgbClr val="0432FF"/>
                </a:solidFill>
                <a:latin typeface="Arial Narrow" panose="020B0604020202020204" pitchFamily="34" charset="0"/>
                <a:cs typeface="Arial Narrow" panose="020B0604020202020204" pitchFamily="34" charset="0"/>
              </a:rPr>
              <a:t> application de </a:t>
            </a:r>
            <a:r>
              <a:rPr lang="en-US" sz="1600" i="1" dirty="0" err="1">
                <a:solidFill>
                  <a:srgbClr val="0432FF"/>
                </a:solidFill>
                <a:latin typeface="Arial Narrow" panose="020B0604020202020204" pitchFamily="34" charset="0"/>
                <a:cs typeface="Arial Narrow" panose="020B0604020202020204" pitchFamily="34" charset="0"/>
              </a:rPr>
              <a:t>l'article</a:t>
            </a:r>
            <a:r>
              <a:rPr lang="en-US" sz="1600" i="1" dirty="0">
                <a:solidFill>
                  <a:srgbClr val="0432FF"/>
                </a:solidFill>
                <a:latin typeface="Arial Narrow" panose="020B0604020202020204" pitchFamily="34" charset="0"/>
                <a:cs typeface="Arial Narrow" panose="020B0604020202020204" pitchFamily="34" charset="0"/>
              </a:rPr>
              <a:t> L. 1413-1 du code </a:t>
            </a:r>
            <a:r>
              <a:rPr lang="en-US" sz="1600" i="1" dirty="0" err="1">
                <a:solidFill>
                  <a:srgbClr val="0432FF"/>
                </a:solidFill>
                <a:latin typeface="Arial Narrow" panose="020B0604020202020204" pitchFamily="34" charset="0"/>
                <a:cs typeface="Arial Narrow" panose="020B0604020202020204" pitchFamily="34" charset="0"/>
              </a:rPr>
              <a:t>général</a:t>
            </a:r>
            <a:r>
              <a:rPr lang="en-US" sz="1600" i="1" dirty="0">
                <a:solidFill>
                  <a:srgbClr val="0432FF"/>
                </a:solidFill>
                <a:latin typeface="Arial Narrow" panose="020B0604020202020204" pitchFamily="34" charset="0"/>
                <a:cs typeface="Arial Narrow" panose="020B0604020202020204" pitchFamily="34" charset="0"/>
              </a:rPr>
              <a:t> des </a:t>
            </a:r>
            <a:r>
              <a:rPr lang="en-US" sz="1600" i="1" dirty="0" err="1">
                <a:solidFill>
                  <a:srgbClr val="0432FF"/>
                </a:solidFill>
                <a:latin typeface="Arial Narrow" panose="020B0604020202020204" pitchFamily="34" charset="0"/>
                <a:cs typeface="Arial Narrow" panose="020B0604020202020204" pitchFamily="34" charset="0"/>
              </a:rPr>
              <a:t>collectivités</a:t>
            </a:r>
            <a:r>
              <a:rPr lang="en-US" sz="1600" i="1" dirty="0">
                <a:solidFill>
                  <a:srgbClr val="0432FF"/>
                </a:solidFill>
                <a:latin typeface="Arial Narrow" panose="020B0604020202020204" pitchFamily="34" charset="0"/>
                <a:cs typeface="Arial Narrow" panose="020B0604020202020204" pitchFamily="34" charset="0"/>
              </a:rPr>
              <a:t> </a:t>
            </a:r>
            <a:r>
              <a:rPr lang="en-US" sz="1600" i="1" dirty="0" err="1">
                <a:solidFill>
                  <a:srgbClr val="0432FF"/>
                </a:solidFill>
                <a:latin typeface="Arial Narrow" panose="020B0604020202020204" pitchFamily="34" charset="0"/>
                <a:cs typeface="Arial Narrow" panose="020B0604020202020204" pitchFamily="34" charset="0"/>
              </a:rPr>
              <a:t>territoriales</a:t>
            </a:r>
            <a:r>
              <a:rPr lang="en-US" sz="1600" i="1" dirty="0">
                <a:solidFill>
                  <a:srgbClr val="0432FF"/>
                </a:solidFill>
                <a:latin typeface="Arial Narrow" panose="020B0604020202020204" pitchFamily="34" charset="0"/>
                <a:cs typeface="Arial Narrow" panose="020B0604020202020204" pitchFamily="34" charset="0"/>
              </a:rPr>
              <a:t> </a:t>
            </a:r>
            <a:r>
              <a:rPr lang="en-US" sz="1600" i="1" dirty="0" err="1">
                <a:solidFill>
                  <a:srgbClr val="0432FF"/>
                </a:solidFill>
                <a:latin typeface="Arial Narrow" panose="020B0604020202020204" pitchFamily="34" charset="0"/>
                <a:cs typeface="Arial Narrow" panose="020B0604020202020204" pitchFamily="34" charset="0"/>
              </a:rPr>
              <a:t>présentent</a:t>
            </a:r>
            <a:r>
              <a:rPr lang="en-US" sz="1600" i="1" dirty="0">
                <a:solidFill>
                  <a:srgbClr val="0432FF"/>
                </a:solidFill>
                <a:latin typeface="Arial Narrow" panose="020B0604020202020204" pitchFamily="34" charset="0"/>
                <a:cs typeface="Arial Narrow" panose="020B0604020202020204" pitchFamily="34" charset="0"/>
              </a:rPr>
              <a:t> </a:t>
            </a:r>
            <a:r>
              <a:rPr lang="en-US" sz="1600" i="1" dirty="0" err="1">
                <a:solidFill>
                  <a:srgbClr val="0432FF"/>
                </a:solidFill>
                <a:latin typeface="Arial Narrow" panose="020B0604020202020204" pitchFamily="34" charset="0"/>
                <a:cs typeface="Arial Narrow" panose="020B0604020202020204" pitchFamily="34" charset="0"/>
              </a:rPr>
              <a:t>en</a:t>
            </a:r>
            <a:r>
              <a:rPr lang="en-US" sz="1600" i="1" dirty="0">
                <a:solidFill>
                  <a:srgbClr val="0432FF"/>
                </a:solidFill>
                <a:latin typeface="Arial Narrow" panose="020B0604020202020204" pitchFamily="34" charset="0"/>
                <a:cs typeface="Arial Narrow" panose="020B0604020202020204" pitchFamily="34" charset="0"/>
              </a:rPr>
              <a:t> </a:t>
            </a:r>
            <a:r>
              <a:rPr lang="en-US" sz="1600" i="1" dirty="0" err="1">
                <a:solidFill>
                  <a:srgbClr val="0432FF"/>
                </a:solidFill>
                <a:latin typeface="Arial Narrow" panose="020B0604020202020204" pitchFamily="34" charset="0"/>
                <a:cs typeface="Arial Narrow" panose="020B0604020202020204" pitchFamily="34" charset="0"/>
              </a:rPr>
              <a:t>outre</a:t>
            </a:r>
            <a:r>
              <a:rPr lang="en-US" sz="1600" i="1" dirty="0">
                <a:solidFill>
                  <a:srgbClr val="0432FF"/>
                </a:solidFill>
                <a:latin typeface="Arial Narrow" panose="020B0604020202020204" pitchFamily="34" charset="0"/>
                <a:cs typeface="Arial Narrow" panose="020B0604020202020204" pitchFamily="34" charset="0"/>
              </a:rPr>
              <a:t> les </a:t>
            </a:r>
            <a:r>
              <a:rPr lang="en-US" sz="1600" i="1" dirty="0" err="1">
                <a:solidFill>
                  <a:srgbClr val="0432FF"/>
                </a:solidFill>
                <a:latin typeface="Arial Narrow" panose="020B0604020202020204" pitchFamily="34" charset="0"/>
                <a:cs typeface="Arial Narrow" panose="020B0604020202020204" pitchFamily="34" charset="0"/>
              </a:rPr>
              <a:t>éléments</a:t>
            </a:r>
            <a:r>
              <a:rPr lang="en-US" sz="1600" i="1" dirty="0">
                <a:solidFill>
                  <a:srgbClr val="0432FF"/>
                </a:solidFill>
                <a:latin typeface="Arial Narrow" panose="020B0604020202020204" pitchFamily="34" charset="0"/>
                <a:cs typeface="Arial Narrow" panose="020B0604020202020204" pitchFamily="34" charset="0"/>
              </a:rPr>
              <a:t> </a:t>
            </a:r>
            <a:r>
              <a:rPr lang="en-US" sz="1600" i="1" dirty="0" err="1">
                <a:solidFill>
                  <a:srgbClr val="0432FF"/>
                </a:solidFill>
                <a:latin typeface="Arial Narrow" panose="020B0604020202020204" pitchFamily="34" charset="0"/>
                <a:cs typeface="Arial Narrow" panose="020B0604020202020204" pitchFamily="34" charset="0"/>
              </a:rPr>
              <a:t>suivants</a:t>
            </a:r>
            <a:r>
              <a:rPr lang="en-US" sz="1600" i="1" dirty="0">
                <a:solidFill>
                  <a:srgbClr val="0432FF"/>
                </a:solidFill>
                <a:latin typeface="Arial Narrow" panose="020B0604020202020204" pitchFamily="34" charset="0"/>
                <a:cs typeface="Arial Narrow" panose="020B0604020202020204" pitchFamily="34" charset="0"/>
              </a:rPr>
              <a:t> :</a:t>
            </a:r>
          </a:p>
        </p:txBody>
      </p:sp>
    </p:spTree>
    <p:extLst>
      <p:ext uri="{BB962C8B-B14F-4D97-AF65-F5344CB8AC3E}">
        <p14:creationId xmlns:p14="http://schemas.microsoft.com/office/powerpoint/2010/main" val="3007917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DF16D-480D-BC3F-4A7E-98ECA86FFE7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795966F-8467-7784-A2A6-B079A7E16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D54445A-6D5C-2F1E-B177-FD1FFADAB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3453D65B-FA87-2C8F-79AE-68A32190D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re 1">
            <a:extLst>
              <a:ext uri="{FF2B5EF4-FFF2-40B4-BE49-F238E27FC236}">
                <a16:creationId xmlns:a16="http://schemas.microsoft.com/office/drawing/2014/main" id="{F2DB8F5D-71A5-7321-E505-9C154DCE8608}"/>
              </a:ext>
            </a:extLst>
          </p:cNvPr>
          <p:cNvSpPr txBox="1">
            <a:spLocks/>
          </p:cNvSpPr>
          <p:nvPr/>
        </p:nvSpPr>
        <p:spPr>
          <a:xfrm>
            <a:off x="838200" y="365126"/>
            <a:ext cx="10515600" cy="723936"/>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Complément Commission Consultative des services publics locaux</a:t>
            </a:r>
          </a:p>
          <a:p>
            <a:pPr algn="ctr"/>
            <a:r>
              <a:rPr lang="fr-FR" sz="4000" b="1" dirty="0">
                <a:solidFill>
                  <a:srgbClr val="008000"/>
                </a:solidFill>
                <a:latin typeface="Arial Narrow" panose="020B0604020202020204" pitchFamily="34" charset="0"/>
                <a:cs typeface="Arial Narrow" panose="020B0604020202020204" pitchFamily="34" charset="0"/>
              </a:rPr>
              <a:t>CCSPL</a:t>
            </a:r>
          </a:p>
        </p:txBody>
      </p:sp>
      <p:graphicFrame>
        <p:nvGraphicFramePr>
          <p:cNvPr id="8" name="Tableau 7">
            <a:extLst>
              <a:ext uri="{FF2B5EF4-FFF2-40B4-BE49-F238E27FC236}">
                <a16:creationId xmlns:a16="http://schemas.microsoft.com/office/drawing/2014/main" id="{23604FEB-B855-35AC-7F17-7D350D8E0315}"/>
              </a:ext>
            </a:extLst>
          </p:cNvPr>
          <p:cNvGraphicFramePr>
            <a:graphicFrameLocks noGrp="1"/>
          </p:cNvGraphicFramePr>
          <p:nvPr>
            <p:extLst>
              <p:ext uri="{D42A27DB-BD31-4B8C-83A1-F6EECF244321}">
                <p14:modId xmlns:p14="http://schemas.microsoft.com/office/powerpoint/2010/main" val="1864507296"/>
              </p:ext>
            </p:extLst>
          </p:nvPr>
        </p:nvGraphicFramePr>
        <p:xfrm>
          <a:off x="1571935" y="1656262"/>
          <a:ext cx="8973517" cy="3960000"/>
        </p:xfrm>
        <a:graphic>
          <a:graphicData uri="http://schemas.openxmlformats.org/drawingml/2006/table">
            <a:tbl>
              <a:tblPr firstRow="1" firstCol="1" bandRow="1">
                <a:tableStyleId>{00A15C55-8517-42AA-B614-E9B94910E393}</a:tableStyleId>
              </a:tblPr>
              <a:tblGrid>
                <a:gridCol w="480138">
                  <a:extLst>
                    <a:ext uri="{9D8B030D-6E8A-4147-A177-3AD203B41FA5}">
                      <a16:colId xmlns:a16="http://schemas.microsoft.com/office/drawing/2014/main" val="1953222859"/>
                    </a:ext>
                  </a:extLst>
                </a:gridCol>
                <a:gridCol w="6595339">
                  <a:extLst>
                    <a:ext uri="{9D8B030D-6E8A-4147-A177-3AD203B41FA5}">
                      <a16:colId xmlns:a16="http://schemas.microsoft.com/office/drawing/2014/main" val="4061406007"/>
                    </a:ext>
                  </a:extLst>
                </a:gridCol>
                <a:gridCol w="970888">
                  <a:extLst>
                    <a:ext uri="{9D8B030D-6E8A-4147-A177-3AD203B41FA5}">
                      <a16:colId xmlns:a16="http://schemas.microsoft.com/office/drawing/2014/main" val="327806207"/>
                    </a:ext>
                  </a:extLst>
                </a:gridCol>
                <a:gridCol w="927152">
                  <a:extLst>
                    <a:ext uri="{9D8B030D-6E8A-4147-A177-3AD203B41FA5}">
                      <a16:colId xmlns:a16="http://schemas.microsoft.com/office/drawing/2014/main" val="2163126846"/>
                    </a:ext>
                  </a:extLst>
                </a:gridCol>
              </a:tblGrid>
              <a:tr h="360000">
                <a:tc>
                  <a:txBody>
                    <a:bodyPr/>
                    <a:lstStyle/>
                    <a:p>
                      <a:pPr algn="ct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800" b="0" i="0" u="sng" dirty="0">
                          <a:effectLst/>
                          <a:latin typeface="Arial Narrow" panose="020B0604020202020204" pitchFamily="34" charset="0"/>
                          <a:ea typeface="Times New Roman" panose="02020603050405020304" pitchFamily="18" charset="0"/>
                          <a:cs typeface="Arial Narrow" panose="020B0604020202020204" pitchFamily="34" charset="0"/>
                        </a:rPr>
                        <a:t>Éléments communs à tous les types de réseaux </a:t>
                      </a:r>
                      <a:r>
                        <a:rPr lang="fr-FR" sz="8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53065" marR="53065" marT="0" marB="0" anchor="ctr"/>
                </a:tc>
                <a:tc>
                  <a:txBody>
                    <a:bodyPr/>
                    <a:lstStyle/>
                    <a:p>
                      <a:pPr algn="just"/>
                      <a:r>
                        <a:rPr lang="fr-FR" sz="800" b="0" i="0">
                          <a:effectLst/>
                          <a:latin typeface="Arial Narrow" panose="020B0604020202020204" pitchFamily="34" charset="0"/>
                          <a:cs typeface="Arial Narrow" panose="020B0604020202020204" pitchFamily="34" charset="0"/>
                        </a:rPr>
                        <a:t> </a:t>
                      </a:r>
                      <a:endParaRPr lang="fr-FR" sz="800" b="0" i="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rowSpan="11">
                  <a:txBody>
                    <a:bodyPr/>
                    <a:lstStyle/>
                    <a:p>
                      <a:pPr algn="ctr"/>
                      <a:r>
                        <a:rPr lang="fr-FR" sz="1200" b="1"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rPr>
                        <a:t>ICRMN</a:t>
                      </a:r>
                    </a:p>
                    <a:p>
                      <a:pPr algn="ctr"/>
                      <a:endParaRPr lang="fr-FR" sz="1200" b="1"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p>
                      <a:pPr algn="ctr"/>
                      <a:r>
                        <a:rPr lang="fr-FR" sz="1200" b="1"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rPr>
                        <a:t>=</a:t>
                      </a:r>
                    </a:p>
                    <a:p>
                      <a:pPr algn="ctr"/>
                      <a:endParaRPr lang="fr-FR" sz="1200" b="1"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p>
                      <a:pPr algn="ctr"/>
                      <a:r>
                        <a:rPr lang="fr-FR" sz="1200" b="1"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rPr>
                        <a:t>20</a:t>
                      </a:r>
                    </a:p>
                  </a:txBody>
                  <a:tcPr marL="53065" marR="53065" marT="0" marB="0" anchor="ctr">
                    <a:solidFill>
                      <a:schemeClr val="accent2"/>
                    </a:solidFill>
                  </a:tcPr>
                </a:tc>
                <a:extLst>
                  <a:ext uri="{0D108BD9-81ED-4DB2-BD59-A6C34878D82A}">
                    <a16:rowId xmlns:a16="http://schemas.microsoft.com/office/drawing/2014/main" val="1089575703"/>
                  </a:ext>
                </a:extLst>
              </a:tr>
              <a:tr h="360000">
                <a:tc>
                  <a:txBody>
                    <a:bodyPr/>
                    <a:lstStyle/>
                    <a:p>
                      <a:pPr algn="ctr"/>
                      <a:r>
                        <a:rPr lang="fr-FR" sz="800" b="0" i="0">
                          <a:effectLst/>
                          <a:latin typeface="Arial Narrow" panose="020B0604020202020204" pitchFamily="34" charset="0"/>
                          <a:ea typeface="Times New Roman" panose="02020603050405020304" pitchFamily="18" charset="0"/>
                          <a:cs typeface="Arial Narrow" panose="020B0604020202020204" pitchFamily="34" charset="0"/>
                        </a:rPr>
                        <a:t>+ 20</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800" b="0" i="0">
                          <a:effectLst/>
                          <a:latin typeface="Arial Narrow" panose="020B0604020202020204" pitchFamily="34" charset="0"/>
                          <a:ea typeface="Times New Roman" panose="02020603050405020304" pitchFamily="18" charset="0"/>
                          <a:cs typeface="Arial Narrow" panose="020B0604020202020204" pitchFamily="34" charset="0"/>
                        </a:rPr>
                        <a:t>identification sur plan et visite de terrain pour localiser les points de rejets potentiels aux milieux récepteurs (réseaux de collecte des eaux usées non raccordés, déversoirs d'orage, trop pleins de postes de refoulement)</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20</a:t>
                      </a: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2285117566"/>
                  </a:ext>
                </a:extLst>
              </a:tr>
              <a:tr h="360000">
                <a:tc>
                  <a:txBody>
                    <a:bodyPr/>
                    <a:lstStyle/>
                    <a:p>
                      <a:pPr algn="ctr"/>
                      <a:r>
                        <a:rPr lang="fr-FR" sz="800" b="0" i="0">
                          <a:effectLst/>
                          <a:latin typeface="Arial Narrow" panose="020B0604020202020204" pitchFamily="34" charset="0"/>
                          <a:ea typeface="Times New Roman" panose="02020603050405020304" pitchFamily="18" charset="0"/>
                          <a:cs typeface="Arial Narrow" panose="020B0604020202020204" pitchFamily="34" charset="0"/>
                        </a:rPr>
                        <a:t>+ 10</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800" b="0" i="0" dirty="0">
                          <a:effectLst/>
                          <a:latin typeface="Arial Narrow" panose="020B0604020202020204" pitchFamily="34" charset="0"/>
                          <a:ea typeface="Times New Roman" panose="02020603050405020304" pitchFamily="18" charset="0"/>
                          <a:cs typeface="Arial Narrow" panose="020B0604020202020204" pitchFamily="34" charset="0"/>
                        </a:rPr>
                        <a:t>évaluation sur carte et sur une base forfaitaire de la pollution collectée en amont de chaque point potentiel de rejet (population raccordée et charges polluantes des établissements industriels raccordés)</a:t>
                      </a: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0</a:t>
                      </a: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2373962533"/>
                  </a:ext>
                </a:extLst>
              </a:tr>
              <a:tr h="360000">
                <a:tc>
                  <a:txBody>
                    <a:bodyPr/>
                    <a:lstStyle/>
                    <a:p>
                      <a:pPr algn="ctr"/>
                      <a:r>
                        <a:rPr lang="fr-FR" sz="800" b="0" i="0">
                          <a:effectLst/>
                          <a:latin typeface="Arial Narrow" panose="020B0604020202020204" pitchFamily="34" charset="0"/>
                          <a:ea typeface="Times New Roman" panose="02020603050405020304" pitchFamily="18" charset="0"/>
                          <a:cs typeface="Arial Narrow" panose="020B0604020202020204" pitchFamily="34" charset="0"/>
                        </a:rPr>
                        <a:t>+ 20</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800" b="0" i="0">
                          <a:effectLst/>
                          <a:latin typeface="Arial Narrow" panose="020B0604020202020204" pitchFamily="34" charset="0"/>
                          <a:ea typeface="Times New Roman" panose="02020603050405020304" pitchFamily="18" charset="0"/>
                          <a:cs typeface="Arial Narrow" panose="020B0604020202020204" pitchFamily="34" charset="0"/>
                        </a:rPr>
                        <a:t>réalisation d'enquêtes de terrain pour reconnaître les points de déversements et mise en œuvre de témoins de rejet au milieu pour identifier le moment et l'importance du déversement</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0</a:t>
                      </a:r>
                    </a:p>
                  </a:txBody>
                  <a:tcPr marL="53065" marR="53065" marT="0" marB="0" anchor="ctr"/>
                </a:tc>
                <a:tc vMerge="1">
                  <a:txBody>
                    <a:bodyPr/>
                    <a:lstStyle/>
                    <a:p>
                      <a:endParaRPr lang="fr-FR"/>
                    </a:p>
                  </a:txBody>
                  <a:tcPr/>
                </a:tc>
                <a:extLst>
                  <a:ext uri="{0D108BD9-81ED-4DB2-BD59-A6C34878D82A}">
                    <a16:rowId xmlns:a16="http://schemas.microsoft.com/office/drawing/2014/main" val="2683349004"/>
                  </a:ext>
                </a:extLst>
              </a:tr>
              <a:tr h="360000">
                <a:tc>
                  <a:txBody>
                    <a:bodyPr/>
                    <a:lstStyle/>
                    <a:p>
                      <a:pPr algn="ctr"/>
                      <a:r>
                        <a:rPr lang="fr-FR" sz="800" b="0" i="0">
                          <a:effectLst/>
                          <a:latin typeface="Arial Narrow" panose="020B0604020202020204" pitchFamily="34" charset="0"/>
                          <a:ea typeface="Times New Roman" panose="02020603050405020304" pitchFamily="18" charset="0"/>
                          <a:cs typeface="Arial Narrow" panose="020B0604020202020204" pitchFamily="34" charset="0"/>
                        </a:rPr>
                        <a:t>+ 30</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800" b="0" i="0">
                          <a:effectLst/>
                          <a:latin typeface="Arial Narrow" panose="020B0604020202020204" pitchFamily="34" charset="0"/>
                          <a:ea typeface="Times New Roman" panose="02020603050405020304" pitchFamily="18" charset="0"/>
                          <a:cs typeface="Arial Narrow" panose="020B0604020202020204" pitchFamily="34" charset="0"/>
                        </a:rPr>
                        <a:t>réalisation de mesures de débit et de pollution sur les points de rejet - arrêté du 22/12/94 relatif à la surveillance des ouvrages de collecte et de traitement des eaux usées (L. 372-1-1 et L. 372-3 du code des communes)</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30</a:t>
                      </a:r>
                    </a:p>
                  </a:txBody>
                  <a:tcPr marL="53065" marR="53065" marT="0" marB="0" anchor="ctr"/>
                </a:tc>
                <a:tc vMerge="1">
                  <a:txBody>
                    <a:bodyPr/>
                    <a:lstStyle/>
                    <a:p>
                      <a:endParaRPr lang="fr-FR"/>
                    </a:p>
                  </a:txBody>
                  <a:tcPr/>
                </a:tc>
                <a:extLst>
                  <a:ext uri="{0D108BD9-81ED-4DB2-BD59-A6C34878D82A}">
                    <a16:rowId xmlns:a16="http://schemas.microsoft.com/office/drawing/2014/main" val="862731800"/>
                  </a:ext>
                </a:extLst>
              </a:tr>
              <a:tr h="360000">
                <a:tc>
                  <a:txBody>
                    <a:bodyPr/>
                    <a:lstStyle/>
                    <a:p>
                      <a:pPr algn="ctr"/>
                      <a:r>
                        <a:rPr lang="fr-FR" sz="800" b="0" i="0">
                          <a:effectLst/>
                          <a:latin typeface="Arial Narrow" panose="020B0604020202020204" pitchFamily="34" charset="0"/>
                          <a:ea typeface="Times New Roman" panose="02020603050405020304" pitchFamily="18" charset="0"/>
                          <a:cs typeface="Arial Narrow" panose="020B0604020202020204" pitchFamily="34" charset="0"/>
                        </a:rPr>
                        <a:t>+ 10</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800" b="0" i="0">
                          <a:effectLst/>
                          <a:latin typeface="Arial Narrow" panose="020B0604020202020204" pitchFamily="34" charset="0"/>
                          <a:ea typeface="Times New Roman" panose="02020603050405020304" pitchFamily="18" charset="0"/>
                          <a:cs typeface="Arial Narrow" panose="020B0604020202020204" pitchFamily="34" charset="0"/>
                        </a:rPr>
                        <a:t>réalisation d'un rapport présentant les dispositions prises pour la surveillance des systèmes de collecte et des stations d'épuration des agglomérations d'assainissement et les résultats - arrêté du 22/12/94 relatif à la surveillance des ouvrages de collecte et de traitement des eaux usées (L. 372-1-1 et L. 372-3 du code des communes)</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10</a:t>
                      </a:r>
                    </a:p>
                  </a:txBody>
                  <a:tcPr marL="53065" marR="53065" marT="0" marB="0" anchor="ctr"/>
                </a:tc>
                <a:tc vMerge="1">
                  <a:txBody>
                    <a:bodyPr/>
                    <a:lstStyle/>
                    <a:p>
                      <a:endParaRPr lang="fr-FR"/>
                    </a:p>
                  </a:txBody>
                  <a:tcPr/>
                </a:tc>
                <a:extLst>
                  <a:ext uri="{0D108BD9-81ED-4DB2-BD59-A6C34878D82A}">
                    <a16:rowId xmlns:a16="http://schemas.microsoft.com/office/drawing/2014/main" val="1920605458"/>
                  </a:ext>
                </a:extLst>
              </a:tr>
              <a:tr h="360000">
                <a:tc>
                  <a:txBody>
                    <a:bodyPr/>
                    <a:lstStyle/>
                    <a:p>
                      <a:pPr algn="ctr"/>
                      <a:r>
                        <a:rPr lang="fr-FR" sz="800" b="0" i="0">
                          <a:effectLst/>
                          <a:latin typeface="Arial Narrow" panose="020B0604020202020204" pitchFamily="34" charset="0"/>
                          <a:ea typeface="Times New Roman" panose="02020603050405020304" pitchFamily="18" charset="0"/>
                          <a:cs typeface="Arial Narrow" panose="020B0604020202020204" pitchFamily="34" charset="0"/>
                        </a:rPr>
                        <a:t>+ 10</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800" b="0" i="0">
                          <a:effectLst/>
                          <a:latin typeface="Arial Narrow" panose="020B0604020202020204" pitchFamily="34" charset="0"/>
                          <a:ea typeface="Times New Roman" panose="02020603050405020304" pitchFamily="18" charset="0"/>
                          <a:cs typeface="Arial Narrow" panose="020B0604020202020204" pitchFamily="34" charset="0"/>
                        </a:rPr>
                        <a:t>connaissance de la qualité des milieux récepteurs et évaluation de l'impact des rejets sur le milieu récepteur</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0</a:t>
                      </a:r>
                    </a:p>
                  </a:txBody>
                  <a:tcPr marL="53065" marR="53065" marT="0" marB="0" anchor="ctr"/>
                </a:tc>
                <a:tc vMerge="1">
                  <a:txBody>
                    <a:bodyPr/>
                    <a:lstStyle/>
                    <a:p>
                      <a:endParaRPr lang="fr-FR"/>
                    </a:p>
                  </a:txBody>
                  <a:tcPr/>
                </a:tc>
                <a:extLst>
                  <a:ext uri="{0D108BD9-81ED-4DB2-BD59-A6C34878D82A}">
                    <a16:rowId xmlns:a16="http://schemas.microsoft.com/office/drawing/2014/main" val="2830438922"/>
                  </a:ext>
                </a:extLst>
              </a:tr>
              <a:tr h="360000">
                <a:tc>
                  <a:txBody>
                    <a:bodyPr/>
                    <a:lstStyle/>
                    <a:p>
                      <a:pPr algn="ct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solidFill>
                      <a:schemeClr val="accent2"/>
                    </a:solidFill>
                  </a:tcPr>
                </a:tc>
                <a:tc>
                  <a:txBody>
                    <a:bodyPr/>
                    <a:lstStyle/>
                    <a:p>
                      <a:pPr algn="just"/>
                      <a:r>
                        <a:rPr lang="fr-FR" sz="800" b="0" i="0" u="sng"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rPr>
                        <a:t>Pour les secteurs équipés en réseaux séparatifs ou partiellement séparatifs </a:t>
                      </a:r>
                      <a:r>
                        <a:rPr lang="fr-FR" sz="8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rPr>
                        <a:t>:</a:t>
                      </a:r>
                    </a:p>
                  </a:txBody>
                  <a:tcPr marL="53065" marR="53065" marT="0" marB="0" anchor="ctr">
                    <a:solidFill>
                      <a:schemeClr val="accent2"/>
                    </a:solidFill>
                  </a:tcPr>
                </a:tc>
                <a:tc>
                  <a:txBody>
                    <a:bodyPr/>
                    <a:lstStyle/>
                    <a:p>
                      <a:pPr algn="just"/>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solidFill>
                      <a:schemeClr val="accent2"/>
                    </a:solidFill>
                  </a:tcPr>
                </a:tc>
                <a:tc vMerge="1">
                  <a:txBody>
                    <a:bodyPr/>
                    <a:lstStyle/>
                    <a:p>
                      <a:pPr algn="ctr"/>
                      <a:endParaRPr lang="fr-FR" sz="1200" b="1" i="0" dirty="0">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2256285500"/>
                  </a:ext>
                </a:extLst>
              </a:tr>
              <a:tr h="360000">
                <a:tc>
                  <a:txBody>
                    <a:bodyPr/>
                    <a:lstStyle/>
                    <a:p>
                      <a:pPr algn="ctr"/>
                      <a:r>
                        <a:rPr lang="fr-FR" sz="800" b="0" i="0">
                          <a:effectLst/>
                          <a:latin typeface="Arial Narrow" panose="020B0604020202020204" pitchFamily="34" charset="0"/>
                          <a:ea typeface="Times New Roman" panose="02020603050405020304" pitchFamily="18" charset="0"/>
                          <a:cs typeface="Arial Narrow" panose="020B0604020202020204" pitchFamily="34" charset="0"/>
                        </a:rPr>
                        <a:t>+ 10</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just"/>
                      <a:r>
                        <a:rPr lang="fr-FR" sz="800" b="0" i="0">
                          <a:effectLst/>
                          <a:latin typeface="Arial Narrow" panose="020B0604020202020204" pitchFamily="34" charset="0"/>
                          <a:ea typeface="Times New Roman" panose="02020603050405020304" pitchFamily="18" charset="0"/>
                          <a:cs typeface="Arial Narrow" panose="020B0604020202020204" pitchFamily="34" charset="0"/>
                        </a:rPr>
                        <a:t>évaluation de la pollution déversée par les réseaux pluviaux au milieu récepteur, les émissaires concernés devant drainer au moins 70 % du territoire desservi en amont, les paramètres observés étant a minima la pollution organique (DCO) et l'azote organique total</a:t>
                      </a:r>
                      <a:endParaRPr lang="fr-FR" sz="8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0</a:t>
                      </a:r>
                    </a:p>
                  </a:txBody>
                  <a:tcPr marL="53065" marR="53065" marT="0" marB="0" anchor="ctr"/>
                </a:tc>
                <a:tc vMerge="1">
                  <a:txBody>
                    <a:bodyPr/>
                    <a:lstStyle/>
                    <a:p>
                      <a:pPr algn="ctr"/>
                      <a:endParaRPr lang="fr-FR" sz="800" b="0" i="0" dirty="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1958380212"/>
                  </a:ext>
                </a:extLst>
              </a:tr>
              <a:tr h="360000">
                <a:tc>
                  <a:txBody>
                    <a:bodyPr/>
                    <a:lstStyle/>
                    <a:p>
                      <a:pPr algn="ctr"/>
                      <a:endParaRPr lang="fr-FR" sz="800" b="0" i="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solidFill>
                      <a:schemeClr val="accent2"/>
                    </a:solidFill>
                  </a:tcPr>
                </a:tc>
                <a:tc>
                  <a:txBody>
                    <a:bodyPr/>
                    <a:lstStyle/>
                    <a:p>
                      <a:pPr algn="just"/>
                      <a:r>
                        <a:rPr lang="fr-FR" sz="800" b="0" i="0" u="sng"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rPr>
                        <a:t>Pour les secteurs équipés en réseaux unitaires ou mixtes </a:t>
                      </a:r>
                      <a:r>
                        <a:rPr lang="fr-FR" sz="8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rPr>
                        <a:t>:</a:t>
                      </a:r>
                    </a:p>
                  </a:txBody>
                  <a:tcPr marL="53065" marR="53065" marT="0" marB="0" anchor="ctr">
                    <a:solidFill>
                      <a:schemeClr val="accent2"/>
                    </a:solidFill>
                  </a:tcPr>
                </a:tc>
                <a:tc>
                  <a:txBody>
                    <a:bodyPr/>
                    <a:lstStyle/>
                    <a:p>
                      <a:pPr algn="ctr"/>
                      <a:endParaRPr lang="fr-FR" sz="1000" b="0" i="0" dirty="0">
                        <a:solidFill>
                          <a:schemeClr val="bg1"/>
                        </a:solidFill>
                        <a:effectLst/>
                        <a:latin typeface="Arial Narrow" panose="020B0604020202020204" pitchFamily="34" charset="0"/>
                        <a:ea typeface="Times New Roman" panose="02020603050405020304" pitchFamily="18" charset="0"/>
                        <a:cs typeface="Arial Narrow" panose="020B0604020202020204" pitchFamily="34" charset="0"/>
                      </a:endParaRPr>
                    </a:p>
                  </a:txBody>
                  <a:tcPr marL="53065" marR="53065" marT="0" marB="0" anchor="ctr">
                    <a:solidFill>
                      <a:schemeClr val="accent2"/>
                    </a:solidFill>
                  </a:tcPr>
                </a:tc>
                <a:tc vMerge="1">
                  <a:txBody>
                    <a:bodyPr/>
                    <a:lstStyle/>
                    <a:p>
                      <a:pPr algn="ctr"/>
                      <a:endParaRPr lang="fr-FR" sz="800" b="0" i="0" dirty="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696880071"/>
                  </a:ext>
                </a:extLst>
              </a:tr>
              <a:tr h="360000">
                <a:tc>
                  <a:txBody>
                    <a:bodyPr/>
                    <a:lstStyle/>
                    <a:p>
                      <a:pPr algn="ctr"/>
                      <a:r>
                        <a:rPr lang="fr-FR" sz="800" b="0" i="0" dirty="0">
                          <a:effectLst/>
                          <a:latin typeface="Arial Narrow" panose="020B0604020202020204" pitchFamily="34" charset="0"/>
                          <a:ea typeface="Times New Roman" panose="02020603050405020304" pitchFamily="18" charset="0"/>
                          <a:cs typeface="Arial Narrow" panose="020B0604020202020204" pitchFamily="34" charset="0"/>
                        </a:rPr>
                        <a:t>+ 10</a:t>
                      </a:r>
                    </a:p>
                  </a:txBody>
                  <a:tcPr marL="53065" marR="53065" marT="0" marB="0" anchor="ctr"/>
                </a:tc>
                <a:tc>
                  <a:txBody>
                    <a:bodyPr/>
                    <a:lstStyle/>
                    <a:p>
                      <a:pPr algn="just"/>
                      <a:r>
                        <a:rPr lang="fr-FR" sz="800" b="0" i="0" dirty="0">
                          <a:effectLst/>
                          <a:latin typeface="Arial Narrow" panose="020B0604020202020204" pitchFamily="34" charset="0"/>
                          <a:ea typeface="Times New Roman" panose="02020603050405020304" pitchFamily="18" charset="0"/>
                          <a:cs typeface="Arial Narrow" panose="020B0604020202020204" pitchFamily="34" charset="0"/>
                        </a:rPr>
                        <a:t>mise en place d'un suivi de la pluviométrie caractéristique du système d'assainissement et des rejets des principaux déversoirs d'orage</a:t>
                      </a:r>
                    </a:p>
                  </a:txBody>
                  <a:tcPr marL="53065" marR="53065" marT="0" marB="0" anchor="ctr"/>
                </a:tc>
                <a:tc>
                  <a:txBody>
                    <a:bodyPr/>
                    <a:lstStyle/>
                    <a:p>
                      <a:pPr algn="ctr"/>
                      <a:r>
                        <a:rPr lang="fr-FR" sz="1000" b="0" i="0" dirty="0">
                          <a:effectLst/>
                          <a:latin typeface="Arial Narrow" panose="020B0604020202020204" pitchFamily="34" charset="0"/>
                          <a:ea typeface="Times New Roman" panose="02020603050405020304" pitchFamily="18" charset="0"/>
                          <a:cs typeface="Arial Narrow" panose="020B0604020202020204" pitchFamily="34" charset="0"/>
                        </a:rPr>
                        <a:t>0</a:t>
                      </a:r>
                    </a:p>
                  </a:txBody>
                  <a:tcPr marL="53065" marR="53065" marT="0" marB="0" anchor="ctr"/>
                </a:tc>
                <a:tc vMerge="1">
                  <a:txBody>
                    <a:bodyPr/>
                    <a:lstStyle/>
                    <a:p>
                      <a:pPr algn="ctr"/>
                      <a:endParaRPr lang="fr-FR" sz="800" b="0" i="0">
                        <a:effectLst/>
                        <a:latin typeface="Comic Sans MS" panose="030F0902030302020204" pitchFamily="66" charset="0"/>
                        <a:ea typeface="Times New Roman" panose="02020603050405020304" pitchFamily="18" charset="0"/>
                        <a:cs typeface="Times New Roman" panose="02020603050405020304" pitchFamily="18" charset="0"/>
                      </a:endParaRPr>
                    </a:p>
                  </a:txBody>
                  <a:tcPr marL="53065" marR="53065" marT="0" marB="0" anchor="ctr"/>
                </a:tc>
                <a:extLst>
                  <a:ext uri="{0D108BD9-81ED-4DB2-BD59-A6C34878D82A}">
                    <a16:rowId xmlns:a16="http://schemas.microsoft.com/office/drawing/2014/main" val="608673896"/>
                  </a:ext>
                </a:extLst>
              </a:tr>
            </a:tbl>
          </a:graphicData>
        </a:graphic>
      </p:graphicFrame>
      <p:sp>
        <p:nvSpPr>
          <p:cNvPr id="9" name="ZoneTexte 8">
            <a:extLst>
              <a:ext uri="{FF2B5EF4-FFF2-40B4-BE49-F238E27FC236}">
                <a16:creationId xmlns:a16="http://schemas.microsoft.com/office/drawing/2014/main" id="{4A421986-6928-F2F1-E028-7055F4E243C1}"/>
              </a:ext>
            </a:extLst>
          </p:cNvPr>
          <p:cNvSpPr txBox="1"/>
          <p:nvPr/>
        </p:nvSpPr>
        <p:spPr>
          <a:xfrm>
            <a:off x="556324" y="1045198"/>
            <a:ext cx="11004740" cy="541272"/>
          </a:xfrm>
          <a:prstGeom prst="rect">
            <a:avLst/>
          </a:prstGeom>
        </p:spPr>
        <p:txBody>
          <a:bodyPr vert="horz" lIns="91440" tIns="45720" rIns="91440" bIns="45720" rtlCol="0" anchor="t">
            <a:normAutofit/>
          </a:bodyPr>
          <a:lstStyle/>
          <a:p>
            <a:pPr algn="ctr">
              <a:lnSpc>
                <a:spcPct val="90000"/>
              </a:lnSpc>
              <a:spcAft>
                <a:spcPts val="600"/>
              </a:spcAft>
            </a:pPr>
            <a:r>
              <a:rPr lang="en-US" sz="1600" dirty="0" err="1">
                <a:latin typeface="Arial Narrow" panose="020B0604020202020204" pitchFamily="34" charset="0"/>
                <a:cs typeface="Arial Narrow" panose="020B0604020202020204" pitchFamily="34" charset="0"/>
              </a:rPr>
              <a:t>Indice</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connaissance</a:t>
            </a:r>
            <a:r>
              <a:rPr lang="en-US" sz="1600" dirty="0">
                <a:latin typeface="Arial Narrow" panose="020B0604020202020204" pitchFamily="34" charset="0"/>
                <a:cs typeface="Arial Narrow" panose="020B0604020202020204" pitchFamily="34" charset="0"/>
              </a:rPr>
              <a:t> des </a:t>
            </a:r>
            <a:r>
              <a:rPr lang="en-US" sz="1600" dirty="0" err="1">
                <a:latin typeface="Arial Narrow" panose="020B0604020202020204" pitchFamily="34" charset="0"/>
                <a:cs typeface="Arial Narrow" panose="020B0604020202020204" pitchFamily="34" charset="0"/>
              </a:rPr>
              <a:t>rejets</a:t>
            </a:r>
            <a:r>
              <a:rPr lang="en-US" sz="1600" dirty="0">
                <a:latin typeface="Arial Narrow" panose="020B0604020202020204" pitchFamily="34" charset="0"/>
                <a:cs typeface="Arial Narrow" panose="020B0604020202020204" pitchFamily="34" charset="0"/>
              </a:rPr>
              <a:t> au milieu naturel par les </a:t>
            </a:r>
            <a:r>
              <a:rPr lang="en-US" sz="1600" dirty="0" err="1">
                <a:latin typeface="Arial Narrow" panose="020B0604020202020204" pitchFamily="34" charset="0"/>
                <a:cs typeface="Arial Narrow" panose="020B0604020202020204" pitchFamily="34" charset="0"/>
              </a:rPr>
              <a:t>réseaux</a:t>
            </a:r>
            <a:r>
              <a:rPr lang="en-US" sz="1600" dirty="0">
                <a:latin typeface="Arial Narrow" panose="020B0604020202020204" pitchFamily="34" charset="0"/>
                <a:cs typeface="Arial Narrow" panose="020B0604020202020204" pitchFamily="34" charset="0"/>
              </a:rPr>
              <a:t>.</a:t>
            </a:r>
          </a:p>
        </p:txBody>
      </p:sp>
    </p:spTree>
    <p:extLst>
      <p:ext uri="{BB962C8B-B14F-4D97-AF65-F5344CB8AC3E}">
        <p14:creationId xmlns:p14="http://schemas.microsoft.com/office/powerpoint/2010/main" val="3890888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1604DF80-96A4-4501-BE63-7424DD2301CA}"/>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CB0A242F-D350-CC22-CAFF-BAB694F6C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 name="Titre 1">
            <a:extLst>
              <a:ext uri="{FF2B5EF4-FFF2-40B4-BE49-F238E27FC236}">
                <a16:creationId xmlns:a16="http://schemas.microsoft.com/office/drawing/2014/main" id="{63C21B1B-A9D4-235B-F2D8-5FFA71E4D7CB}"/>
              </a:ext>
            </a:extLst>
          </p:cNvPr>
          <p:cNvSpPr>
            <a:spLocks noGrp="1"/>
          </p:cNvSpPr>
          <p:nvPr>
            <p:ph type="title"/>
          </p:nvPr>
        </p:nvSpPr>
        <p:spPr>
          <a:xfrm>
            <a:off x="4950670" y="4682221"/>
            <a:ext cx="6766405" cy="1168188"/>
          </a:xfrm>
        </p:spPr>
        <p:txBody>
          <a:bodyPr vert="horz" lIns="91440" tIns="45720" rIns="91440" bIns="45720" rtlCol="0" anchor="b">
            <a:noAutofit/>
          </a:bodyPr>
          <a:lstStyle/>
          <a:p>
            <a:pPr algn="ctr"/>
            <a:r>
              <a:rPr lang="en-US" b="1" cap="small" dirty="0">
                <a:solidFill>
                  <a:srgbClr val="FFFFFE"/>
                </a:solidFill>
                <a:latin typeface="Arial Narrow" panose="020B0604020202020204" pitchFamily="34" charset="0"/>
                <a:cs typeface="Arial Narrow" panose="020B0604020202020204" pitchFamily="34" charset="0"/>
              </a:rPr>
              <a:t>AUTRES DOCUMENTS </a:t>
            </a:r>
            <a:br>
              <a:rPr lang="en-US" b="1" cap="small" dirty="0">
                <a:solidFill>
                  <a:srgbClr val="FFFFFE"/>
                </a:solidFill>
                <a:latin typeface="Arial Narrow" panose="020B0604020202020204" pitchFamily="34" charset="0"/>
                <a:cs typeface="Arial Narrow" panose="020B0604020202020204" pitchFamily="34" charset="0"/>
              </a:rPr>
            </a:br>
            <a:r>
              <a:rPr lang="en-US" b="1" cap="small" dirty="0">
                <a:solidFill>
                  <a:srgbClr val="FFFFFE"/>
                </a:solidFill>
                <a:latin typeface="Arial Narrow" panose="020B0604020202020204" pitchFamily="34" charset="0"/>
                <a:cs typeface="Arial Narrow" panose="020B0604020202020204" pitchFamily="34" charset="0"/>
              </a:rPr>
              <a:t>DE SUIVI DU CONTRAT</a:t>
            </a:r>
          </a:p>
        </p:txBody>
      </p:sp>
      <p:sp>
        <p:nvSpPr>
          <p:cNvPr id="33" name="Freeform: Shape 32">
            <a:extLst>
              <a:ext uri="{FF2B5EF4-FFF2-40B4-BE49-F238E27FC236}">
                <a16:creationId xmlns:a16="http://schemas.microsoft.com/office/drawing/2014/main" id="{2807C02B-90C1-7F14-62AD-E71A4967C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02939253-74F4-1F50-F5EA-6D728BDF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c 36">
            <a:extLst>
              <a:ext uri="{FF2B5EF4-FFF2-40B4-BE49-F238E27FC236}">
                <a16:creationId xmlns:a16="http://schemas.microsoft.com/office/drawing/2014/main" id="{67C1109E-E37F-ABA7-397B-718BC0CD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836F7CA-7623-ACB2-2947-4C1BB9DCC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ZoneTexte 3">
            <a:extLst>
              <a:ext uri="{FF2B5EF4-FFF2-40B4-BE49-F238E27FC236}">
                <a16:creationId xmlns:a16="http://schemas.microsoft.com/office/drawing/2014/main" id="{710E15C1-B3E4-B0A5-3711-04D846D78BEF}"/>
              </a:ext>
            </a:extLst>
          </p:cNvPr>
          <p:cNvSpPr txBox="1"/>
          <p:nvPr/>
        </p:nvSpPr>
        <p:spPr>
          <a:xfrm>
            <a:off x="9222058" y="843338"/>
            <a:ext cx="2800903" cy="1569660"/>
          </a:xfrm>
          <a:prstGeom prst="rect">
            <a:avLst/>
          </a:prstGeom>
          <a:noFill/>
        </p:spPr>
        <p:txBody>
          <a:bodyPr wrap="square" rtlCol="0">
            <a:spAutoFit/>
          </a:bodyPr>
          <a:lstStyle/>
          <a:p>
            <a:pPr algn="ctr"/>
            <a:r>
              <a:rPr lang="fr-FR" sz="3200" b="1" dirty="0">
                <a:solidFill>
                  <a:srgbClr val="008000"/>
                </a:solidFill>
                <a:latin typeface="Arial Narrow" panose="020B0604020202020204" pitchFamily="34" charset="0"/>
                <a:cs typeface="Arial Narrow" panose="020B0604020202020204" pitchFamily="34" charset="0"/>
              </a:rPr>
              <a:t>Suivi des engagements contractuels</a:t>
            </a:r>
          </a:p>
        </p:txBody>
      </p:sp>
      <p:sp>
        <p:nvSpPr>
          <p:cNvPr id="5" name="ZoneTexte 4">
            <a:extLst>
              <a:ext uri="{FF2B5EF4-FFF2-40B4-BE49-F238E27FC236}">
                <a16:creationId xmlns:a16="http://schemas.microsoft.com/office/drawing/2014/main" id="{E7A7A6B6-DB10-651B-66E3-E6CE829DE340}"/>
              </a:ext>
            </a:extLst>
          </p:cNvPr>
          <p:cNvSpPr txBox="1"/>
          <p:nvPr/>
        </p:nvSpPr>
        <p:spPr>
          <a:xfrm>
            <a:off x="286197" y="2636365"/>
            <a:ext cx="2558681" cy="1077218"/>
          </a:xfrm>
          <a:prstGeom prst="rect">
            <a:avLst/>
          </a:prstGeom>
          <a:noFill/>
        </p:spPr>
        <p:txBody>
          <a:bodyPr wrap="square" rtlCol="0">
            <a:spAutoFit/>
          </a:bodyPr>
          <a:lstStyle/>
          <a:p>
            <a:pPr algn="ctr"/>
            <a:r>
              <a:rPr lang="fr-FR" sz="3200" b="1" dirty="0">
                <a:solidFill>
                  <a:srgbClr val="008000"/>
                </a:solidFill>
                <a:latin typeface="Arial Narrow" panose="020B0604020202020204" pitchFamily="34" charset="0"/>
                <a:cs typeface="Arial Narrow" panose="020B0604020202020204" pitchFamily="34" charset="0"/>
              </a:rPr>
              <a:t>Synthèse contractuelle</a:t>
            </a:r>
          </a:p>
        </p:txBody>
      </p:sp>
      <p:sp>
        <p:nvSpPr>
          <p:cNvPr id="6" name="ZoneTexte 5">
            <a:extLst>
              <a:ext uri="{FF2B5EF4-FFF2-40B4-BE49-F238E27FC236}">
                <a16:creationId xmlns:a16="http://schemas.microsoft.com/office/drawing/2014/main" id="{1DFF2A62-662C-775B-443A-DD556F3B4EF0}"/>
              </a:ext>
            </a:extLst>
          </p:cNvPr>
          <p:cNvSpPr txBox="1"/>
          <p:nvPr/>
        </p:nvSpPr>
        <p:spPr>
          <a:xfrm>
            <a:off x="4296178" y="712747"/>
            <a:ext cx="3599641" cy="1077218"/>
          </a:xfrm>
          <a:prstGeom prst="rect">
            <a:avLst/>
          </a:prstGeom>
          <a:noFill/>
        </p:spPr>
        <p:txBody>
          <a:bodyPr wrap="square" rtlCol="0">
            <a:spAutoFit/>
          </a:bodyPr>
          <a:lstStyle/>
          <a:p>
            <a:pPr algn="ctr"/>
            <a:r>
              <a:rPr lang="fr-FR" sz="3200" b="1" dirty="0">
                <a:solidFill>
                  <a:srgbClr val="0432FF"/>
                </a:solidFill>
                <a:latin typeface="Arial Narrow" panose="020B0604020202020204" pitchFamily="34" charset="0"/>
                <a:cs typeface="Arial Narrow" panose="020B0604020202020204" pitchFamily="34" charset="0"/>
              </a:rPr>
              <a:t>Suivi des clauses de révision du contrat</a:t>
            </a:r>
          </a:p>
        </p:txBody>
      </p:sp>
    </p:spTree>
    <p:extLst>
      <p:ext uri="{BB962C8B-B14F-4D97-AF65-F5344CB8AC3E}">
        <p14:creationId xmlns:p14="http://schemas.microsoft.com/office/powerpoint/2010/main" val="3470739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DF16D-480D-BC3F-4A7E-98ECA86FFE7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795966F-8467-7784-A2A6-B079A7E16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D54445A-6D5C-2F1E-B177-FD1FFADAB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3453D65B-FA87-2C8F-79AE-68A32190D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itre 1">
            <a:extLst>
              <a:ext uri="{FF2B5EF4-FFF2-40B4-BE49-F238E27FC236}">
                <a16:creationId xmlns:a16="http://schemas.microsoft.com/office/drawing/2014/main" id="{2473EE5B-7411-0863-FB57-A514FEB198E9}"/>
              </a:ext>
            </a:extLst>
          </p:cNvPr>
          <p:cNvSpPr txBox="1">
            <a:spLocks/>
          </p:cNvSpPr>
          <p:nvPr/>
        </p:nvSpPr>
        <p:spPr>
          <a:xfrm>
            <a:off x="-373307" y="116030"/>
            <a:ext cx="6555377" cy="723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Synthèse contractuelle</a:t>
            </a:r>
          </a:p>
        </p:txBody>
      </p:sp>
      <p:graphicFrame>
        <p:nvGraphicFramePr>
          <p:cNvPr id="5" name="Tableau 4">
            <a:extLst>
              <a:ext uri="{FF2B5EF4-FFF2-40B4-BE49-F238E27FC236}">
                <a16:creationId xmlns:a16="http://schemas.microsoft.com/office/drawing/2014/main" id="{D4189170-2A93-2F5D-FDD6-397B8A7DCD51}"/>
              </a:ext>
            </a:extLst>
          </p:cNvPr>
          <p:cNvGraphicFramePr>
            <a:graphicFrameLocks noGrp="1"/>
          </p:cNvGraphicFramePr>
          <p:nvPr>
            <p:extLst>
              <p:ext uri="{D42A27DB-BD31-4B8C-83A1-F6EECF244321}">
                <p14:modId xmlns:p14="http://schemas.microsoft.com/office/powerpoint/2010/main" val="2756934545"/>
              </p:ext>
            </p:extLst>
          </p:nvPr>
        </p:nvGraphicFramePr>
        <p:xfrm>
          <a:off x="6259195" y="225816"/>
          <a:ext cx="5760085" cy="579120"/>
        </p:xfrm>
        <a:graphic>
          <a:graphicData uri="http://schemas.openxmlformats.org/drawingml/2006/table">
            <a:tbl>
              <a:tblPr firstRow="1" firstCol="1" bandRow="1">
                <a:tableStyleId>{21E4AEA4-8DFA-4A89-87EB-49C32662AFE0}</a:tableStyleId>
              </a:tblPr>
              <a:tblGrid>
                <a:gridCol w="5760085">
                  <a:extLst>
                    <a:ext uri="{9D8B030D-6E8A-4147-A177-3AD203B41FA5}">
                      <a16:colId xmlns:a16="http://schemas.microsoft.com/office/drawing/2014/main" val="35093515"/>
                    </a:ext>
                  </a:extLst>
                </a:gridCol>
              </a:tblGrid>
              <a:tr h="201295">
                <a:tc>
                  <a:txBody>
                    <a:bodyPr/>
                    <a:lstStyle/>
                    <a:p>
                      <a:pPr algn="ctr"/>
                      <a:r>
                        <a:rPr lang="fr-FR" sz="1200" dirty="0">
                          <a:effectLst/>
                        </a:rPr>
                        <a:t>Délégataire : SAUR</a:t>
                      </a:r>
                      <a:endParaRPr lang="fr-FR" sz="1400" dirty="0">
                        <a:effectLst/>
                      </a:endParaRPr>
                    </a:p>
                    <a:p>
                      <a:pPr algn="ctr"/>
                      <a:r>
                        <a:rPr lang="fr-FR" sz="1200" dirty="0">
                          <a:effectLst/>
                        </a:rPr>
                        <a:t>Durée : 10 ans - du 1</a:t>
                      </a:r>
                      <a:r>
                        <a:rPr lang="fr-FR" sz="1200" baseline="30000" dirty="0">
                          <a:effectLst/>
                        </a:rPr>
                        <a:t>er</a:t>
                      </a:r>
                      <a:r>
                        <a:rPr lang="fr-FR" sz="1200" dirty="0">
                          <a:effectLst/>
                        </a:rPr>
                        <a:t> janvier 2021 au 31 décembre 2030</a:t>
                      </a:r>
                      <a:endParaRPr lang="fr-FR" sz="1400" dirty="0">
                        <a:effectLst/>
                      </a:endParaRPr>
                    </a:p>
                    <a:p>
                      <a:pPr algn="ctr"/>
                      <a:r>
                        <a:rPr lang="fr-FR" sz="1200" dirty="0">
                          <a:effectLst/>
                        </a:rPr>
                        <a:t>1 000 abonnés – 83 000 </a:t>
                      </a:r>
                      <a:r>
                        <a:rPr lang="fr-FR" sz="1400" dirty="0">
                          <a:effectLst/>
                        </a:rPr>
                        <a:t>m</a:t>
                      </a:r>
                      <a:r>
                        <a:rPr lang="fr-FR" sz="1400" baseline="30000" dirty="0">
                          <a:effectLst/>
                        </a:rPr>
                        <a:t>3</a:t>
                      </a:r>
                      <a:r>
                        <a:rPr lang="fr-FR" sz="1400" dirty="0">
                          <a:effectLst/>
                        </a:rPr>
                        <a:t> </a:t>
                      </a:r>
                    </a:p>
                  </a:txBody>
                  <a:tcPr marL="68580" marR="68580" marT="0" marB="0"/>
                </a:tc>
                <a:extLst>
                  <a:ext uri="{0D108BD9-81ED-4DB2-BD59-A6C34878D82A}">
                    <a16:rowId xmlns:a16="http://schemas.microsoft.com/office/drawing/2014/main" val="3662017886"/>
                  </a:ext>
                </a:extLst>
              </a:tr>
            </a:tbl>
          </a:graphicData>
        </a:graphic>
      </p:graphicFrame>
      <p:pic>
        <p:nvPicPr>
          <p:cNvPr id="7" name="Image 6">
            <a:extLst>
              <a:ext uri="{FF2B5EF4-FFF2-40B4-BE49-F238E27FC236}">
                <a16:creationId xmlns:a16="http://schemas.microsoft.com/office/drawing/2014/main" id="{363C34CC-7D5D-C624-23ED-E037E2F35E41}"/>
              </a:ext>
            </a:extLst>
          </p:cNvPr>
          <p:cNvPicPr>
            <a:picLocks noChangeAspect="1"/>
          </p:cNvPicPr>
          <p:nvPr/>
        </p:nvPicPr>
        <p:blipFill>
          <a:blip r:embed="rId2"/>
          <a:stretch>
            <a:fillRect/>
          </a:stretch>
        </p:blipFill>
        <p:spPr>
          <a:xfrm>
            <a:off x="6259194" y="955996"/>
            <a:ext cx="4861523" cy="5699360"/>
          </a:xfrm>
          <a:prstGeom prst="rect">
            <a:avLst/>
          </a:prstGeom>
        </p:spPr>
      </p:pic>
      <p:pic>
        <p:nvPicPr>
          <p:cNvPr id="8" name="Image 7">
            <a:extLst>
              <a:ext uri="{FF2B5EF4-FFF2-40B4-BE49-F238E27FC236}">
                <a16:creationId xmlns:a16="http://schemas.microsoft.com/office/drawing/2014/main" id="{CACF45A8-C6DF-54F2-7AA0-4C2217381084}"/>
              </a:ext>
            </a:extLst>
          </p:cNvPr>
          <p:cNvPicPr>
            <a:picLocks noChangeAspect="1"/>
          </p:cNvPicPr>
          <p:nvPr/>
        </p:nvPicPr>
        <p:blipFill>
          <a:blip r:embed="rId3"/>
          <a:stretch>
            <a:fillRect/>
          </a:stretch>
        </p:blipFill>
        <p:spPr>
          <a:xfrm>
            <a:off x="971744" y="955996"/>
            <a:ext cx="5124256" cy="5680292"/>
          </a:xfrm>
          <a:prstGeom prst="rect">
            <a:avLst/>
          </a:prstGeom>
        </p:spPr>
      </p:pic>
    </p:spTree>
    <p:extLst>
      <p:ext uri="{BB962C8B-B14F-4D97-AF65-F5344CB8AC3E}">
        <p14:creationId xmlns:p14="http://schemas.microsoft.com/office/powerpoint/2010/main" val="1069662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B73B5F-6825-A46E-8353-9BB0CD05CAB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5DC8C5-8C8C-407D-1F50-41A1E9BAF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4F877178-EC58-8A8B-5C02-34312F43F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DB6827DD-E8A4-6CCF-1AC7-4F1D12D6E5E8}"/>
              </a:ext>
            </a:extLst>
          </p:cNvPr>
          <p:cNvSpPr txBox="1"/>
          <p:nvPr/>
        </p:nvSpPr>
        <p:spPr>
          <a:xfrm>
            <a:off x="1436269" y="2145628"/>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sp>
        <p:nvSpPr>
          <p:cNvPr id="19" name="ZoneTexte 18">
            <a:extLst>
              <a:ext uri="{FF2B5EF4-FFF2-40B4-BE49-F238E27FC236}">
                <a16:creationId xmlns:a16="http://schemas.microsoft.com/office/drawing/2014/main" id="{E0D6B2CA-3324-FC61-68E4-677E1D1C7A44}"/>
              </a:ext>
            </a:extLst>
          </p:cNvPr>
          <p:cNvSpPr txBox="1"/>
          <p:nvPr/>
        </p:nvSpPr>
        <p:spPr>
          <a:xfrm>
            <a:off x="4948945" y="5676045"/>
            <a:ext cx="6517127" cy="830997"/>
          </a:xfrm>
          <a:prstGeom prst="rect">
            <a:avLst/>
          </a:prstGeom>
          <a:solidFill>
            <a:schemeClr val="accent2">
              <a:lumMod val="20000"/>
              <a:lumOff val="80000"/>
            </a:schemeClr>
          </a:solidFill>
        </p:spPr>
        <p:txBody>
          <a:bodyPr wrap="square" rtlCol="0">
            <a:spAutoFit/>
          </a:bodyPr>
          <a:lstStyle/>
          <a:p>
            <a:pPr algn="just"/>
            <a:r>
              <a:rPr lang="fr-FR" sz="1200" i="1" dirty="0">
                <a:solidFill>
                  <a:schemeClr val="accent2">
                    <a:lumMod val="50000"/>
                  </a:schemeClr>
                </a:solidFill>
                <a:latin typeface="Arial Narrow" panose="020B0604020202020204" pitchFamily="34" charset="0"/>
                <a:cs typeface="Arial Narrow" panose="020B0604020202020204" pitchFamily="34" charset="0"/>
              </a:rPr>
              <a:t>* </a:t>
            </a:r>
            <a:r>
              <a:rPr lang="fr-FR" sz="1200" i="1" u="sng" dirty="0">
                <a:solidFill>
                  <a:schemeClr val="accent2">
                    <a:lumMod val="50000"/>
                  </a:schemeClr>
                </a:solidFill>
                <a:latin typeface="Arial Narrow" panose="020B0604020202020204" pitchFamily="34" charset="0"/>
                <a:cs typeface="Arial Narrow" panose="020B0604020202020204" pitchFamily="34" charset="0"/>
              </a:rPr>
              <a:t>Indice linéaire d'étanchéité (ILE) </a:t>
            </a:r>
            <a:r>
              <a:rPr lang="fr-FR" sz="1200" i="1" dirty="0">
                <a:solidFill>
                  <a:schemeClr val="accent2">
                    <a:lumMod val="50000"/>
                  </a:schemeClr>
                </a:solidFill>
                <a:latin typeface="Arial Narrow" panose="020B0604020202020204" pitchFamily="34" charset="0"/>
                <a:cs typeface="Arial Narrow" panose="020B0604020202020204" pitchFamily="34" charset="0"/>
              </a:rPr>
              <a:t>:</a:t>
            </a:r>
          </a:p>
          <a:p>
            <a:pPr algn="just"/>
            <a:r>
              <a:rPr lang="fr-FR" sz="1200" i="1" dirty="0">
                <a:solidFill>
                  <a:schemeClr val="accent2">
                    <a:lumMod val="50000"/>
                  </a:schemeClr>
                </a:solidFill>
                <a:latin typeface="Arial Narrow" panose="020B0604020202020204" pitchFamily="34" charset="0"/>
                <a:cs typeface="Arial Narrow" panose="020B0604020202020204" pitchFamily="34" charset="0"/>
              </a:rPr>
              <a:t>Le contrat peut fixer un objectif à atteindre concernant cet indicateur. </a:t>
            </a:r>
          </a:p>
          <a:p>
            <a:pPr algn="just"/>
            <a:r>
              <a:rPr lang="fr-FR" sz="1200" i="1" dirty="0">
                <a:solidFill>
                  <a:schemeClr val="accent2">
                    <a:lumMod val="50000"/>
                  </a:schemeClr>
                </a:solidFill>
                <a:latin typeface="Arial Narrow" panose="020B0604020202020204" pitchFamily="34" charset="0"/>
                <a:cs typeface="Arial Narrow" panose="020B0604020202020204" pitchFamily="34" charset="0"/>
              </a:rPr>
              <a:t>Ce point est traité dans une autre rubrique de ce document (Chapitre Fonctionnement des installations et du réseau - Eaux parasites) et n'est donc pas repris ici.</a:t>
            </a:r>
          </a:p>
        </p:txBody>
      </p:sp>
      <p:sp>
        <p:nvSpPr>
          <p:cNvPr id="2" name="Titre 1">
            <a:extLst>
              <a:ext uri="{FF2B5EF4-FFF2-40B4-BE49-F238E27FC236}">
                <a16:creationId xmlns:a16="http://schemas.microsoft.com/office/drawing/2014/main" id="{327A049E-3A7D-7668-11F0-C54E778BDEA2}"/>
              </a:ext>
            </a:extLst>
          </p:cNvPr>
          <p:cNvSpPr txBox="1">
            <a:spLocks/>
          </p:cNvSpPr>
          <p:nvPr/>
        </p:nvSpPr>
        <p:spPr>
          <a:xfrm>
            <a:off x="838200" y="365126"/>
            <a:ext cx="10515600" cy="723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Suivi des clauses de révision du contrat</a:t>
            </a:r>
          </a:p>
        </p:txBody>
      </p:sp>
      <p:sp>
        <p:nvSpPr>
          <p:cNvPr id="3" name="ZoneTexte 2">
            <a:extLst>
              <a:ext uri="{FF2B5EF4-FFF2-40B4-BE49-F238E27FC236}">
                <a16:creationId xmlns:a16="http://schemas.microsoft.com/office/drawing/2014/main" id="{D70173E1-1A33-7E89-6CAC-DB7FFB6FF79A}"/>
              </a:ext>
            </a:extLst>
          </p:cNvPr>
          <p:cNvSpPr txBox="1"/>
          <p:nvPr/>
        </p:nvSpPr>
        <p:spPr>
          <a:xfrm>
            <a:off x="556324" y="1045198"/>
            <a:ext cx="11004740" cy="541272"/>
          </a:xfrm>
          <a:prstGeom prst="rect">
            <a:avLst/>
          </a:prstGeom>
        </p:spPr>
        <p:txBody>
          <a:bodyPr vert="horz" lIns="91440" tIns="45720" rIns="91440" bIns="45720" rtlCol="0" anchor="t">
            <a:normAutofit/>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Le </a:t>
            </a:r>
            <a:r>
              <a:rPr lang="en-US" sz="1600" dirty="0" err="1">
                <a:latin typeface="Arial Narrow" panose="020B0604020202020204" pitchFamily="34" charset="0"/>
                <a:cs typeface="Arial Narrow" panose="020B0604020202020204" pitchFamily="34" charset="0"/>
              </a:rPr>
              <a:t>contrat</a:t>
            </a:r>
            <a:r>
              <a:rPr lang="en-US" sz="1600" dirty="0">
                <a:latin typeface="Arial Narrow" panose="020B0604020202020204" pitchFamily="34" charset="0"/>
                <a:cs typeface="Arial Narrow" panose="020B0604020202020204" pitchFamily="34" charset="0"/>
              </a:rPr>
              <a:t> de concession fixe des clauses </a:t>
            </a:r>
            <a:r>
              <a:rPr lang="en-US" sz="1600" dirty="0" err="1">
                <a:latin typeface="Arial Narrow" panose="020B0604020202020204" pitchFamily="34" charset="0"/>
                <a:cs typeface="Arial Narrow" panose="020B0604020202020204" pitchFamily="34" charset="0"/>
              </a:rPr>
              <a:t>permettant</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déclencher</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une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révision</a:t>
            </a:r>
            <a:r>
              <a:rPr lang="en-US" sz="1600" dirty="0">
                <a:latin typeface="Arial Narrow" panose="020B0604020202020204" pitchFamily="34" charset="0"/>
                <a:cs typeface="Arial Narrow" panose="020B0604020202020204" pitchFamily="34" charset="0"/>
              </a:rPr>
              <a:t> du </a:t>
            </a:r>
            <a:r>
              <a:rPr lang="en-US" sz="1600" dirty="0" err="1">
                <a:latin typeface="Arial Narrow" panose="020B0604020202020204" pitchFamily="34" charset="0"/>
                <a:cs typeface="Arial Narrow" panose="020B0604020202020204" pitchFamily="34" charset="0"/>
              </a:rPr>
              <a:t>contrat</a:t>
            </a:r>
            <a:r>
              <a:rPr lang="en-US" sz="1600" dirty="0">
                <a:latin typeface="Arial Narrow" panose="020B0604020202020204" pitchFamily="34" charset="0"/>
                <a:cs typeface="Arial Narrow" panose="020B0604020202020204" pitchFamily="34" charset="0"/>
              </a:rPr>
              <a:t>. Les </a:t>
            </a:r>
            <a:r>
              <a:rPr lang="en-US" sz="1600" dirty="0" err="1">
                <a:latin typeface="Arial Narrow" panose="020B0604020202020204" pitchFamily="34" charset="0"/>
                <a:cs typeface="Arial Narrow" panose="020B0604020202020204" pitchFamily="34" charset="0"/>
              </a:rPr>
              <a:t>graphiques</a:t>
            </a:r>
            <a:r>
              <a:rPr lang="en-US" sz="1600" dirty="0">
                <a:latin typeface="Arial Narrow" panose="020B0604020202020204" pitchFamily="34" charset="0"/>
                <a:cs typeface="Arial Narrow" panose="020B0604020202020204" pitchFamily="34" charset="0"/>
              </a:rPr>
              <a:t> ci-dessous </a:t>
            </a:r>
            <a:r>
              <a:rPr lang="en-US" sz="1600" dirty="0" err="1">
                <a:latin typeface="Arial Narrow" panose="020B0604020202020204" pitchFamily="34" charset="0"/>
                <a:cs typeface="Arial Narrow" panose="020B0604020202020204" pitchFamily="34" charset="0"/>
              </a:rPr>
              <a:t>montrent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l'évolution</a:t>
            </a:r>
            <a:r>
              <a:rPr lang="en-US" sz="1600" dirty="0">
                <a:latin typeface="Arial Narrow" panose="020B0604020202020204" pitchFamily="34" charset="0"/>
                <a:cs typeface="Arial Narrow" panose="020B0604020202020204" pitchFamily="34" charset="0"/>
              </a:rPr>
              <a:t> des </a:t>
            </a:r>
            <a:r>
              <a:rPr lang="en-US" sz="1600" dirty="0" err="1">
                <a:latin typeface="Arial Narrow" panose="020B0604020202020204" pitchFamily="34" charset="0"/>
                <a:cs typeface="Arial Narrow" panose="020B0604020202020204" pitchFamily="34" charset="0"/>
              </a:rPr>
              <a:t>données</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l'exploitation</a:t>
            </a:r>
            <a:r>
              <a:rPr lang="en-US" sz="1600" dirty="0">
                <a:latin typeface="Arial Narrow" panose="020B0604020202020204" pitchFamily="34" charset="0"/>
                <a:cs typeface="Arial Narrow" panose="020B0604020202020204" pitchFamily="34" charset="0"/>
              </a:rPr>
              <a:t> par rapport aux </a:t>
            </a:r>
            <a:r>
              <a:rPr lang="en-US" sz="1600" dirty="0" err="1">
                <a:latin typeface="Arial Narrow" panose="020B0604020202020204" pitchFamily="34" charset="0"/>
                <a:cs typeface="Arial Narrow" panose="020B0604020202020204" pitchFamily="34" charset="0"/>
              </a:rPr>
              <a:t>seuils</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déclenchement</a:t>
            </a:r>
            <a:r>
              <a:rPr lang="en-US" sz="1600" dirty="0">
                <a:latin typeface="Arial Narrow" panose="020B0604020202020204" pitchFamily="34" charset="0"/>
                <a:cs typeface="Arial Narrow" panose="020B0604020202020204" pitchFamily="34" charset="0"/>
              </a:rPr>
              <a:t>.</a:t>
            </a:r>
          </a:p>
        </p:txBody>
      </p:sp>
      <p:sp>
        <p:nvSpPr>
          <p:cNvPr id="5" name="ZoneTexte 4">
            <a:extLst>
              <a:ext uri="{FF2B5EF4-FFF2-40B4-BE49-F238E27FC236}">
                <a16:creationId xmlns:a16="http://schemas.microsoft.com/office/drawing/2014/main" id="{50FA5B97-609D-63E6-7000-0BB9AC0BDF37}"/>
              </a:ext>
            </a:extLst>
          </p:cNvPr>
          <p:cNvSpPr txBox="1"/>
          <p:nvPr/>
        </p:nvSpPr>
        <p:spPr>
          <a:xfrm>
            <a:off x="376320" y="2796747"/>
            <a:ext cx="5719679" cy="3065690"/>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1400" b="1" u="sng" dirty="0">
                <a:latin typeface="Arial Narrow" panose="020B0604020202020204" pitchFamily="34" charset="0"/>
                <a:cs typeface="Arial Narrow" panose="020B0604020202020204" pitchFamily="34" charset="0"/>
              </a:rPr>
              <a:t>Volumes </a:t>
            </a:r>
            <a:r>
              <a:rPr lang="en-US" sz="1400" b="1" u="sng" dirty="0" err="1">
                <a:latin typeface="Arial Narrow" panose="020B0604020202020204" pitchFamily="34" charset="0"/>
                <a:cs typeface="Arial Narrow" panose="020B0604020202020204" pitchFamily="34" charset="0"/>
              </a:rPr>
              <a:t>facturés</a:t>
            </a:r>
            <a:r>
              <a:rPr lang="en-US" sz="1400" b="1" u="sng" dirty="0">
                <a:latin typeface="Arial Narrow" panose="020B0604020202020204" pitchFamily="34" charset="0"/>
                <a:cs typeface="Arial Narrow" panose="020B0604020202020204" pitchFamily="34" charset="0"/>
              </a:rPr>
              <a:t> </a:t>
            </a:r>
            <a:r>
              <a:rPr lang="en-US" sz="1400" b="1" dirty="0">
                <a:latin typeface="Arial Narrow" panose="020B0604020202020204" pitchFamily="34" charset="0"/>
                <a:cs typeface="Arial Narrow" panose="020B0604020202020204" pitchFamily="34" charset="0"/>
              </a:rPr>
              <a:t>:</a:t>
            </a:r>
          </a:p>
          <a:p>
            <a:pPr algn="just">
              <a:lnSpc>
                <a:spcPct val="90000"/>
              </a:lnSpc>
              <a:spcAft>
                <a:spcPts val="600"/>
              </a:spcAft>
            </a:pPr>
            <a:r>
              <a:rPr lang="en-US" sz="1400" dirty="0">
                <a:latin typeface="Arial Narrow" panose="020B0604020202020204" pitchFamily="34" charset="0"/>
                <a:cs typeface="Arial Narrow" panose="020B0604020202020204" pitchFamily="34" charset="0"/>
              </a:rPr>
              <a:t>Les volumes </a:t>
            </a:r>
            <a:r>
              <a:rPr lang="en-US" sz="1400" dirty="0" err="1">
                <a:latin typeface="Arial Narrow" panose="020B0604020202020204" pitchFamily="34" charset="0"/>
                <a:cs typeface="Arial Narrow" panose="020B0604020202020204" pitchFamily="34" charset="0"/>
              </a:rPr>
              <a:t>assujettis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évoluent</a:t>
            </a:r>
            <a:r>
              <a:rPr lang="en-US" sz="1400" dirty="0">
                <a:latin typeface="Arial Narrow" panose="020B0604020202020204" pitchFamily="34" charset="0"/>
                <a:cs typeface="Arial Narrow" panose="020B0604020202020204" pitchFamily="34" charset="0"/>
              </a:rPr>
              <a:t> dans les </a:t>
            </a:r>
            <a:r>
              <a:rPr lang="en-US" sz="1400" dirty="0" err="1">
                <a:latin typeface="Arial Narrow" panose="020B0604020202020204" pitchFamily="34" charset="0"/>
                <a:cs typeface="Arial Narrow" panose="020B0604020202020204" pitchFamily="34" charset="0"/>
              </a:rPr>
              <a:t>limites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fixées</a:t>
            </a:r>
            <a:r>
              <a:rPr lang="en-US" sz="1400" dirty="0">
                <a:latin typeface="Arial Narrow" panose="020B0604020202020204" pitchFamily="34" charset="0"/>
                <a:cs typeface="Arial Narrow" panose="020B0604020202020204" pitchFamily="34" charset="0"/>
              </a:rPr>
              <a:t> au </a:t>
            </a:r>
            <a:r>
              <a:rPr lang="en-US" sz="1400" dirty="0" err="1">
                <a:latin typeface="Arial Narrow" panose="020B0604020202020204" pitchFamily="34" charset="0"/>
                <a:cs typeface="Arial Narrow" panose="020B0604020202020204" pitchFamily="34" charset="0"/>
              </a:rPr>
              <a:t>contrat</a:t>
            </a:r>
            <a:r>
              <a:rPr lang="en-US" sz="1400" dirty="0">
                <a:latin typeface="Arial Narrow" panose="020B0604020202020204" pitchFamily="34" charset="0"/>
                <a:cs typeface="Arial Narrow" panose="020B0604020202020204" pitchFamily="34" charset="0"/>
              </a:rPr>
              <a:t>.</a:t>
            </a:r>
          </a:p>
          <a:p>
            <a:pPr algn="just">
              <a:lnSpc>
                <a:spcPct val="90000"/>
              </a:lnSpc>
              <a:spcAft>
                <a:spcPts val="600"/>
              </a:spcAft>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r>
              <a:rPr lang="en-US" sz="1400" b="1" u="sng" dirty="0">
                <a:latin typeface="Arial Narrow" panose="020B0604020202020204" pitchFamily="34" charset="0"/>
                <a:cs typeface="Arial Narrow" panose="020B0604020202020204" pitchFamily="34" charset="0"/>
              </a:rPr>
              <a:t>Coefficient </a:t>
            </a:r>
            <a:r>
              <a:rPr lang="en-US" sz="1400" b="1" u="sng" dirty="0" err="1">
                <a:latin typeface="Arial Narrow" panose="020B0604020202020204" pitchFamily="34" charset="0"/>
                <a:cs typeface="Arial Narrow" panose="020B0604020202020204" pitchFamily="34" charset="0"/>
              </a:rPr>
              <a:t>d'actualisation</a:t>
            </a:r>
            <a:r>
              <a:rPr lang="en-US" sz="1400" b="1" u="sng" dirty="0">
                <a:latin typeface="Arial Narrow" panose="020B0604020202020204" pitchFamily="34" charset="0"/>
                <a:cs typeface="Arial Narrow" panose="020B0604020202020204" pitchFamily="34" charset="0"/>
              </a:rPr>
              <a:t> </a:t>
            </a:r>
            <a:r>
              <a:rPr lang="en-US" sz="1400" b="1" dirty="0">
                <a:latin typeface="Arial Narrow" panose="020B0604020202020204" pitchFamily="34" charset="0"/>
                <a:cs typeface="Arial Narrow" panose="020B0604020202020204" pitchFamily="34" charset="0"/>
              </a:rPr>
              <a:t>:</a:t>
            </a:r>
          </a:p>
          <a:p>
            <a:pPr algn="just">
              <a:lnSpc>
                <a:spcPct val="90000"/>
              </a:lnSpc>
              <a:spcAft>
                <a:spcPts val="600"/>
              </a:spcAft>
            </a:pPr>
            <a:r>
              <a:rPr lang="en-US" sz="1400" dirty="0">
                <a:latin typeface="Arial Narrow" panose="020B0604020202020204" pitchFamily="34" charset="0"/>
                <a:cs typeface="Arial Narrow" panose="020B0604020202020204" pitchFamily="34" charset="0"/>
              </a:rPr>
              <a:t>En 2023, la </a:t>
            </a:r>
            <a:r>
              <a:rPr lang="en-US" sz="1400" dirty="0" err="1">
                <a:latin typeface="Arial Narrow" panose="020B0604020202020204" pitchFamily="34" charset="0"/>
                <a:cs typeface="Arial Narrow" panose="020B0604020202020204" pitchFamily="34" charset="0"/>
              </a:rPr>
              <a:t>rémunération</a:t>
            </a:r>
            <a:r>
              <a:rPr lang="en-US" sz="1400" dirty="0">
                <a:latin typeface="Arial Narrow" panose="020B0604020202020204" pitchFamily="34" charset="0"/>
                <a:cs typeface="Arial Narrow" panose="020B0604020202020204" pitchFamily="34" charset="0"/>
              </a:rPr>
              <a:t> du </a:t>
            </a:r>
            <a:r>
              <a:rPr lang="en-US" sz="1400" dirty="0" err="1">
                <a:latin typeface="Arial Narrow" panose="020B0604020202020204" pitchFamily="34" charset="0"/>
                <a:cs typeface="Arial Narrow" panose="020B0604020202020204" pitchFamily="34" charset="0"/>
              </a:rPr>
              <a:t>délégataire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dépasse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normalement</a:t>
            </a:r>
            <a:r>
              <a:rPr lang="en-US" sz="1400" dirty="0">
                <a:latin typeface="Arial Narrow" panose="020B0604020202020204" pitchFamily="34" charset="0"/>
                <a:cs typeface="Arial Narrow" panose="020B0604020202020204" pitchFamily="34" charset="0"/>
              </a:rPr>
              <a:t> le </a:t>
            </a:r>
            <a:r>
              <a:rPr lang="en-US" sz="1400" dirty="0" err="1">
                <a:latin typeface="Arial Narrow" panose="020B0604020202020204" pitchFamily="34" charset="0"/>
                <a:cs typeface="Arial Narrow" panose="020B0604020202020204" pitchFamily="34" charset="0"/>
              </a:rPr>
              <a:t>seuil</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révision</a:t>
            </a:r>
            <a:r>
              <a:rPr lang="en-US" sz="1400" dirty="0">
                <a:latin typeface="Arial Narrow" panose="020B0604020202020204" pitchFamily="34" charset="0"/>
                <a:cs typeface="Arial Narrow" panose="020B0604020202020204" pitchFamily="34" charset="0"/>
              </a:rPr>
              <a:t> des + 15%, du fait de </a:t>
            </a:r>
            <a:r>
              <a:rPr lang="en-US" sz="1400" dirty="0" err="1">
                <a:latin typeface="Arial Narrow" panose="020B0604020202020204" pitchFamily="34" charset="0"/>
                <a:cs typeface="Arial Narrow" panose="020B0604020202020204" pitchFamily="34" charset="0"/>
              </a:rPr>
              <a:t>l'inflation</a:t>
            </a:r>
            <a:r>
              <a:rPr lang="en-US" sz="1400" dirty="0">
                <a:latin typeface="Arial Narrow" panose="020B0604020202020204" pitchFamily="34" charset="0"/>
                <a:cs typeface="Arial Narrow" panose="020B0604020202020204" pitchFamily="34" charset="0"/>
              </a:rPr>
              <a:t> sur </a:t>
            </a:r>
            <a:r>
              <a:rPr lang="en-US" sz="1400" dirty="0" err="1">
                <a:latin typeface="Arial Narrow" panose="020B0604020202020204" pitchFamily="34" charset="0"/>
                <a:cs typeface="Arial Narrow" panose="020B0604020202020204" pitchFamily="34" charset="0"/>
              </a:rPr>
              <a:t>l'indice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électricité</a:t>
            </a:r>
            <a:r>
              <a:rPr lang="en-US" sz="1400" dirty="0">
                <a:latin typeface="Arial Narrow" panose="020B0604020202020204" pitchFamily="34" charset="0"/>
                <a:cs typeface="Arial Narrow" panose="020B0604020202020204" pitchFamily="34" charset="0"/>
              </a:rPr>
              <a:t>. </a:t>
            </a:r>
          </a:p>
          <a:p>
            <a:pPr algn="just">
              <a:lnSpc>
                <a:spcPct val="90000"/>
              </a:lnSpc>
              <a:spcAft>
                <a:spcPts val="600"/>
              </a:spcAft>
            </a:pPr>
            <a:r>
              <a:rPr lang="en-US" sz="1400" dirty="0">
                <a:latin typeface="Arial Narrow" panose="020B0604020202020204" pitchFamily="34" charset="0"/>
                <a:cs typeface="Arial Narrow" panose="020B0604020202020204" pitchFamily="34" charset="0"/>
              </a:rPr>
              <a:t>Mais le </a:t>
            </a:r>
            <a:r>
              <a:rPr lang="en-US" sz="1400" dirty="0" err="1">
                <a:latin typeface="Arial Narrow" panose="020B0604020202020204" pitchFamily="34" charset="0"/>
                <a:cs typeface="Arial Narrow" panose="020B0604020202020204" pitchFamily="34" charset="0"/>
              </a:rPr>
              <a:t>délégataire</a:t>
            </a:r>
            <a:r>
              <a:rPr lang="en-US" sz="1400" dirty="0">
                <a:latin typeface="Arial Narrow" panose="020B0604020202020204" pitchFamily="34" charset="0"/>
                <a:cs typeface="Arial Narrow" panose="020B0604020202020204" pitchFamily="34" charset="0"/>
              </a:rPr>
              <a:t> a </a:t>
            </a:r>
            <a:r>
              <a:rPr lang="en-US" sz="1400" dirty="0" err="1">
                <a:latin typeface="Arial Narrow" panose="020B0604020202020204" pitchFamily="34" charset="0"/>
                <a:cs typeface="Arial Narrow" panose="020B0604020202020204" pitchFamily="34" charset="0"/>
              </a:rPr>
              <a:t>utilisé</a:t>
            </a:r>
            <a:r>
              <a:rPr lang="en-US" sz="1400" dirty="0">
                <a:latin typeface="Arial Narrow" panose="020B0604020202020204" pitchFamily="34" charset="0"/>
                <a:cs typeface="Arial Narrow" panose="020B0604020202020204" pitchFamily="34" charset="0"/>
              </a:rPr>
              <a:t> un </a:t>
            </a:r>
            <a:r>
              <a:rPr lang="en-US" sz="1400" dirty="0" err="1">
                <a:latin typeface="Arial Narrow" panose="020B0604020202020204" pitchFamily="34" charset="0"/>
                <a:cs typeface="Arial Narrow" panose="020B0604020202020204" pitchFamily="34" charset="0"/>
              </a:rPr>
              <a:t>indice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inférieur</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l'indice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présenté</a:t>
            </a:r>
            <a:r>
              <a:rPr lang="en-US" sz="1400" dirty="0">
                <a:latin typeface="Arial Narrow" panose="020B0604020202020204" pitchFamily="34" charset="0"/>
                <a:cs typeface="Arial Narrow" panose="020B0604020202020204" pitchFamily="34" charset="0"/>
              </a:rPr>
              <a:t> par SAUR </a:t>
            </a:r>
            <a:r>
              <a:rPr lang="en-US" sz="1400" dirty="0" err="1">
                <a:latin typeface="Arial Narrow" panose="020B0604020202020204" pitchFamily="34" charset="0"/>
                <a:cs typeface="Arial Narrow" panose="020B0604020202020204" pitchFamily="34" charset="0"/>
              </a:rPr>
              <a:t>reste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donc</a:t>
            </a:r>
            <a:r>
              <a:rPr lang="en-US" sz="1400" dirty="0">
                <a:latin typeface="Arial Narrow" panose="020B0604020202020204" pitchFamily="34" charset="0"/>
                <a:cs typeface="Arial Narrow" panose="020B0604020202020204" pitchFamily="34" charset="0"/>
              </a:rPr>
              <a:t> dans les </a:t>
            </a:r>
            <a:r>
              <a:rPr lang="en-US" sz="1400" dirty="0" err="1">
                <a:latin typeface="Arial Narrow" panose="020B0604020202020204" pitchFamily="34" charset="0"/>
                <a:cs typeface="Arial Narrow" panose="020B0604020202020204" pitchFamily="34" charset="0"/>
              </a:rPr>
              <a:t>limites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contractuelles</a:t>
            </a:r>
            <a:r>
              <a:rPr lang="en-US" sz="1400" dirty="0">
                <a:latin typeface="Arial Narrow" panose="020B0604020202020204" pitchFamily="34" charset="0"/>
                <a:cs typeface="Arial Narrow" panose="020B0604020202020204" pitchFamily="34" charset="0"/>
              </a:rPr>
              <a:t>.</a:t>
            </a: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p:txBody>
      </p:sp>
      <p:graphicFrame>
        <p:nvGraphicFramePr>
          <p:cNvPr id="4" name="Graphique 3">
            <a:extLst>
              <a:ext uri="{FF2B5EF4-FFF2-40B4-BE49-F238E27FC236}">
                <a16:creationId xmlns:a16="http://schemas.microsoft.com/office/drawing/2014/main" id="{8386A257-73A2-D645-9EE0-B2D9B17FB493}"/>
              </a:ext>
            </a:extLst>
          </p:cNvPr>
          <p:cNvGraphicFramePr>
            <a:graphicFrameLocks/>
          </p:cNvGraphicFramePr>
          <p:nvPr>
            <p:extLst>
              <p:ext uri="{D42A27DB-BD31-4B8C-83A1-F6EECF244321}">
                <p14:modId xmlns:p14="http://schemas.microsoft.com/office/powerpoint/2010/main" val="4150858795"/>
              </p:ext>
            </p:extLst>
          </p:nvPr>
        </p:nvGraphicFramePr>
        <p:xfrm>
          <a:off x="7440170" y="1536395"/>
          <a:ext cx="2880000" cy="18000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CD79A48E-5BC5-CE4B-8A8D-4E57D2534CEE}"/>
              </a:ext>
            </a:extLst>
          </p:cNvPr>
          <p:cNvGraphicFramePr>
            <a:graphicFrameLocks/>
          </p:cNvGraphicFramePr>
          <p:nvPr>
            <p:extLst>
              <p:ext uri="{D42A27DB-BD31-4B8C-83A1-F6EECF244321}">
                <p14:modId xmlns:p14="http://schemas.microsoft.com/office/powerpoint/2010/main" val="3803334471"/>
              </p:ext>
            </p:extLst>
          </p:nvPr>
        </p:nvGraphicFramePr>
        <p:xfrm>
          <a:off x="7419003" y="3606220"/>
          <a:ext cx="2922333" cy="180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0516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DF16D-480D-BC3F-4A7E-98ECA86FFE7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795966F-8467-7784-A2A6-B079A7E16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D54445A-6D5C-2F1E-B177-FD1FFADAB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3453D65B-FA87-2C8F-79AE-68A32190D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re 1">
            <a:extLst>
              <a:ext uri="{FF2B5EF4-FFF2-40B4-BE49-F238E27FC236}">
                <a16:creationId xmlns:a16="http://schemas.microsoft.com/office/drawing/2014/main" id="{F1C0EB68-48B2-E073-A505-FCB346B40E3F}"/>
              </a:ext>
            </a:extLst>
          </p:cNvPr>
          <p:cNvSpPr txBox="1">
            <a:spLocks/>
          </p:cNvSpPr>
          <p:nvPr/>
        </p:nvSpPr>
        <p:spPr>
          <a:xfrm>
            <a:off x="838200" y="255510"/>
            <a:ext cx="10515600" cy="723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Suivi des engagements contractuels</a:t>
            </a:r>
          </a:p>
        </p:txBody>
      </p:sp>
      <p:sp>
        <p:nvSpPr>
          <p:cNvPr id="14" name="ZoneTexte 13">
            <a:extLst>
              <a:ext uri="{FF2B5EF4-FFF2-40B4-BE49-F238E27FC236}">
                <a16:creationId xmlns:a16="http://schemas.microsoft.com/office/drawing/2014/main" id="{4F8CE0C7-C7A3-D4EA-D2AE-94CDCBBF3F2A}"/>
              </a:ext>
            </a:extLst>
          </p:cNvPr>
          <p:cNvSpPr txBox="1"/>
          <p:nvPr/>
        </p:nvSpPr>
        <p:spPr>
          <a:xfrm>
            <a:off x="593630" y="866268"/>
            <a:ext cx="11004740" cy="541272"/>
          </a:xfrm>
          <a:prstGeom prst="rect">
            <a:avLst/>
          </a:prstGeom>
        </p:spPr>
        <p:txBody>
          <a:bodyPr vert="horz" lIns="91440" tIns="45720" rIns="91440" bIns="45720" rtlCol="0" anchor="t">
            <a:normAutofit/>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A la signature du </a:t>
            </a:r>
            <a:r>
              <a:rPr lang="en-US" sz="1600" dirty="0" err="1">
                <a:latin typeface="Arial Narrow" panose="020B0604020202020204" pitchFamily="34" charset="0"/>
                <a:cs typeface="Arial Narrow" panose="020B0604020202020204" pitchFamily="34" charset="0"/>
              </a:rPr>
              <a:t>contrat</a:t>
            </a:r>
            <a:r>
              <a:rPr lang="en-US" sz="1600" dirty="0">
                <a:latin typeface="Arial Narrow" panose="020B0604020202020204" pitchFamily="34" charset="0"/>
                <a:cs typeface="Arial Narrow" panose="020B0604020202020204" pitchFamily="34" charset="0"/>
              </a:rPr>
              <a:t>, le </a:t>
            </a:r>
            <a:r>
              <a:rPr lang="en-US" sz="1600" dirty="0" err="1">
                <a:latin typeface="Arial Narrow" panose="020B0604020202020204" pitchFamily="34" charset="0"/>
                <a:cs typeface="Arial Narrow" panose="020B0604020202020204" pitchFamily="34" charset="0"/>
              </a:rPr>
              <a:t>délégataire</a:t>
            </a:r>
            <a:r>
              <a:rPr lang="en-US" sz="1600" dirty="0">
                <a:latin typeface="Arial Narrow" panose="020B0604020202020204" pitchFamily="34" charset="0"/>
                <a:cs typeface="Arial Narrow" panose="020B0604020202020204" pitchFamily="34" charset="0"/>
              </a:rPr>
              <a:t> a pris un certain </a:t>
            </a:r>
            <a:r>
              <a:rPr lang="en-US" sz="1600" dirty="0" err="1">
                <a:latin typeface="Arial Narrow" panose="020B0604020202020204" pitchFamily="34" charset="0"/>
                <a:cs typeface="Arial Narrow" panose="020B0604020202020204" pitchFamily="34" charset="0"/>
              </a:rPr>
              <a:t>nombre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d'engagements</a:t>
            </a:r>
            <a:r>
              <a:rPr lang="en-US" sz="1600" dirty="0">
                <a:latin typeface="Arial Narrow" panose="020B0604020202020204" pitchFamily="34" charset="0"/>
                <a:cs typeface="Arial Narrow" panose="020B0604020202020204" pitchFamily="34" charset="0"/>
              </a:rPr>
              <a:t> techniques </a:t>
            </a:r>
            <a:r>
              <a:rPr lang="en-US" sz="1600" dirty="0" err="1">
                <a:latin typeface="Arial Narrow" panose="020B0604020202020204" pitchFamily="34" charset="0"/>
                <a:cs typeface="Arial Narrow" panose="020B0604020202020204" pitchFamily="34" charset="0"/>
              </a:rPr>
              <a:t>ou</a:t>
            </a:r>
            <a:r>
              <a:rPr lang="en-US" sz="1600" dirty="0">
                <a:latin typeface="Arial Narrow" panose="020B0604020202020204" pitchFamily="34" charset="0"/>
                <a:cs typeface="Arial Narrow" panose="020B0604020202020204" pitchFamily="34" charset="0"/>
              </a:rPr>
              <a:t> financiers. Les </a:t>
            </a:r>
            <a:r>
              <a:rPr lang="en-US" sz="1600" dirty="0" err="1">
                <a:latin typeface="Arial Narrow" panose="020B0604020202020204" pitchFamily="34" charset="0"/>
                <a:cs typeface="Arial Narrow" panose="020B0604020202020204" pitchFamily="34" charset="0"/>
              </a:rPr>
              <a:t>graphiques</a:t>
            </a:r>
            <a:r>
              <a:rPr lang="en-US" sz="1600" dirty="0">
                <a:latin typeface="Arial Narrow" panose="020B0604020202020204" pitchFamily="34" charset="0"/>
                <a:cs typeface="Arial Narrow" panose="020B0604020202020204" pitchFamily="34" charset="0"/>
              </a:rPr>
              <a:t> ci-dessous </a:t>
            </a:r>
            <a:r>
              <a:rPr lang="en-US" sz="1600" dirty="0" err="1">
                <a:latin typeface="Arial Narrow" panose="020B0604020202020204" pitchFamily="34" charset="0"/>
                <a:cs typeface="Arial Narrow" panose="020B0604020202020204" pitchFamily="34" charset="0"/>
              </a:rPr>
              <a:t>présentent</a:t>
            </a:r>
            <a:r>
              <a:rPr lang="en-US" sz="1600" dirty="0">
                <a:latin typeface="Arial Narrow" panose="020B0604020202020204" pitchFamily="34" charset="0"/>
                <a:cs typeface="Arial Narrow" panose="020B0604020202020204" pitchFamily="34" charset="0"/>
              </a:rPr>
              <a:t> l'évolution des </a:t>
            </a:r>
            <a:r>
              <a:rPr lang="en-US" sz="1600" dirty="0" err="1">
                <a:latin typeface="Arial Narrow" panose="020B0604020202020204" pitchFamily="34" charset="0"/>
                <a:cs typeface="Arial Narrow" panose="020B0604020202020204" pitchFamily="34" charset="0"/>
              </a:rPr>
              <a:t>réalisations</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l'exploitant</a:t>
            </a:r>
            <a:r>
              <a:rPr lang="en-US" sz="1600" dirty="0">
                <a:latin typeface="Arial Narrow" panose="020B0604020202020204" pitchFamily="34" charset="0"/>
                <a:cs typeface="Arial Narrow" panose="020B0604020202020204" pitchFamily="34" charset="0"/>
              </a:rPr>
              <a:t> par rapport aux </a:t>
            </a:r>
            <a:r>
              <a:rPr lang="en-US" sz="1600" dirty="0" err="1">
                <a:latin typeface="Arial Narrow" panose="020B0604020202020204" pitchFamily="34" charset="0"/>
                <a:cs typeface="Arial Narrow" panose="020B0604020202020204" pitchFamily="34" charset="0"/>
              </a:rPr>
              <a:t>objectifs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fixés</a:t>
            </a:r>
            <a:r>
              <a:rPr lang="en-US" sz="1600" dirty="0">
                <a:latin typeface="Arial Narrow" panose="020B0604020202020204" pitchFamily="34" charset="0"/>
                <a:cs typeface="Arial Narrow" panose="020B0604020202020204" pitchFamily="34" charset="0"/>
              </a:rPr>
              <a:t> dans le </a:t>
            </a:r>
            <a:r>
              <a:rPr lang="en-US" sz="1600" dirty="0" err="1">
                <a:latin typeface="Arial Narrow" panose="020B0604020202020204" pitchFamily="34" charset="0"/>
                <a:cs typeface="Arial Narrow" panose="020B0604020202020204" pitchFamily="34" charset="0"/>
              </a:rPr>
              <a:t>contrat</a:t>
            </a:r>
            <a:r>
              <a:rPr lang="en-US" sz="1600" dirty="0">
                <a:latin typeface="Arial Narrow" panose="020B0604020202020204" pitchFamily="34" charset="0"/>
                <a:cs typeface="Arial Narrow" panose="020B0604020202020204" pitchFamily="34" charset="0"/>
              </a:rPr>
              <a:t>.</a:t>
            </a:r>
          </a:p>
        </p:txBody>
      </p:sp>
      <p:graphicFrame>
        <p:nvGraphicFramePr>
          <p:cNvPr id="5" name="Graphique 4">
            <a:extLst>
              <a:ext uri="{FF2B5EF4-FFF2-40B4-BE49-F238E27FC236}">
                <a16:creationId xmlns:a16="http://schemas.microsoft.com/office/drawing/2014/main" id="{EFCB04F0-986A-4045-BF43-9D20318A5A7D}"/>
              </a:ext>
            </a:extLst>
          </p:cNvPr>
          <p:cNvGraphicFramePr>
            <a:graphicFrameLocks/>
          </p:cNvGraphicFramePr>
          <p:nvPr>
            <p:extLst>
              <p:ext uri="{D42A27DB-BD31-4B8C-83A1-F6EECF244321}">
                <p14:modId xmlns:p14="http://schemas.microsoft.com/office/powerpoint/2010/main" val="3795188314"/>
              </p:ext>
            </p:extLst>
          </p:nvPr>
        </p:nvGraphicFramePr>
        <p:xfrm>
          <a:off x="1157426" y="1927034"/>
          <a:ext cx="2880000" cy="18000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1C54F278-067A-0840-B3EB-6F830DA16DF6}"/>
              </a:ext>
            </a:extLst>
          </p:cNvPr>
          <p:cNvGraphicFramePr>
            <a:graphicFrameLocks/>
          </p:cNvGraphicFramePr>
          <p:nvPr>
            <p:extLst>
              <p:ext uri="{D42A27DB-BD31-4B8C-83A1-F6EECF244321}">
                <p14:modId xmlns:p14="http://schemas.microsoft.com/office/powerpoint/2010/main" val="4082598882"/>
              </p:ext>
            </p:extLst>
          </p:nvPr>
        </p:nvGraphicFramePr>
        <p:xfrm>
          <a:off x="4837183" y="1927034"/>
          <a:ext cx="2922333" cy="1800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50769509-DE79-FB42-BA4E-0306D8DAF383}"/>
              </a:ext>
            </a:extLst>
          </p:cNvPr>
          <p:cNvGraphicFramePr>
            <a:graphicFrameLocks/>
          </p:cNvGraphicFramePr>
          <p:nvPr>
            <p:extLst>
              <p:ext uri="{D42A27DB-BD31-4B8C-83A1-F6EECF244321}">
                <p14:modId xmlns:p14="http://schemas.microsoft.com/office/powerpoint/2010/main" val="883527394"/>
              </p:ext>
            </p:extLst>
          </p:nvPr>
        </p:nvGraphicFramePr>
        <p:xfrm>
          <a:off x="2732201" y="4191731"/>
          <a:ext cx="2879999" cy="18000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phique 11">
            <a:extLst>
              <a:ext uri="{FF2B5EF4-FFF2-40B4-BE49-F238E27FC236}">
                <a16:creationId xmlns:a16="http://schemas.microsoft.com/office/drawing/2014/main" id="{FB0AC6AC-1122-4B4A-AF05-25F707A628FA}"/>
              </a:ext>
            </a:extLst>
          </p:cNvPr>
          <p:cNvGraphicFramePr>
            <a:graphicFrameLocks/>
          </p:cNvGraphicFramePr>
          <p:nvPr>
            <p:extLst>
              <p:ext uri="{D42A27DB-BD31-4B8C-83A1-F6EECF244321}">
                <p14:modId xmlns:p14="http://schemas.microsoft.com/office/powerpoint/2010/main" val="3661539471"/>
              </p:ext>
            </p:extLst>
          </p:nvPr>
        </p:nvGraphicFramePr>
        <p:xfrm>
          <a:off x="6615755" y="4191730"/>
          <a:ext cx="2880001" cy="18000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phique 14">
            <a:extLst>
              <a:ext uri="{FF2B5EF4-FFF2-40B4-BE49-F238E27FC236}">
                <a16:creationId xmlns:a16="http://schemas.microsoft.com/office/drawing/2014/main" id="{C46BCE11-602A-784F-A1D7-E506BDD1D7E3}"/>
              </a:ext>
            </a:extLst>
          </p:cNvPr>
          <p:cNvGraphicFramePr>
            <a:graphicFrameLocks/>
          </p:cNvGraphicFramePr>
          <p:nvPr>
            <p:extLst>
              <p:ext uri="{D42A27DB-BD31-4B8C-83A1-F6EECF244321}">
                <p14:modId xmlns:p14="http://schemas.microsoft.com/office/powerpoint/2010/main" val="3954710005"/>
              </p:ext>
            </p:extLst>
          </p:nvPr>
        </p:nvGraphicFramePr>
        <p:xfrm>
          <a:off x="8718371" y="1927034"/>
          <a:ext cx="2879999" cy="18000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45099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DF16D-480D-BC3F-4A7E-98ECA86FFE7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795966F-8467-7784-A2A6-B079A7E16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D54445A-6D5C-2F1E-B177-FD1FFADAB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3453D65B-FA87-2C8F-79AE-68A32190D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ZoneTexte 3">
            <a:extLst>
              <a:ext uri="{FF2B5EF4-FFF2-40B4-BE49-F238E27FC236}">
                <a16:creationId xmlns:a16="http://schemas.microsoft.com/office/drawing/2014/main" id="{E94FD318-B906-2687-03B6-FE500C1DD374}"/>
              </a:ext>
            </a:extLst>
          </p:cNvPr>
          <p:cNvSpPr txBox="1"/>
          <p:nvPr/>
        </p:nvSpPr>
        <p:spPr>
          <a:xfrm>
            <a:off x="593630" y="1498126"/>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sp>
        <p:nvSpPr>
          <p:cNvPr id="5" name="ZoneTexte 4">
            <a:extLst>
              <a:ext uri="{FF2B5EF4-FFF2-40B4-BE49-F238E27FC236}">
                <a16:creationId xmlns:a16="http://schemas.microsoft.com/office/drawing/2014/main" id="{76A3D7B4-CF0D-26AF-4273-633FFBCE0928}"/>
              </a:ext>
            </a:extLst>
          </p:cNvPr>
          <p:cNvSpPr txBox="1"/>
          <p:nvPr/>
        </p:nvSpPr>
        <p:spPr>
          <a:xfrm>
            <a:off x="555710" y="2018298"/>
            <a:ext cx="11289926" cy="4584192"/>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1400" b="1" u="sng" dirty="0" err="1">
                <a:latin typeface="Arial Narrow" panose="020B0604020202020204" pitchFamily="34" charset="0"/>
                <a:cs typeface="Arial Narrow" panose="020B0604020202020204" pitchFamily="34" charset="0"/>
              </a:rPr>
              <a:t>Programme</a:t>
            </a:r>
            <a:r>
              <a:rPr lang="en-US" sz="1400" b="1" u="sng" dirty="0">
                <a:latin typeface="Arial Narrow" panose="020B0604020202020204" pitchFamily="34" charset="0"/>
                <a:cs typeface="Arial Narrow" panose="020B0604020202020204" pitchFamily="34" charset="0"/>
              </a:rPr>
              <a:t> de </a:t>
            </a:r>
            <a:r>
              <a:rPr lang="en-US" sz="1400" b="1" u="sng" dirty="0" err="1">
                <a:latin typeface="Arial Narrow" panose="020B0604020202020204" pitchFamily="34" charset="0"/>
                <a:cs typeface="Arial Narrow" panose="020B0604020202020204" pitchFamily="34" charset="0"/>
              </a:rPr>
              <a:t>renouvellement</a:t>
            </a:r>
            <a:r>
              <a:rPr lang="en-US" sz="1400" b="1" u="sng" dirty="0">
                <a:latin typeface="Arial Narrow" panose="020B0604020202020204" pitchFamily="34" charset="0"/>
                <a:cs typeface="Arial Narrow" panose="020B0604020202020204" pitchFamily="34" charset="0"/>
              </a:rPr>
              <a:t> </a:t>
            </a:r>
            <a:r>
              <a:rPr lang="en-US" sz="1400" b="1" dirty="0">
                <a:latin typeface="Arial Narrow" panose="020B0604020202020204" pitchFamily="34" charset="0"/>
                <a:cs typeface="Arial Narrow" panose="020B0604020202020204" pitchFamily="34" charset="0"/>
              </a:rPr>
              <a:t>: </a:t>
            </a:r>
          </a:p>
          <a:p>
            <a:pPr algn="just">
              <a:lnSpc>
                <a:spcPct val="90000"/>
              </a:lnSpc>
              <a:spcAft>
                <a:spcPts val="600"/>
              </a:spcAft>
            </a:pPr>
            <a:r>
              <a:rPr lang="en-US" sz="1400" dirty="0">
                <a:latin typeface="Arial Narrow" panose="020B0604020202020204" pitchFamily="34" charset="0"/>
                <a:cs typeface="Arial Narrow" panose="020B0604020202020204" pitchFamily="34" charset="0"/>
              </a:rPr>
              <a:t>Les données </a:t>
            </a:r>
            <a:r>
              <a:rPr lang="en-US" sz="1400" dirty="0" err="1">
                <a:latin typeface="Arial Narrow" panose="020B0604020202020204" pitchFamily="34" charset="0"/>
                <a:cs typeface="Arial Narrow" panose="020B0604020202020204" pitchFamily="34" charset="0"/>
              </a:rPr>
              <a:t>utilisées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sont</a:t>
            </a:r>
            <a:r>
              <a:rPr lang="en-US" sz="1400" dirty="0">
                <a:latin typeface="Arial Narrow" panose="020B0604020202020204" pitchFamily="34" charset="0"/>
                <a:cs typeface="Arial Narrow" panose="020B0604020202020204" pitchFamily="34" charset="0"/>
              </a:rPr>
              <a:t> les </a:t>
            </a:r>
            <a:r>
              <a:rPr lang="en-US" sz="1400" dirty="0" err="1">
                <a:latin typeface="Arial Narrow" panose="020B0604020202020204" pitchFamily="34" charset="0"/>
                <a:cs typeface="Arial Narrow" panose="020B0604020202020204" pitchFamily="34" charset="0"/>
              </a:rPr>
              <a:t>montants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réels</a:t>
            </a:r>
            <a:r>
              <a:rPr lang="en-US" sz="1400" dirty="0">
                <a:latin typeface="Arial Narrow" panose="020B0604020202020204" pitchFamily="34" charset="0"/>
                <a:cs typeface="Arial Narrow" panose="020B0604020202020204" pitchFamily="34" charset="0"/>
              </a:rPr>
              <a:t>, par opposition aux </a:t>
            </a:r>
            <a:r>
              <a:rPr lang="en-US" sz="1400" dirty="0" err="1">
                <a:latin typeface="Arial Narrow" panose="020B0604020202020204" pitchFamily="34" charset="0"/>
                <a:cs typeface="Arial Narrow" panose="020B0604020202020204" pitchFamily="34" charset="0"/>
              </a:rPr>
              <a:t>valeurs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affichées</a:t>
            </a:r>
            <a:r>
              <a:rPr lang="en-US" sz="1400" dirty="0">
                <a:latin typeface="Arial Narrow" panose="020B0604020202020204" pitchFamily="34" charset="0"/>
                <a:cs typeface="Arial Narrow" panose="020B0604020202020204" pitchFamily="34" charset="0"/>
              </a:rPr>
              <a:t> dans les CARE.</a:t>
            </a:r>
          </a:p>
          <a:p>
            <a:pPr algn="just">
              <a:lnSpc>
                <a:spcPct val="90000"/>
              </a:lnSpc>
              <a:spcAft>
                <a:spcPts val="600"/>
              </a:spcAft>
            </a:pPr>
            <a:r>
              <a:rPr lang="en-US" sz="1400" dirty="0">
                <a:latin typeface="Arial Narrow" panose="020B0604020202020204" pitchFamily="34" charset="0"/>
                <a:cs typeface="Arial Narrow" panose="020B0604020202020204" pitchFamily="34" charset="0"/>
              </a:rPr>
              <a:t>Le </a:t>
            </a:r>
            <a:r>
              <a:rPr lang="en-US" sz="1400" dirty="0" err="1">
                <a:latin typeface="Arial Narrow" panose="020B0604020202020204" pitchFamily="34" charset="0"/>
                <a:cs typeface="Arial Narrow" panose="020B0604020202020204" pitchFamily="34" charset="0"/>
              </a:rPr>
              <a:t>délégataire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respecte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ses</a:t>
            </a:r>
            <a:r>
              <a:rPr lang="en-US" sz="1400" dirty="0">
                <a:latin typeface="Arial Narrow" panose="020B0604020202020204" pitchFamily="34" charset="0"/>
                <a:cs typeface="Arial Narrow" panose="020B0604020202020204" pitchFamily="34" charset="0"/>
              </a:rPr>
              <a:t> engagements financiers. Les </a:t>
            </a:r>
            <a:r>
              <a:rPr lang="en-US" sz="1400" dirty="0" err="1">
                <a:latin typeface="Arial Narrow" panose="020B0604020202020204" pitchFamily="34" charset="0"/>
                <a:cs typeface="Arial Narrow" panose="020B0604020202020204" pitchFamily="34" charset="0"/>
              </a:rPr>
              <a:t>opérations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réelles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sont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contrôlées</a:t>
            </a:r>
            <a:r>
              <a:rPr lang="en-US" sz="1400" dirty="0">
                <a:latin typeface="Arial Narrow" panose="020B0604020202020204" pitchFamily="34" charset="0"/>
                <a:cs typeface="Arial Narrow" panose="020B0604020202020204" pitchFamily="34" charset="0"/>
              </a:rPr>
              <a:t> sur site </a:t>
            </a:r>
            <a:r>
              <a:rPr lang="en-US" sz="1400" dirty="0" err="1">
                <a:latin typeface="Arial Narrow" panose="020B0604020202020204" pitchFamily="34" charset="0"/>
                <a:cs typeface="Arial Narrow" panose="020B0604020202020204" pitchFamily="34" charset="0"/>
              </a:rPr>
              <a:t>lors</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visites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régulières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faisant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l'objet</a:t>
            </a:r>
            <a:r>
              <a:rPr lang="en-US" sz="1400" dirty="0">
                <a:latin typeface="Arial Narrow" panose="020B0604020202020204" pitchFamily="34" charset="0"/>
                <a:cs typeface="Arial Narrow" panose="020B0604020202020204" pitchFamily="34" charset="0"/>
              </a:rPr>
              <a:t> de rapports </a:t>
            </a:r>
            <a:r>
              <a:rPr lang="en-US" sz="1400" dirty="0" err="1">
                <a:latin typeface="Arial Narrow" panose="020B0604020202020204" pitchFamily="34" charset="0"/>
                <a:cs typeface="Arial Narrow" panose="020B0604020202020204" pitchFamily="34" charset="0"/>
              </a:rPr>
              <a:t>distincts</a:t>
            </a:r>
            <a:r>
              <a:rPr lang="en-US" sz="1400" dirty="0">
                <a:latin typeface="Arial Narrow" panose="020B0604020202020204" pitchFamily="34" charset="0"/>
                <a:cs typeface="Arial Narrow" panose="020B0604020202020204" pitchFamily="34" charset="0"/>
              </a:rPr>
              <a:t>.</a:t>
            </a:r>
          </a:p>
          <a:p>
            <a:pPr algn="just">
              <a:lnSpc>
                <a:spcPct val="90000"/>
              </a:lnSpc>
              <a:spcAft>
                <a:spcPts val="600"/>
              </a:spcAft>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r>
              <a:rPr lang="en-US" sz="1400" b="1" u="sng" dirty="0" err="1">
                <a:latin typeface="Arial Narrow" panose="020B0604020202020204" pitchFamily="34" charset="0"/>
                <a:cs typeface="Arial Narrow" panose="020B0604020202020204" pitchFamily="34" charset="0"/>
              </a:rPr>
              <a:t>Curage</a:t>
            </a:r>
            <a:r>
              <a:rPr lang="en-US" sz="1400" b="1" u="sng" dirty="0">
                <a:latin typeface="Arial Narrow" panose="020B0604020202020204" pitchFamily="34" charset="0"/>
                <a:cs typeface="Arial Narrow" panose="020B0604020202020204" pitchFamily="34" charset="0"/>
              </a:rPr>
              <a:t> </a:t>
            </a:r>
            <a:r>
              <a:rPr lang="en-US" sz="1400" b="1" u="sng" dirty="0" err="1">
                <a:latin typeface="Arial Narrow" panose="020B0604020202020204" pitchFamily="34" charset="0"/>
                <a:cs typeface="Arial Narrow" panose="020B0604020202020204" pitchFamily="34" charset="0"/>
              </a:rPr>
              <a:t>préventif</a:t>
            </a:r>
            <a:r>
              <a:rPr lang="en-US" sz="1400" b="1" u="sng" dirty="0">
                <a:latin typeface="Arial Narrow" panose="020B0604020202020204" pitchFamily="34" charset="0"/>
                <a:cs typeface="Arial Narrow" panose="020B0604020202020204" pitchFamily="34" charset="0"/>
              </a:rPr>
              <a:t> et inspections </a:t>
            </a:r>
            <a:r>
              <a:rPr lang="en-US" sz="1400" b="1" u="sng" dirty="0" err="1">
                <a:latin typeface="Arial Narrow" panose="020B0604020202020204" pitchFamily="34" charset="0"/>
                <a:cs typeface="Arial Narrow" panose="020B0604020202020204" pitchFamily="34" charset="0"/>
              </a:rPr>
              <a:t>télévisées</a:t>
            </a:r>
            <a:r>
              <a:rPr lang="en-US" sz="1400" b="1" u="sng" dirty="0">
                <a:latin typeface="Arial Narrow" panose="020B0604020202020204" pitchFamily="34" charset="0"/>
                <a:cs typeface="Arial Narrow" panose="020B0604020202020204" pitchFamily="34" charset="0"/>
              </a:rPr>
              <a:t> </a:t>
            </a:r>
            <a:r>
              <a:rPr lang="en-US" sz="1400" b="1" dirty="0">
                <a:latin typeface="Arial Narrow" panose="020B0604020202020204" pitchFamily="34" charset="0"/>
                <a:cs typeface="Arial Narrow" panose="020B0604020202020204" pitchFamily="34" charset="0"/>
              </a:rPr>
              <a:t>: </a:t>
            </a:r>
          </a:p>
          <a:p>
            <a:pPr algn="just">
              <a:lnSpc>
                <a:spcPct val="90000"/>
              </a:lnSpc>
              <a:spcAft>
                <a:spcPts val="600"/>
              </a:spcAft>
            </a:pPr>
            <a:r>
              <a:rPr lang="en-US" sz="1400" dirty="0">
                <a:latin typeface="Arial Narrow" panose="020B0604020202020204" pitchFamily="34" charset="0"/>
                <a:cs typeface="Arial Narrow" panose="020B0604020202020204" pitchFamily="34" charset="0"/>
              </a:rPr>
              <a:t>De la </a:t>
            </a:r>
            <a:r>
              <a:rPr lang="en-US" sz="1400" dirty="0" err="1">
                <a:latin typeface="Arial Narrow" panose="020B0604020202020204" pitchFamily="34" charset="0"/>
                <a:cs typeface="Arial Narrow" panose="020B0604020202020204" pitchFamily="34" charset="0"/>
              </a:rPr>
              <a:t>même</a:t>
            </a:r>
            <a:r>
              <a:rPr lang="en-US" sz="1400" dirty="0">
                <a:latin typeface="Arial Narrow" panose="020B0604020202020204" pitchFamily="34" charset="0"/>
                <a:cs typeface="Arial Narrow" panose="020B0604020202020204" pitchFamily="34" charset="0"/>
              </a:rPr>
              <a:t> manière les obligations </a:t>
            </a:r>
            <a:r>
              <a:rPr lang="en-US" sz="1400" dirty="0" err="1">
                <a:latin typeface="Arial Narrow" panose="020B0604020202020204" pitchFamily="34" charset="0"/>
                <a:cs typeface="Arial Narrow" panose="020B0604020202020204" pitchFamily="34" charset="0"/>
              </a:rPr>
              <a:t>d'entretien</a:t>
            </a:r>
            <a:r>
              <a:rPr lang="en-US" sz="1400" dirty="0">
                <a:latin typeface="Arial Narrow" panose="020B0604020202020204" pitchFamily="34" charset="0"/>
                <a:cs typeface="Arial Narrow" panose="020B0604020202020204" pitchFamily="34" charset="0"/>
              </a:rPr>
              <a:t> du </a:t>
            </a:r>
            <a:r>
              <a:rPr lang="en-US" sz="1400" dirty="0" err="1">
                <a:latin typeface="Arial Narrow" panose="020B0604020202020204" pitchFamily="34" charset="0"/>
                <a:cs typeface="Arial Narrow" panose="020B0604020202020204" pitchFamily="34" charset="0"/>
              </a:rPr>
              <a:t>réseau</a:t>
            </a:r>
            <a:r>
              <a:rPr lang="en-US" sz="1400" dirty="0">
                <a:latin typeface="Arial Narrow" panose="020B0604020202020204" pitchFamily="34" charset="0"/>
                <a:cs typeface="Arial Narrow" panose="020B0604020202020204" pitchFamily="34" charset="0"/>
              </a:rPr>
              <a:t> et </a:t>
            </a:r>
            <a:r>
              <a:rPr lang="en-US" sz="1400" dirty="0" err="1">
                <a:latin typeface="Arial Narrow" panose="020B0604020202020204" pitchFamily="34" charset="0"/>
                <a:cs typeface="Arial Narrow" panose="020B0604020202020204" pitchFamily="34" charset="0"/>
              </a:rPr>
              <a:t>d'inspections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télévisées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sont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respectées</a:t>
            </a:r>
            <a:r>
              <a:rPr lang="en-US" sz="1400" dirty="0">
                <a:latin typeface="Arial Narrow" panose="020B0604020202020204" pitchFamily="34" charset="0"/>
                <a:cs typeface="Arial Narrow" panose="020B0604020202020204" pitchFamily="34" charset="0"/>
              </a:rPr>
              <a:t>.</a:t>
            </a:r>
          </a:p>
          <a:p>
            <a:pPr algn="just">
              <a:lnSpc>
                <a:spcPct val="90000"/>
              </a:lnSpc>
              <a:spcAft>
                <a:spcPts val="600"/>
              </a:spcAft>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r>
              <a:rPr lang="en-US" sz="1400" b="1" u="sng" dirty="0" err="1">
                <a:latin typeface="Arial Narrow" panose="020B0604020202020204" pitchFamily="34" charset="0"/>
                <a:cs typeface="Arial Narrow" panose="020B0604020202020204" pitchFamily="34" charset="0"/>
              </a:rPr>
              <a:t>Contrôles</a:t>
            </a:r>
            <a:r>
              <a:rPr lang="en-US" sz="1400" b="1" u="sng" dirty="0">
                <a:latin typeface="Arial Narrow" panose="020B0604020202020204" pitchFamily="34" charset="0"/>
                <a:cs typeface="Arial Narrow" panose="020B0604020202020204" pitchFamily="34" charset="0"/>
              </a:rPr>
              <a:t> de </a:t>
            </a:r>
            <a:r>
              <a:rPr lang="en-US" sz="1400" b="1" u="sng" dirty="0" err="1">
                <a:latin typeface="Arial Narrow" panose="020B0604020202020204" pitchFamily="34" charset="0"/>
                <a:cs typeface="Arial Narrow" panose="020B0604020202020204" pitchFamily="34" charset="0"/>
              </a:rPr>
              <a:t>branchements</a:t>
            </a:r>
            <a:r>
              <a:rPr lang="en-US" sz="1400" b="1" u="sng" dirty="0">
                <a:latin typeface="Arial Narrow" panose="020B0604020202020204" pitchFamily="34" charset="0"/>
                <a:cs typeface="Arial Narrow" panose="020B0604020202020204" pitchFamily="34" charset="0"/>
              </a:rPr>
              <a:t> et tests à la </a:t>
            </a:r>
            <a:r>
              <a:rPr lang="en-US" sz="1400" b="1" u="sng" dirty="0" err="1">
                <a:latin typeface="Arial Narrow" panose="020B0604020202020204" pitchFamily="34" charset="0"/>
                <a:cs typeface="Arial Narrow" panose="020B0604020202020204" pitchFamily="34" charset="0"/>
              </a:rPr>
              <a:t>fumée</a:t>
            </a:r>
            <a:r>
              <a:rPr lang="en-US" sz="1400" b="1" u="sng" dirty="0">
                <a:latin typeface="Arial Narrow" panose="020B0604020202020204" pitchFamily="34" charset="0"/>
                <a:cs typeface="Arial Narrow" panose="020B0604020202020204" pitchFamily="34" charset="0"/>
              </a:rPr>
              <a:t> </a:t>
            </a:r>
            <a:r>
              <a:rPr lang="en-US" sz="1400" b="1" dirty="0">
                <a:latin typeface="Arial Narrow" panose="020B0604020202020204" pitchFamily="34" charset="0"/>
                <a:cs typeface="Arial Narrow" panose="020B0604020202020204" pitchFamily="34" charset="0"/>
              </a:rPr>
              <a:t>:</a:t>
            </a:r>
            <a:endParaRPr lang="en-US" sz="1400" dirty="0">
              <a:latin typeface="Arial Narrow" panose="020B0604020202020204" pitchFamily="34" charset="0"/>
              <a:cs typeface="Arial Narrow" panose="020B0604020202020204" pitchFamily="34" charset="0"/>
            </a:endParaRPr>
          </a:p>
          <a:p>
            <a:pPr algn="just">
              <a:lnSpc>
                <a:spcPct val="90000"/>
              </a:lnSpc>
              <a:spcAft>
                <a:spcPts val="600"/>
              </a:spcAft>
            </a:pPr>
            <a:r>
              <a:rPr lang="en-US" sz="1400" dirty="0">
                <a:latin typeface="Arial Narrow" panose="020B0604020202020204" pitchFamily="34" charset="0"/>
                <a:cs typeface="Arial Narrow" panose="020B0604020202020204" pitchFamily="34" charset="0"/>
              </a:rPr>
              <a:t>Une </a:t>
            </a:r>
            <a:r>
              <a:rPr lang="en-US" sz="1400" dirty="0" err="1">
                <a:latin typeface="Arial Narrow" panose="020B0604020202020204" pitchFamily="34" charset="0"/>
                <a:cs typeface="Arial Narrow" panose="020B0604020202020204" pitchFamily="34" charset="0"/>
              </a:rPr>
              <a:t>grosse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opération</a:t>
            </a:r>
            <a:r>
              <a:rPr lang="en-US" sz="1400" dirty="0">
                <a:latin typeface="Arial Narrow" panose="020B0604020202020204" pitchFamily="34" charset="0"/>
                <a:cs typeface="Arial Narrow" panose="020B0604020202020204" pitchFamily="34" charset="0"/>
              </a:rPr>
              <a:t> de tests </a:t>
            </a:r>
            <a:r>
              <a:rPr lang="en-US" sz="1400" dirty="0" err="1">
                <a:latin typeface="Arial Narrow" panose="020B0604020202020204" pitchFamily="34" charset="0"/>
                <a:cs typeface="Arial Narrow" panose="020B0604020202020204" pitchFamily="34" charset="0"/>
              </a:rPr>
              <a:t>fumée</a:t>
            </a:r>
            <a:r>
              <a:rPr lang="en-US" sz="1400" dirty="0">
                <a:latin typeface="Arial Narrow" panose="020B0604020202020204" pitchFamily="34" charset="0"/>
                <a:cs typeface="Arial Narrow" panose="020B0604020202020204" pitchFamily="34" charset="0"/>
              </a:rPr>
              <a:t> a </a:t>
            </a:r>
            <a:r>
              <a:rPr lang="en-US" sz="1400" dirty="0" err="1">
                <a:latin typeface="Arial Narrow" panose="020B0604020202020204" pitchFamily="34" charset="0"/>
                <a:cs typeface="Arial Narrow" panose="020B0604020202020204" pitchFamily="34" charset="0"/>
              </a:rPr>
              <a:t>eu</a:t>
            </a:r>
            <a:r>
              <a:rPr lang="en-US" sz="1400" dirty="0">
                <a:latin typeface="Arial Narrow" panose="020B0604020202020204" pitchFamily="34" charset="0"/>
                <a:cs typeface="Arial Narrow" panose="020B0604020202020204" pitchFamily="34" charset="0"/>
              </a:rPr>
              <a:t> lieu </a:t>
            </a:r>
            <a:r>
              <a:rPr lang="en-US" sz="1400" dirty="0" err="1">
                <a:latin typeface="Arial Narrow" panose="020B0604020202020204" pitchFamily="34" charset="0"/>
                <a:cs typeface="Arial Narrow" panose="020B0604020202020204" pitchFamily="34" charset="0"/>
              </a:rPr>
              <a:t>en</a:t>
            </a:r>
            <a:r>
              <a:rPr lang="en-US" sz="1400" dirty="0">
                <a:latin typeface="Arial Narrow" panose="020B0604020202020204" pitchFamily="34" charset="0"/>
                <a:cs typeface="Arial Narrow" panose="020B0604020202020204" pitchFamily="34" charset="0"/>
              </a:rPr>
              <a:t> 2023 sur </a:t>
            </a:r>
            <a:r>
              <a:rPr lang="en-US" sz="1400" dirty="0" err="1">
                <a:latin typeface="Arial Narrow" panose="020B0604020202020204" pitchFamily="34" charset="0"/>
                <a:cs typeface="Arial Narrow" panose="020B0604020202020204" pitchFamily="34" charset="0"/>
              </a:rPr>
              <a:t>près</a:t>
            </a:r>
            <a:r>
              <a:rPr lang="en-US" sz="1400" dirty="0">
                <a:latin typeface="Arial Narrow" panose="020B0604020202020204" pitchFamily="34" charset="0"/>
                <a:cs typeface="Arial Narrow" panose="020B0604020202020204" pitchFamily="34" charset="0"/>
              </a:rPr>
              <a:t> de 5 km de </a:t>
            </a:r>
            <a:r>
              <a:rPr lang="en-US" sz="1400" dirty="0" err="1">
                <a:latin typeface="Arial Narrow" panose="020B0604020202020204" pitchFamily="34" charset="0"/>
                <a:cs typeface="Arial Narrow" panose="020B0604020202020204" pitchFamily="34" charset="0"/>
              </a:rPr>
              <a:t>réseau</a:t>
            </a:r>
            <a:r>
              <a:rPr lang="en-US" sz="1400" dirty="0">
                <a:latin typeface="Arial Narrow" panose="020B0604020202020204" pitchFamily="34" charset="0"/>
                <a:cs typeface="Arial Narrow" panose="020B0604020202020204" pitchFamily="34" charset="0"/>
              </a:rPr>
              <a:t>. La </a:t>
            </a:r>
            <a:r>
              <a:rPr lang="en-US" sz="1400" dirty="0" err="1">
                <a:latin typeface="Arial Narrow" panose="020B0604020202020204" pitchFamily="34" charset="0"/>
                <a:cs typeface="Arial Narrow" panose="020B0604020202020204" pitchFamily="34" charset="0"/>
              </a:rPr>
              <a:t>collectivité</a:t>
            </a:r>
            <a:r>
              <a:rPr lang="en-US" sz="1400" dirty="0">
                <a:latin typeface="Arial Narrow" panose="020B0604020202020204" pitchFamily="34" charset="0"/>
                <a:cs typeface="Arial Narrow" panose="020B0604020202020204" pitchFamily="34" charset="0"/>
              </a:rPr>
              <a:t> suit </a:t>
            </a:r>
            <a:r>
              <a:rPr lang="en-US" sz="1400" dirty="0" err="1">
                <a:latin typeface="Arial Narrow" panose="020B0604020202020204" pitchFamily="34" charset="0"/>
                <a:cs typeface="Arial Narrow" panose="020B0604020202020204" pitchFamily="34" charset="0"/>
              </a:rPr>
              <a:t>précisément</a:t>
            </a:r>
            <a:r>
              <a:rPr lang="en-US" sz="1400" dirty="0">
                <a:latin typeface="Arial Narrow" panose="020B0604020202020204" pitchFamily="34" charset="0"/>
                <a:cs typeface="Arial Narrow" panose="020B0604020202020204" pitchFamily="34" charset="0"/>
              </a:rPr>
              <a:t> le dossier. SAUR a </a:t>
            </a:r>
            <a:r>
              <a:rPr lang="en-US" sz="1400" dirty="0" err="1">
                <a:latin typeface="Arial Narrow" panose="020B0604020202020204" pitchFamily="34" charset="0"/>
                <a:cs typeface="Arial Narrow" panose="020B0604020202020204" pitchFamily="34" charset="0"/>
              </a:rPr>
              <a:t>également</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effectué</a:t>
            </a:r>
            <a:r>
              <a:rPr lang="en-US" sz="1400" dirty="0">
                <a:latin typeface="Arial Narrow" panose="020B0604020202020204" pitchFamily="34" charset="0"/>
                <a:cs typeface="Arial Narrow" panose="020B0604020202020204" pitchFamily="34" charset="0"/>
              </a:rPr>
              <a:t> des </a:t>
            </a:r>
            <a:r>
              <a:rPr lang="en-US" sz="1400" dirty="0" err="1">
                <a:latin typeface="Arial Narrow" panose="020B0604020202020204" pitchFamily="34" charset="0"/>
                <a:cs typeface="Arial Narrow" panose="020B0604020202020204" pitchFamily="34" charset="0"/>
              </a:rPr>
              <a:t>contrôles</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branchements</a:t>
            </a:r>
            <a:r>
              <a:rPr lang="en-US" sz="1400" dirty="0">
                <a:latin typeface="Arial Narrow" panose="020B0604020202020204" pitchFamily="34" charset="0"/>
                <a:cs typeface="Arial Narrow" panose="020B0604020202020204" pitchFamily="34" charset="0"/>
              </a:rPr>
              <a:t> </a:t>
            </a:r>
            <a:r>
              <a:rPr lang="en-US" sz="1400">
                <a:latin typeface="Arial Narrow" panose="020B0604020202020204" pitchFamily="34" charset="0"/>
                <a:cs typeface="Arial Narrow" panose="020B0604020202020204" pitchFamily="34" charset="0"/>
              </a:rPr>
              <a:t>au colorant sur </a:t>
            </a:r>
            <a:r>
              <a:rPr lang="en-US" sz="1400" dirty="0">
                <a:latin typeface="Arial Narrow" panose="020B0604020202020204" pitchFamily="34" charset="0"/>
                <a:cs typeface="Arial Narrow" panose="020B0604020202020204" pitchFamily="34" charset="0"/>
              </a:rPr>
              <a:t>les anomalies </a:t>
            </a:r>
            <a:r>
              <a:rPr lang="en-US" sz="1400" dirty="0" err="1">
                <a:latin typeface="Arial Narrow" panose="020B0604020202020204" pitchFamily="34" charset="0"/>
                <a:cs typeface="Arial Narrow" panose="020B0604020202020204" pitchFamily="34" charset="0"/>
              </a:rPr>
              <a:t>détectées</a:t>
            </a:r>
            <a:r>
              <a:rPr lang="en-US" sz="1400" dirty="0">
                <a:latin typeface="Arial Narrow" panose="020B0604020202020204" pitchFamily="34" charset="0"/>
                <a:cs typeface="Arial Narrow" panose="020B0604020202020204" pitchFamily="34" charset="0"/>
              </a:rPr>
              <a:t>.</a:t>
            </a:r>
          </a:p>
          <a:p>
            <a:pPr algn="just">
              <a:lnSpc>
                <a:spcPct val="90000"/>
              </a:lnSpc>
              <a:spcAft>
                <a:spcPts val="600"/>
              </a:spcAft>
            </a:pPr>
            <a:endParaRPr lang="en-US" sz="1400" dirty="0">
              <a:latin typeface="Arial Narrow" panose="020B0604020202020204" pitchFamily="34" charset="0"/>
              <a:cs typeface="Arial Narrow" panose="020B0604020202020204" pitchFamily="34" charset="0"/>
            </a:endParaRPr>
          </a:p>
          <a:p>
            <a:pPr algn="just">
              <a:lnSpc>
                <a:spcPct val="90000"/>
              </a:lnSpc>
              <a:spcAft>
                <a:spcPts val="600"/>
              </a:spcAft>
            </a:pPr>
            <a:r>
              <a:rPr lang="en-US" sz="1400" dirty="0">
                <a:latin typeface="Arial Narrow" panose="020B0604020202020204" pitchFamily="34" charset="0"/>
                <a:cs typeface="Arial Narrow" panose="020B0604020202020204" pitchFamily="34" charset="0"/>
              </a:rPr>
              <a:t>Le </a:t>
            </a:r>
            <a:r>
              <a:rPr lang="en-US" sz="1400" dirty="0" err="1">
                <a:latin typeface="Arial Narrow" panose="020B0604020202020204" pitchFamily="34" charset="0"/>
                <a:cs typeface="Arial Narrow" panose="020B0604020202020204" pitchFamily="34" charset="0"/>
              </a:rPr>
              <a:t>délégataire</a:t>
            </a:r>
            <a:r>
              <a:rPr lang="en-US" sz="1400" dirty="0">
                <a:latin typeface="Arial Narrow" panose="020B0604020202020204" pitchFamily="34" charset="0"/>
                <a:cs typeface="Arial Narrow" panose="020B0604020202020204" pitchFamily="34" charset="0"/>
              </a:rPr>
              <a:t> a </a:t>
            </a:r>
            <a:r>
              <a:rPr lang="en-US" sz="1400" dirty="0" err="1">
                <a:latin typeface="Arial Narrow" panose="020B0604020202020204" pitchFamily="34" charset="0"/>
                <a:cs typeface="Arial Narrow" panose="020B0604020202020204" pitchFamily="34" charset="0"/>
              </a:rPr>
              <a:t>réalisé</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l'ensemble</a:t>
            </a:r>
            <a:r>
              <a:rPr lang="en-US" sz="1400" dirty="0">
                <a:latin typeface="Arial Narrow" panose="020B0604020202020204" pitchFamily="34" charset="0"/>
                <a:cs typeface="Arial Narrow" panose="020B0604020202020204" pitchFamily="34" charset="0"/>
              </a:rPr>
              <a:t> des tests </a:t>
            </a:r>
            <a:r>
              <a:rPr lang="en-US" sz="1400" dirty="0" err="1">
                <a:latin typeface="Arial Narrow" panose="020B0604020202020204" pitchFamily="34" charset="0"/>
                <a:cs typeface="Arial Narrow" panose="020B0604020202020204" pitchFamily="34" charset="0"/>
              </a:rPr>
              <a:t>fumée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prévus</a:t>
            </a:r>
            <a:r>
              <a:rPr lang="en-US" sz="1400" dirty="0">
                <a:latin typeface="Arial Narrow" panose="020B0604020202020204" pitchFamily="34" charset="0"/>
                <a:cs typeface="Arial Narrow" panose="020B0604020202020204" pitchFamily="34" charset="0"/>
              </a:rPr>
              <a:t> sur le </a:t>
            </a:r>
            <a:r>
              <a:rPr lang="en-US" sz="1400" dirty="0" err="1">
                <a:latin typeface="Arial Narrow" panose="020B0604020202020204" pitchFamily="34" charset="0"/>
                <a:cs typeface="Arial Narrow" panose="020B0604020202020204" pitchFamily="34" charset="0"/>
              </a:rPr>
              <a:t>contrat</a:t>
            </a:r>
            <a:r>
              <a:rPr lang="en-US" sz="1400" dirty="0">
                <a:latin typeface="Arial Narrow" panose="020B0604020202020204" pitchFamily="34" charset="0"/>
                <a:cs typeface="Arial Narrow" panose="020B0604020202020204" pitchFamily="34" charset="0"/>
              </a:rPr>
              <a:t>. En revanche, il </a:t>
            </a:r>
            <a:r>
              <a:rPr lang="en-US" sz="1400" dirty="0" err="1">
                <a:latin typeface="Arial Narrow" panose="020B0604020202020204" pitchFamily="34" charset="0"/>
                <a:cs typeface="Arial Narrow" panose="020B0604020202020204" pitchFamily="34" charset="0"/>
              </a:rPr>
              <a:t>reste</a:t>
            </a:r>
            <a:r>
              <a:rPr lang="en-US" sz="1400" dirty="0">
                <a:latin typeface="Arial Narrow" panose="020B0604020202020204" pitchFamily="34" charset="0"/>
                <a:cs typeface="Arial Narrow" panose="020B0604020202020204" pitchFamily="34" charset="0"/>
              </a:rPr>
              <a:t> environ 300 </a:t>
            </a:r>
            <a:r>
              <a:rPr lang="en-US" sz="1400" dirty="0" err="1">
                <a:latin typeface="Arial Narrow" panose="020B0604020202020204" pitchFamily="34" charset="0"/>
                <a:cs typeface="Arial Narrow" panose="020B0604020202020204" pitchFamily="34" charset="0"/>
              </a:rPr>
              <a:t>contrôles</a:t>
            </a:r>
            <a:r>
              <a:rPr lang="en-US" sz="1400" dirty="0">
                <a:latin typeface="Arial Narrow" panose="020B0604020202020204" pitchFamily="34" charset="0"/>
                <a:cs typeface="Arial Narrow" panose="020B0604020202020204" pitchFamily="34" charset="0"/>
              </a:rPr>
              <a:t> de </a:t>
            </a:r>
            <a:r>
              <a:rPr lang="en-US" sz="1400" dirty="0" err="1">
                <a:latin typeface="Arial Narrow" panose="020B0604020202020204" pitchFamily="34" charset="0"/>
                <a:cs typeface="Arial Narrow" panose="020B0604020202020204" pitchFamily="34" charset="0"/>
              </a:rPr>
              <a:t>branchements</a:t>
            </a:r>
            <a:r>
              <a:rPr lang="en-US" sz="1400" dirty="0">
                <a:latin typeface="Arial Narrow" panose="020B0604020202020204" pitchFamily="34" charset="0"/>
                <a:cs typeface="Arial Narrow" panose="020B0604020202020204" pitchFamily="34" charset="0"/>
              </a:rPr>
              <a:t> au colorant </a:t>
            </a:r>
            <a:r>
              <a:rPr lang="en-US" sz="1400" dirty="0" err="1">
                <a:latin typeface="Arial Narrow" panose="020B0604020202020204" pitchFamily="34" charset="0"/>
                <a:cs typeface="Arial Narrow" panose="020B0604020202020204" pitchFamily="34" charset="0"/>
              </a:rPr>
              <a:t>jusqu'à</a:t>
            </a:r>
            <a:r>
              <a:rPr lang="en-US" sz="1400" dirty="0">
                <a:latin typeface="Arial Narrow" panose="020B0604020202020204" pitchFamily="34" charset="0"/>
                <a:cs typeface="Arial Narrow" panose="020B0604020202020204" pitchFamily="34" charset="0"/>
              </a:rPr>
              <a:t> la fin du </a:t>
            </a:r>
            <a:r>
              <a:rPr lang="en-US" sz="1400" dirty="0" err="1">
                <a:latin typeface="Arial Narrow" panose="020B0604020202020204" pitchFamily="34" charset="0"/>
                <a:cs typeface="Arial Narrow" panose="020B0604020202020204" pitchFamily="34" charset="0"/>
              </a:rPr>
              <a:t>contrat</a:t>
            </a:r>
            <a:r>
              <a:rPr lang="en-US" sz="1400" dirty="0">
                <a:latin typeface="Arial Narrow" panose="020B0604020202020204" pitchFamily="34" charset="0"/>
                <a:cs typeface="Arial Narrow" panose="020B0604020202020204" pitchFamily="34" charset="0"/>
              </a:rPr>
              <a:t>.</a:t>
            </a: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algn="just">
              <a:lnSpc>
                <a:spcPct val="90000"/>
              </a:lnSpc>
              <a:spcAft>
                <a:spcPts val="600"/>
              </a:spcAft>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p:txBody>
      </p:sp>
      <p:sp>
        <p:nvSpPr>
          <p:cNvPr id="13" name="Titre 1">
            <a:extLst>
              <a:ext uri="{FF2B5EF4-FFF2-40B4-BE49-F238E27FC236}">
                <a16:creationId xmlns:a16="http://schemas.microsoft.com/office/drawing/2014/main" id="{F1C0EB68-48B2-E073-A505-FCB346B40E3F}"/>
              </a:ext>
            </a:extLst>
          </p:cNvPr>
          <p:cNvSpPr txBox="1">
            <a:spLocks/>
          </p:cNvSpPr>
          <p:nvPr/>
        </p:nvSpPr>
        <p:spPr>
          <a:xfrm>
            <a:off x="838200" y="255510"/>
            <a:ext cx="10515600" cy="723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Suivi des engagements contractuels</a:t>
            </a:r>
          </a:p>
        </p:txBody>
      </p:sp>
      <p:sp>
        <p:nvSpPr>
          <p:cNvPr id="14" name="ZoneTexte 13">
            <a:extLst>
              <a:ext uri="{FF2B5EF4-FFF2-40B4-BE49-F238E27FC236}">
                <a16:creationId xmlns:a16="http://schemas.microsoft.com/office/drawing/2014/main" id="{4F8CE0C7-C7A3-D4EA-D2AE-94CDCBBF3F2A}"/>
              </a:ext>
            </a:extLst>
          </p:cNvPr>
          <p:cNvSpPr txBox="1"/>
          <p:nvPr/>
        </p:nvSpPr>
        <p:spPr>
          <a:xfrm>
            <a:off x="593630" y="866268"/>
            <a:ext cx="11004740" cy="541272"/>
          </a:xfrm>
          <a:prstGeom prst="rect">
            <a:avLst/>
          </a:prstGeom>
        </p:spPr>
        <p:txBody>
          <a:bodyPr vert="horz" lIns="91440" tIns="45720" rIns="91440" bIns="45720" rtlCol="0" anchor="t">
            <a:normAutofit/>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A la signature du </a:t>
            </a:r>
            <a:r>
              <a:rPr lang="en-US" sz="1600" dirty="0" err="1">
                <a:latin typeface="Arial Narrow" panose="020B0604020202020204" pitchFamily="34" charset="0"/>
                <a:cs typeface="Arial Narrow" panose="020B0604020202020204" pitchFamily="34" charset="0"/>
              </a:rPr>
              <a:t>contrat</a:t>
            </a:r>
            <a:r>
              <a:rPr lang="en-US" sz="1600" dirty="0">
                <a:latin typeface="Arial Narrow" panose="020B0604020202020204" pitchFamily="34" charset="0"/>
                <a:cs typeface="Arial Narrow" panose="020B0604020202020204" pitchFamily="34" charset="0"/>
              </a:rPr>
              <a:t>, le </a:t>
            </a:r>
            <a:r>
              <a:rPr lang="en-US" sz="1600" dirty="0" err="1">
                <a:latin typeface="Arial Narrow" panose="020B0604020202020204" pitchFamily="34" charset="0"/>
                <a:cs typeface="Arial Narrow" panose="020B0604020202020204" pitchFamily="34" charset="0"/>
              </a:rPr>
              <a:t>délégataire</a:t>
            </a:r>
            <a:r>
              <a:rPr lang="en-US" sz="1600" dirty="0">
                <a:latin typeface="Arial Narrow" panose="020B0604020202020204" pitchFamily="34" charset="0"/>
                <a:cs typeface="Arial Narrow" panose="020B0604020202020204" pitchFamily="34" charset="0"/>
              </a:rPr>
              <a:t> a pris un certain </a:t>
            </a:r>
            <a:r>
              <a:rPr lang="en-US" sz="1600" dirty="0" err="1">
                <a:latin typeface="Arial Narrow" panose="020B0604020202020204" pitchFamily="34" charset="0"/>
                <a:cs typeface="Arial Narrow" panose="020B0604020202020204" pitchFamily="34" charset="0"/>
              </a:rPr>
              <a:t>nombre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d'engagements</a:t>
            </a:r>
            <a:r>
              <a:rPr lang="en-US" sz="1600" dirty="0">
                <a:latin typeface="Arial Narrow" panose="020B0604020202020204" pitchFamily="34" charset="0"/>
                <a:cs typeface="Arial Narrow" panose="020B0604020202020204" pitchFamily="34" charset="0"/>
              </a:rPr>
              <a:t> techniques </a:t>
            </a:r>
            <a:r>
              <a:rPr lang="en-US" sz="1600" dirty="0" err="1">
                <a:latin typeface="Arial Narrow" panose="020B0604020202020204" pitchFamily="34" charset="0"/>
                <a:cs typeface="Arial Narrow" panose="020B0604020202020204" pitchFamily="34" charset="0"/>
              </a:rPr>
              <a:t>ou</a:t>
            </a:r>
            <a:r>
              <a:rPr lang="en-US" sz="1600" dirty="0">
                <a:latin typeface="Arial Narrow" panose="020B0604020202020204" pitchFamily="34" charset="0"/>
                <a:cs typeface="Arial Narrow" panose="020B0604020202020204" pitchFamily="34" charset="0"/>
              </a:rPr>
              <a:t> financiers. Les </a:t>
            </a:r>
            <a:r>
              <a:rPr lang="en-US" sz="1600" dirty="0" err="1">
                <a:latin typeface="Arial Narrow" panose="020B0604020202020204" pitchFamily="34" charset="0"/>
                <a:cs typeface="Arial Narrow" panose="020B0604020202020204" pitchFamily="34" charset="0"/>
              </a:rPr>
              <a:t>graphiques</a:t>
            </a:r>
            <a:r>
              <a:rPr lang="en-US" sz="1600" dirty="0">
                <a:latin typeface="Arial Narrow" panose="020B0604020202020204" pitchFamily="34" charset="0"/>
                <a:cs typeface="Arial Narrow" panose="020B0604020202020204" pitchFamily="34" charset="0"/>
              </a:rPr>
              <a:t> ci-dessous </a:t>
            </a:r>
            <a:r>
              <a:rPr lang="en-US" sz="1600" dirty="0" err="1">
                <a:latin typeface="Arial Narrow" panose="020B0604020202020204" pitchFamily="34" charset="0"/>
                <a:cs typeface="Arial Narrow" panose="020B0604020202020204" pitchFamily="34" charset="0"/>
              </a:rPr>
              <a:t>présentent</a:t>
            </a:r>
            <a:r>
              <a:rPr lang="en-US" sz="1600" dirty="0">
                <a:latin typeface="Arial Narrow" panose="020B0604020202020204" pitchFamily="34" charset="0"/>
                <a:cs typeface="Arial Narrow" panose="020B0604020202020204" pitchFamily="34" charset="0"/>
              </a:rPr>
              <a:t> l'évolution des </a:t>
            </a:r>
            <a:r>
              <a:rPr lang="en-US" sz="1600" dirty="0" err="1">
                <a:latin typeface="Arial Narrow" panose="020B0604020202020204" pitchFamily="34" charset="0"/>
                <a:cs typeface="Arial Narrow" panose="020B0604020202020204" pitchFamily="34" charset="0"/>
              </a:rPr>
              <a:t>réalisations</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l'exploitant</a:t>
            </a:r>
            <a:r>
              <a:rPr lang="en-US" sz="1600" dirty="0">
                <a:latin typeface="Arial Narrow" panose="020B0604020202020204" pitchFamily="34" charset="0"/>
                <a:cs typeface="Arial Narrow" panose="020B0604020202020204" pitchFamily="34" charset="0"/>
              </a:rPr>
              <a:t> par rapport aux </a:t>
            </a:r>
            <a:r>
              <a:rPr lang="en-US" sz="1600" dirty="0" err="1">
                <a:latin typeface="Arial Narrow" panose="020B0604020202020204" pitchFamily="34" charset="0"/>
                <a:cs typeface="Arial Narrow" panose="020B0604020202020204" pitchFamily="34" charset="0"/>
              </a:rPr>
              <a:t>objectifs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fixés</a:t>
            </a:r>
            <a:r>
              <a:rPr lang="en-US" sz="1600" dirty="0">
                <a:latin typeface="Arial Narrow" panose="020B0604020202020204" pitchFamily="34" charset="0"/>
                <a:cs typeface="Arial Narrow" panose="020B0604020202020204" pitchFamily="34" charset="0"/>
              </a:rPr>
              <a:t> dans le </a:t>
            </a:r>
            <a:r>
              <a:rPr lang="en-US" sz="1600" dirty="0" err="1">
                <a:latin typeface="Arial Narrow" panose="020B0604020202020204" pitchFamily="34" charset="0"/>
                <a:cs typeface="Arial Narrow" panose="020B0604020202020204" pitchFamily="34" charset="0"/>
              </a:rPr>
              <a:t>contrat</a:t>
            </a:r>
            <a:r>
              <a:rPr lang="en-US" sz="1600" dirty="0">
                <a:latin typeface="Arial Narrow" panose="020B0604020202020204" pitchFamily="34" charset="0"/>
                <a:cs typeface="Arial Narrow" panose="020B0604020202020204" pitchFamily="34" charset="0"/>
              </a:rPr>
              <a:t>.</a:t>
            </a:r>
          </a:p>
        </p:txBody>
      </p:sp>
    </p:spTree>
    <p:extLst>
      <p:ext uri="{BB962C8B-B14F-4D97-AF65-F5344CB8AC3E}">
        <p14:creationId xmlns:p14="http://schemas.microsoft.com/office/powerpoint/2010/main" val="143704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A51AD9-CAFD-D941-9A1E-1138B7578657}"/>
              </a:ext>
            </a:extLst>
          </p:cNvPr>
          <p:cNvSpPr>
            <a:spLocks noGrp="1"/>
          </p:cNvSpPr>
          <p:nvPr>
            <p:ph type="title"/>
          </p:nvPr>
        </p:nvSpPr>
        <p:spPr>
          <a:xfrm>
            <a:off x="312821" y="365125"/>
            <a:ext cx="11550316" cy="1325563"/>
          </a:xfrm>
        </p:spPr>
        <p:txBody>
          <a:bodyPr>
            <a:normAutofit/>
          </a:bodyPr>
          <a:lstStyle/>
          <a:p>
            <a:pPr algn="ctr"/>
            <a:r>
              <a:rPr lang="fr-FR" sz="4000" b="1" dirty="0">
                <a:solidFill>
                  <a:srgbClr val="008000"/>
                </a:solidFill>
                <a:latin typeface="Arial Narrow" panose="020B0604020202020204" pitchFamily="34" charset="0"/>
                <a:cs typeface="Arial Narrow" panose="020B0604020202020204" pitchFamily="34" charset="0"/>
              </a:rPr>
              <a:t>Réglementation</a:t>
            </a:r>
            <a:br>
              <a:rPr lang="fr-FR" sz="1200" b="1" dirty="0">
                <a:latin typeface="Arial Narrow" panose="020B0604020202020204" pitchFamily="34" charset="0"/>
                <a:cs typeface="Arial Narrow" panose="020B0604020202020204" pitchFamily="34" charset="0"/>
              </a:rPr>
            </a:br>
            <a:br>
              <a:rPr lang="fr-FR" sz="1200" b="1" dirty="0">
                <a:latin typeface="Arial Narrow" panose="020B0604020202020204" pitchFamily="34" charset="0"/>
                <a:cs typeface="Arial Narrow" panose="020B0604020202020204" pitchFamily="34" charset="0"/>
              </a:rPr>
            </a:br>
            <a:r>
              <a:rPr lang="fr-FR" sz="1800" b="1" dirty="0">
                <a:solidFill>
                  <a:srgbClr val="0432FF"/>
                </a:solidFill>
                <a:latin typeface="Arial Narrow" panose="020B0604020202020204" pitchFamily="34" charset="0"/>
                <a:cs typeface="Arial Narrow" panose="020B0604020202020204" pitchFamily="34" charset="0"/>
                <a:sym typeface="Wingdings" pitchFamily="2" charset="2"/>
              </a:rPr>
              <a:t>Textes récents pouvant impacter le service</a:t>
            </a:r>
            <a:endParaRPr lang="fr-FR" sz="1800" b="1" dirty="0">
              <a:solidFill>
                <a:srgbClr val="0432FF"/>
              </a:solidFill>
              <a:latin typeface="Arial Narrow" panose="020B0604020202020204" pitchFamily="34" charset="0"/>
              <a:cs typeface="Arial Narrow" panose="020B0604020202020204" pitchFamily="34" charset="0"/>
            </a:endParaRPr>
          </a:p>
        </p:txBody>
      </p:sp>
      <p:sp>
        <p:nvSpPr>
          <p:cNvPr id="4" name="Espace réservé du contenu 3">
            <a:extLst>
              <a:ext uri="{FF2B5EF4-FFF2-40B4-BE49-F238E27FC236}">
                <a16:creationId xmlns:a16="http://schemas.microsoft.com/office/drawing/2014/main" id="{6954506E-203D-9245-92BD-3152AF402324}"/>
              </a:ext>
            </a:extLst>
          </p:cNvPr>
          <p:cNvSpPr>
            <a:spLocks noGrp="1"/>
          </p:cNvSpPr>
          <p:nvPr>
            <p:ph sz="half" idx="2"/>
          </p:nvPr>
        </p:nvSpPr>
        <p:spPr>
          <a:xfrm>
            <a:off x="579864" y="1690688"/>
            <a:ext cx="10961648" cy="4613859"/>
          </a:xfrm>
        </p:spPr>
        <p:txBody>
          <a:bodyPr>
            <a:noAutofit/>
          </a:bodyPr>
          <a:lstStyle/>
          <a:p>
            <a:pPr marL="171450" indent="-171450" algn="just">
              <a:lnSpc>
                <a:spcPct val="100000"/>
              </a:lnSpc>
              <a:spcBef>
                <a:spcPts val="0"/>
              </a:spcBef>
              <a:buFont typeface="Arial" panose="020B0604020202020204" pitchFamily="34" charset="0"/>
              <a:buChar char="•"/>
            </a:pPr>
            <a:r>
              <a:rPr lang="fr-FR" sz="1200" b="1" dirty="0">
                <a:latin typeface="Arial Narrow" panose="020B0604020202020204" pitchFamily="34" charset="0"/>
                <a:cs typeface="Arial Narrow" panose="020B0604020202020204" pitchFamily="34" charset="0"/>
              </a:rPr>
              <a:t>Le PLAN EAU : la sobriété au service du développement des territoires</a:t>
            </a:r>
          </a:p>
          <a:p>
            <a:pPr marL="0" indent="0" algn="just">
              <a:lnSpc>
                <a:spcPct val="100000"/>
              </a:lnSpc>
              <a:spcBef>
                <a:spcPts val="0"/>
              </a:spcBef>
              <a:buNone/>
            </a:pPr>
            <a:r>
              <a:rPr lang="fr-FR" sz="1200" dirty="0">
                <a:latin typeface="Arial Narrow" panose="020B0604020202020204" pitchFamily="34" charset="0"/>
                <a:cs typeface="Arial Narrow" panose="020B0604020202020204" pitchFamily="34" charset="0"/>
              </a:rPr>
              <a:t>Le Plan Eau national a été rendu public le 30 mars 2023, à l’issue d’un été 2022 et d’un hiver 2023 marqués par un très fort déficit hydrique. Il se structure autour de trois axes, à savoir, </a:t>
            </a:r>
            <a:r>
              <a:rPr lang="fr-FR" sz="1200" b="1" dirty="0">
                <a:latin typeface="Arial Narrow" panose="020B0604020202020204" pitchFamily="34" charset="0"/>
                <a:cs typeface="Arial Narrow" panose="020B0604020202020204" pitchFamily="34" charset="0"/>
              </a:rPr>
              <a:t>organiser la sobriété pour tous les acteurs, optimiser la disponibilité de la ressource, préserver la qualité de l’eau</a:t>
            </a:r>
            <a:r>
              <a:rPr lang="fr-FR" sz="1200" dirty="0">
                <a:latin typeface="Arial Narrow" panose="020B0604020202020204" pitchFamily="34" charset="0"/>
                <a:cs typeface="Arial Narrow" panose="020B0604020202020204" pitchFamily="34" charset="0"/>
              </a:rPr>
              <a:t>.</a:t>
            </a:r>
          </a:p>
          <a:p>
            <a:pPr marL="0" indent="0" algn="just">
              <a:lnSpc>
                <a:spcPct val="100000"/>
              </a:lnSpc>
              <a:spcBef>
                <a:spcPts val="0"/>
              </a:spcBef>
              <a:buNone/>
            </a:pPr>
            <a:r>
              <a:rPr lang="fr-FR" sz="1200" dirty="0">
                <a:latin typeface="Arial Narrow" panose="020B0604020202020204" pitchFamily="34" charset="0"/>
                <a:cs typeface="Arial Narrow" panose="020B0604020202020204" pitchFamily="34" charset="0"/>
              </a:rPr>
              <a:t>Ce plan fixe </a:t>
            </a:r>
            <a:r>
              <a:rPr lang="fr-FR" sz="1200" b="1" dirty="0">
                <a:latin typeface="Arial Narrow" panose="020B0604020202020204" pitchFamily="34" charset="0"/>
                <a:cs typeface="Arial Narrow" panose="020B0604020202020204" pitchFamily="34" charset="0"/>
              </a:rPr>
              <a:t>un objectif de réduction de 10 % des prélèvements sur la ressource en eau à l’horizon 2030</a:t>
            </a:r>
            <a:r>
              <a:rPr lang="fr-FR" sz="1200" dirty="0">
                <a:latin typeface="Arial Narrow" panose="020B0604020202020204" pitchFamily="34" charset="0"/>
                <a:cs typeface="Arial Narrow" panose="020B0604020202020204" pitchFamily="34" charset="0"/>
              </a:rPr>
              <a:t>, pour tous les usages, à l’exception des usages pour irrigation agricole qui pourront demeurer constants.</a:t>
            </a:r>
          </a:p>
          <a:p>
            <a:pPr marL="0" indent="0" algn="just">
              <a:lnSpc>
                <a:spcPct val="100000"/>
              </a:lnSpc>
              <a:spcBef>
                <a:spcPts val="0"/>
              </a:spcBef>
              <a:buNone/>
            </a:pPr>
            <a:r>
              <a:rPr lang="fr-FR" sz="1200" dirty="0">
                <a:latin typeface="Arial Narrow" panose="020B0604020202020204" pitchFamily="34" charset="0"/>
                <a:cs typeface="Arial Narrow" panose="020B0604020202020204" pitchFamily="34" charset="0"/>
              </a:rPr>
              <a:t>A l’automne 2023, ce plan a été décliné sur chacun des grands bassins hydrographiques à travers un Plan d'Adaptation au Changement Climatique (PACC) qui précise la trajectoire de réduction des prélèvements par grand usage (alimentation en eau, industrie, agriculture...) au regard des projections d’évolution de la ressource en eau.</a:t>
            </a:r>
          </a:p>
          <a:p>
            <a:pPr algn="just">
              <a:lnSpc>
                <a:spcPct val="100000"/>
              </a:lnSpc>
              <a:spcBef>
                <a:spcPts val="0"/>
              </a:spcBef>
            </a:pPr>
            <a:endParaRPr lang="fr-FR" sz="1200" dirty="0">
              <a:latin typeface="Arial Narrow" panose="020B0604020202020204" pitchFamily="34" charset="0"/>
              <a:cs typeface="Arial Narrow" panose="020B0604020202020204" pitchFamily="34" charset="0"/>
            </a:endParaRPr>
          </a:p>
          <a:p>
            <a:pPr marL="171450" indent="-171450" algn="just">
              <a:lnSpc>
                <a:spcPct val="100000"/>
              </a:lnSpc>
              <a:spcBef>
                <a:spcPts val="0"/>
              </a:spcBef>
              <a:buFont typeface="Arial" panose="020B0604020202020204" pitchFamily="34" charset="0"/>
              <a:buChar char="•"/>
            </a:pPr>
            <a:r>
              <a:rPr lang="fr-FR" sz="1200" b="1" dirty="0">
                <a:latin typeface="Arial Narrow" panose="020B0604020202020204" pitchFamily="34" charset="0"/>
                <a:cs typeface="Arial Narrow" panose="020B0604020202020204" pitchFamily="34" charset="0"/>
              </a:rPr>
              <a:t>La réforme des redevances Agence de l'eau</a:t>
            </a:r>
          </a:p>
          <a:p>
            <a:pPr marL="0" indent="0" algn="just">
              <a:lnSpc>
                <a:spcPct val="100000"/>
              </a:lnSpc>
              <a:spcBef>
                <a:spcPts val="0"/>
              </a:spcBef>
              <a:buNone/>
            </a:pPr>
            <a:r>
              <a:rPr lang="fr-FR" sz="1200" dirty="0">
                <a:latin typeface="Arial Narrow" panose="020B0604020202020204" pitchFamily="34" charset="0"/>
                <a:cs typeface="Arial Narrow" panose="020B0604020202020204" pitchFamily="34" charset="0"/>
              </a:rPr>
              <a:t>Cette réforme a été adoptée dans la loi de finances de l’année 2024. Il est prévu qu’elle soit effective à compter de l’année 2025 pour l’entrée en vigueur des douzièmes programmes des agences de l’eau (2025 - 2030). Le décret portant ces modifications a été publié le 10 juillet 2024, il précise les modalités et le calendrier d’application. Le deuxième semestre 2024 sera consacré au vote des nouveaux tarifs par les instances des agences de l’eau, à l’adaptation de la facture d’eau et à la pédagogie de la réforme.</a:t>
            </a:r>
          </a:p>
          <a:p>
            <a:pPr marL="0" indent="0" algn="just">
              <a:lnSpc>
                <a:spcPct val="100000"/>
              </a:lnSpc>
              <a:spcBef>
                <a:spcPts val="0"/>
              </a:spcBef>
              <a:buNone/>
            </a:pPr>
            <a:r>
              <a:rPr lang="fr-FR" sz="1200" dirty="0">
                <a:latin typeface="Arial Narrow" panose="020B0604020202020204" pitchFamily="34" charset="0"/>
                <a:cs typeface="Arial Narrow" panose="020B0604020202020204" pitchFamily="34" charset="0"/>
              </a:rPr>
              <a:t>Telle qu’adoptée dans la loi de finances 2024, cette réforme supprime certaines redevances existantes : pollution non-domestique et modernisation des réseaux de collecte (usage domestique et non-domestique). De même, cette réforme acte la fin de la prime pour performance épuratoire et le doublement possible de la redevance de prélèvement sur la ressource en eau pour cause de maîtrise insuffisante des pertes en eau sur le réseau d’eau (doublement dit ‘Grenelle’, encadré par un décret de janvier 2012).</a:t>
            </a:r>
          </a:p>
          <a:p>
            <a:pPr marL="0" indent="0" algn="just">
              <a:lnSpc>
                <a:spcPct val="100000"/>
              </a:lnSpc>
              <a:spcBef>
                <a:spcPts val="0"/>
              </a:spcBef>
              <a:buNone/>
            </a:pPr>
            <a:r>
              <a:rPr lang="fr-FR" sz="1200" dirty="0">
                <a:latin typeface="Arial Narrow" panose="020B0604020202020204" pitchFamily="34" charset="0"/>
                <a:cs typeface="Arial Narrow" panose="020B0604020202020204" pitchFamily="34" charset="0"/>
              </a:rPr>
              <a:t>Dans le même temps, ces différentes suppressions s’accompagnent de nouvelles redevances :</a:t>
            </a:r>
          </a:p>
          <a:p>
            <a:pPr marL="0" indent="0" algn="just">
              <a:lnSpc>
                <a:spcPct val="100000"/>
              </a:lnSpc>
              <a:spcBef>
                <a:spcPts val="0"/>
              </a:spcBef>
              <a:buNone/>
            </a:pPr>
            <a:r>
              <a:rPr lang="fr-FR" sz="1200" dirty="0">
                <a:latin typeface="Arial Narrow" panose="020B0604020202020204" pitchFamily="34" charset="0"/>
                <a:cs typeface="Arial Narrow" panose="020B0604020202020204" pitchFamily="34" charset="0"/>
              </a:rPr>
              <a:t>	- Une redevance pour consommation d’eau potable dont devront s’acquitter les abonnés au service ; </a:t>
            </a:r>
          </a:p>
          <a:p>
            <a:pPr marL="0" indent="0" algn="just">
              <a:lnSpc>
                <a:spcPct val="100000"/>
              </a:lnSpc>
              <a:spcBef>
                <a:spcPts val="0"/>
              </a:spcBef>
              <a:buNone/>
            </a:pPr>
            <a:r>
              <a:rPr lang="fr-FR" sz="1200" dirty="0">
                <a:latin typeface="Arial Narrow" panose="020B0604020202020204" pitchFamily="34" charset="0"/>
                <a:cs typeface="Arial Narrow" panose="020B0604020202020204" pitchFamily="34" charset="0"/>
              </a:rPr>
              <a:t>	- Deux redevances auxquelles seront assujetties directement les autorités organisatrices des services publics d’eau et d’assainissement.</a:t>
            </a:r>
          </a:p>
          <a:p>
            <a:pPr marL="0" indent="0" algn="just">
              <a:lnSpc>
                <a:spcPct val="100000"/>
              </a:lnSpc>
              <a:spcBef>
                <a:spcPts val="0"/>
              </a:spcBef>
              <a:buNone/>
            </a:pPr>
            <a:r>
              <a:rPr lang="fr-FR" sz="1200" dirty="0">
                <a:latin typeface="Arial Narrow" panose="020B0604020202020204" pitchFamily="34" charset="0"/>
                <a:cs typeface="Arial Narrow" panose="020B0604020202020204" pitchFamily="34" charset="0"/>
              </a:rPr>
              <a:t>Ces deux dernières redevances seront modulées au regard d’un certain nombre de critères de performance des services, à savoir :</a:t>
            </a:r>
          </a:p>
          <a:p>
            <a:pPr marL="0" indent="0" algn="just">
              <a:lnSpc>
                <a:spcPct val="100000"/>
              </a:lnSpc>
              <a:spcBef>
                <a:spcPts val="0"/>
              </a:spcBef>
              <a:buNone/>
            </a:pPr>
            <a:r>
              <a:rPr lang="fr-FR" sz="1200" dirty="0">
                <a:latin typeface="Arial Narrow" panose="020B0604020202020204" pitchFamily="34" charset="0"/>
                <a:cs typeface="Arial Narrow" panose="020B0604020202020204" pitchFamily="34" charset="0"/>
              </a:rPr>
              <a:t>	- Pour les services d’eau : le niveau des pertes en eau et la gestion du patrimoine ;</a:t>
            </a:r>
          </a:p>
          <a:p>
            <a:pPr marL="0" indent="0" algn="just">
              <a:lnSpc>
                <a:spcPct val="100000"/>
              </a:lnSpc>
              <a:spcBef>
                <a:spcPts val="0"/>
              </a:spcBef>
              <a:buNone/>
            </a:pPr>
            <a:r>
              <a:rPr lang="fr-FR" sz="1200" dirty="0">
                <a:latin typeface="Arial Narrow" panose="020B0604020202020204" pitchFamily="34" charset="0"/>
                <a:cs typeface="Arial Narrow" panose="020B0604020202020204" pitchFamily="34" charset="0"/>
              </a:rPr>
              <a:t>	- Pour les services d’assainissement : la conformité en équipement et en performance ainsi que l’effectivité de l’autosurveillance du système d’assainissement (réseau de collecte et stations d’épuration).</a:t>
            </a:r>
          </a:p>
        </p:txBody>
      </p:sp>
    </p:spTree>
    <p:extLst>
      <p:ext uri="{BB962C8B-B14F-4D97-AF65-F5344CB8AC3E}">
        <p14:creationId xmlns:p14="http://schemas.microsoft.com/office/powerpoint/2010/main" val="419157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1E8A2D1-3D3A-FF49-B2B3-957132CC17DB}"/>
              </a:ext>
            </a:extLst>
          </p:cNvPr>
          <p:cNvSpPr>
            <a:spLocks noGrp="1"/>
          </p:cNvSpPr>
          <p:nvPr>
            <p:ph type="title"/>
          </p:nvPr>
        </p:nvSpPr>
        <p:spPr>
          <a:xfrm>
            <a:off x="613458" y="322483"/>
            <a:ext cx="3932237" cy="530225"/>
          </a:xfrm>
        </p:spPr>
        <p:txBody>
          <a:bodyPr>
            <a:normAutofit fontScale="90000"/>
          </a:bodyPr>
          <a:lstStyle/>
          <a:p>
            <a:r>
              <a:rPr lang="fr-FR" b="1" dirty="0">
                <a:solidFill>
                  <a:srgbClr val="008000"/>
                </a:solidFill>
                <a:latin typeface="Arial Narrow" panose="020B0604020202020204" pitchFamily="34" charset="0"/>
                <a:cs typeface="Arial Narrow" panose="020B0604020202020204" pitchFamily="34" charset="0"/>
              </a:rPr>
              <a:t>Sommaire</a:t>
            </a:r>
          </a:p>
        </p:txBody>
      </p:sp>
      <p:sp>
        <p:nvSpPr>
          <p:cNvPr id="7" name="Espace réservé du texte 6">
            <a:extLst>
              <a:ext uri="{FF2B5EF4-FFF2-40B4-BE49-F238E27FC236}">
                <a16:creationId xmlns:a16="http://schemas.microsoft.com/office/drawing/2014/main" id="{88FF711D-69DF-0E46-B128-08660E95C341}"/>
              </a:ext>
            </a:extLst>
          </p:cNvPr>
          <p:cNvSpPr>
            <a:spLocks noGrp="1"/>
          </p:cNvSpPr>
          <p:nvPr>
            <p:ph type="body" sz="half" idx="2"/>
          </p:nvPr>
        </p:nvSpPr>
        <p:spPr>
          <a:xfrm>
            <a:off x="613458" y="877464"/>
            <a:ext cx="3847030" cy="5678489"/>
          </a:xfrm>
        </p:spPr>
        <p:txBody>
          <a:bodyPr>
            <a:noAutofit/>
          </a:bodyPr>
          <a:lstStyle/>
          <a:p>
            <a:pPr>
              <a:lnSpc>
                <a:spcPct val="100000"/>
              </a:lnSpc>
              <a:spcBef>
                <a:spcPts val="0"/>
              </a:spcBef>
            </a:pPr>
            <a:r>
              <a:rPr lang="fr-FR" sz="1200" b="1" dirty="0">
                <a:solidFill>
                  <a:srgbClr val="008000"/>
                </a:solidFill>
                <a:latin typeface="Arial Narrow" panose="020B0604020202020204" pitchFamily="34" charset="0"/>
                <a:cs typeface="Arial Narrow" panose="020B0604020202020204" pitchFamily="34" charset="0"/>
              </a:rPr>
              <a:t>Caractéristiques techniques du service</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Nombres d’abonnés et volumes assujettis</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Linéaire de réseau et postes de relèvement</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Ouvrages d’épuration et fonctionnement</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Schéma récapitulatif du fonctionnement du service</a:t>
            </a:r>
          </a:p>
          <a:p>
            <a:pPr>
              <a:lnSpc>
                <a:spcPct val="100000"/>
              </a:lnSpc>
              <a:spcBef>
                <a:spcPts val="0"/>
              </a:spcBef>
            </a:pPr>
            <a:endParaRPr lang="fr-FR" sz="1200" dirty="0">
              <a:solidFill>
                <a:srgbClr val="008000"/>
              </a:solidFill>
              <a:latin typeface="Arial Narrow" panose="020B0604020202020204" pitchFamily="34" charset="0"/>
              <a:cs typeface="Arial Narrow" panose="020B0604020202020204" pitchFamily="34" charset="0"/>
            </a:endParaRPr>
          </a:p>
          <a:p>
            <a:pPr>
              <a:lnSpc>
                <a:spcPct val="100000"/>
              </a:lnSpc>
              <a:spcBef>
                <a:spcPts val="0"/>
              </a:spcBef>
            </a:pPr>
            <a:r>
              <a:rPr lang="fr-FR" sz="1200" b="1" dirty="0">
                <a:solidFill>
                  <a:srgbClr val="008000"/>
                </a:solidFill>
                <a:latin typeface="Arial Narrow" panose="020B0604020202020204" pitchFamily="34" charset="0"/>
                <a:cs typeface="Arial Narrow" panose="020B0604020202020204" pitchFamily="34" charset="0"/>
              </a:rPr>
              <a:t>Indicateurs de performance</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Conformité de la collecte, des équipements et des rejets</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Indice de connaissance et de gestion patrimoniale</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Taux de desserte</a:t>
            </a:r>
          </a:p>
          <a:p>
            <a:pPr>
              <a:lnSpc>
                <a:spcPct val="100000"/>
              </a:lnSpc>
              <a:spcBef>
                <a:spcPts val="0"/>
              </a:spcBef>
            </a:pPr>
            <a:endParaRPr lang="fr-FR" sz="1200" dirty="0">
              <a:solidFill>
                <a:srgbClr val="008000"/>
              </a:solidFill>
              <a:latin typeface="Arial Narrow" panose="020B0604020202020204" pitchFamily="34" charset="0"/>
              <a:cs typeface="Arial Narrow" panose="020B0604020202020204" pitchFamily="34" charset="0"/>
            </a:endParaRPr>
          </a:p>
          <a:p>
            <a:pPr>
              <a:lnSpc>
                <a:spcPct val="100000"/>
              </a:lnSpc>
              <a:spcBef>
                <a:spcPts val="0"/>
              </a:spcBef>
            </a:pPr>
            <a:r>
              <a:rPr lang="fr-FR" sz="1200" b="1" dirty="0">
                <a:solidFill>
                  <a:srgbClr val="008000"/>
                </a:solidFill>
                <a:latin typeface="Arial Narrow" panose="020B0604020202020204" pitchFamily="34" charset="0"/>
                <a:cs typeface="Arial Narrow" panose="020B0604020202020204" pitchFamily="34" charset="0"/>
              </a:rPr>
              <a:t>Partie financière</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Tarification, facture et prix du service</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Recettes d'exploitation Collectivité et Délégataire</a:t>
            </a:r>
          </a:p>
          <a:p>
            <a:pPr>
              <a:lnSpc>
                <a:spcPct val="100000"/>
              </a:lnSpc>
              <a:spcBef>
                <a:spcPts val="0"/>
              </a:spcBef>
            </a:pPr>
            <a:endParaRPr lang="fr-FR" sz="1200" dirty="0">
              <a:solidFill>
                <a:srgbClr val="008000"/>
              </a:solidFill>
              <a:latin typeface="Arial Narrow" panose="020B0604020202020204" pitchFamily="34" charset="0"/>
              <a:cs typeface="Arial Narrow" panose="020B0604020202020204" pitchFamily="34" charset="0"/>
            </a:endParaRPr>
          </a:p>
          <a:p>
            <a:pPr>
              <a:lnSpc>
                <a:spcPct val="100000"/>
              </a:lnSpc>
              <a:spcBef>
                <a:spcPts val="0"/>
              </a:spcBef>
            </a:pPr>
            <a:r>
              <a:rPr lang="fr-FR" sz="1200" b="1" dirty="0">
                <a:solidFill>
                  <a:srgbClr val="008000"/>
                </a:solidFill>
                <a:latin typeface="Arial Narrow" panose="020B0604020202020204" pitchFamily="34" charset="0"/>
                <a:cs typeface="Arial Narrow" panose="020B0604020202020204" pitchFamily="34" charset="0"/>
              </a:rPr>
              <a:t>Financement des investissements et solidarité</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Encours de la dette et amortissements</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Montants des travaux engagés</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Projets d'amélioration et programme pluriannuel de travaux</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Actions de solidarité</a:t>
            </a:r>
          </a:p>
          <a:p>
            <a:pPr>
              <a:lnSpc>
                <a:spcPct val="100000"/>
              </a:lnSpc>
              <a:spcBef>
                <a:spcPts val="0"/>
              </a:spcBef>
            </a:pPr>
            <a:endParaRPr lang="fr-FR" sz="1200" dirty="0">
              <a:solidFill>
                <a:srgbClr val="008000"/>
              </a:solidFill>
              <a:latin typeface="Arial Narrow" panose="020B0604020202020204" pitchFamily="34" charset="0"/>
              <a:cs typeface="Arial Narrow" panose="020B0604020202020204" pitchFamily="34" charset="0"/>
            </a:endParaRPr>
          </a:p>
          <a:p>
            <a:pPr>
              <a:lnSpc>
                <a:spcPct val="100000"/>
              </a:lnSpc>
              <a:spcBef>
                <a:spcPts val="0"/>
              </a:spcBef>
            </a:pPr>
            <a:r>
              <a:rPr lang="fr-FR" sz="1200" b="1" dirty="0">
                <a:solidFill>
                  <a:srgbClr val="008000"/>
                </a:solidFill>
                <a:latin typeface="Arial Narrow" panose="020B0604020202020204" pitchFamily="34" charset="0"/>
                <a:cs typeface="Arial Narrow" panose="020B0604020202020204" pitchFamily="34" charset="0"/>
              </a:rPr>
              <a:t>Annexes du RPQS</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Compte annuel de résultats</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Actualisation des tarifs</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Annexe CCSPL</a:t>
            </a:r>
          </a:p>
          <a:p>
            <a:pPr>
              <a:lnSpc>
                <a:spcPct val="100000"/>
              </a:lnSpc>
              <a:spcBef>
                <a:spcPts val="0"/>
              </a:spcBef>
            </a:pPr>
            <a:endParaRPr lang="fr-FR" sz="1200" dirty="0">
              <a:solidFill>
                <a:srgbClr val="008000"/>
              </a:solidFill>
              <a:latin typeface="Arial Narrow" panose="020B0604020202020204" pitchFamily="34" charset="0"/>
              <a:cs typeface="Arial Narrow" panose="020B0604020202020204" pitchFamily="34" charset="0"/>
            </a:endParaRPr>
          </a:p>
          <a:p>
            <a:pPr>
              <a:lnSpc>
                <a:spcPct val="100000"/>
              </a:lnSpc>
              <a:spcBef>
                <a:spcPts val="0"/>
              </a:spcBef>
            </a:pPr>
            <a:r>
              <a:rPr lang="fr-FR" sz="1200" b="1" dirty="0">
                <a:solidFill>
                  <a:srgbClr val="008000"/>
                </a:solidFill>
                <a:latin typeface="Arial Narrow" panose="020B0604020202020204" pitchFamily="34" charset="0"/>
                <a:cs typeface="Arial Narrow" panose="020B0604020202020204" pitchFamily="34" charset="0"/>
              </a:rPr>
              <a:t>Autres documents de suivi du contrat</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Synthèse contractuelle</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Clauses de révision du contrat</a:t>
            </a:r>
          </a:p>
          <a:p>
            <a:pPr>
              <a:lnSpc>
                <a:spcPct val="100000"/>
              </a:lnSpc>
              <a:spcBef>
                <a:spcPts val="0"/>
              </a:spcBef>
            </a:pPr>
            <a:r>
              <a:rPr lang="fr-FR" sz="1200" dirty="0">
                <a:solidFill>
                  <a:srgbClr val="008000"/>
                </a:solidFill>
                <a:latin typeface="Arial Narrow" panose="020B0604020202020204" pitchFamily="34" charset="0"/>
                <a:cs typeface="Arial Narrow" panose="020B0604020202020204" pitchFamily="34" charset="0"/>
              </a:rPr>
              <a:t>     Suivi des engagements contractuels</a:t>
            </a:r>
          </a:p>
        </p:txBody>
      </p:sp>
      <p:sp>
        <p:nvSpPr>
          <p:cNvPr id="8" name="Titre 4">
            <a:extLst>
              <a:ext uri="{FF2B5EF4-FFF2-40B4-BE49-F238E27FC236}">
                <a16:creationId xmlns:a16="http://schemas.microsoft.com/office/drawing/2014/main" id="{FAA3DA4B-6624-A042-999D-256B5AF638E4}"/>
              </a:ext>
            </a:extLst>
          </p:cNvPr>
          <p:cNvSpPr txBox="1">
            <a:spLocks/>
          </p:cNvSpPr>
          <p:nvPr/>
        </p:nvSpPr>
        <p:spPr>
          <a:xfrm>
            <a:off x="4358283" y="457199"/>
            <a:ext cx="7424746" cy="420265"/>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fr-FR" b="1" dirty="0">
                <a:solidFill>
                  <a:srgbClr val="0432FF"/>
                </a:solidFill>
                <a:latin typeface="Arial Narrow" panose="020B0604020202020204" pitchFamily="34" charset="0"/>
                <a:cs typeface="Arial Narrow" panose="020B0604020202020204" pitchFamily="34" charset="0"/>
              </a:rPr>
              <a:t>Focus sur l'année 2023</a:t>
            </a:r>
          </a:p>
        </p:txBody>
      </p:sp>
      <p:sp>
        <p:nvSpPr>
          <p:cNvPr id="3" name="Espace réservé du texte 6">
            <a:extLst>
              <a:ext uri="{FF2B5EF4-FFF2-40B4-BE49-F238E27FC236}">
                <a16:creationId xmlns:a16="http://schemas.microsoft.com/office/drawing/2014/main" id="{FE51B71A-90DE-05D7-E161-B4B570260597}"/>
              </a:ext>
            </a:extLst>
          </p:cNvPr>
          <p:cNvSpPr txBox="1">
            <a:spLocks/>
          </p:cNvSpPr>
          <p:nvPr/>
        </p:nvSpPr>
        <p:spPr>
          <a:xfrm>
            <a:off x="4460487" y="877464"/>
            <a:ext cx="7198113" cy="56784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lnSpc>
                <a:spcPct val="100000"/>
              </a:lnSpc>
              <a:spcBef>
                <a:spcPts val="0"/>
              </a:spcBef>
            </a:pPr>
            <a:r>
              <a:rPr lang="fr-FR" sz="1200" b="1" dirty="0">
                <a:latin typeface="Arial Narrow" panose="020B0604020202020204" pitchFamily="34" charset="0"/>
                <a:cs typeface="Arial Narrow" panose="020B0604020202020204" pitchFamily="34" charset="0"/>
              </a:rPr>
              <a:t>Informations du délégataire sur la vie du contrat</a:t>
            </a:r>
          </a:p>
          <a:p>
            <a:pPr algn="just">
              <a:lnSpc>
                <a:spcPct val="100000"/>
              </a:lnSpc>
              <a:spcBef>
                <a:spcPts val="0"/>
              </a:spcBef>
            </a:pPr>
            <a:endParaRPr lang="fr-FR" sz="1200" dirty="0">
              <a:latin typeface="Arial Narrow" panose="020B0604020202020204" pitchFamily="34" charset="0"/>
              <a:cs typeface="Arial Narrow" panose="020B0604020202020204" pitchFamily="34" charset="0"/>
            </a:endParaRPr>
          </a:p>
          <a:p>
            <a:pPr marL="171450" indent="-171450" algn="just">
              <a:lnSpc>
                <a:spcPct val="100000"/>
              </a:lnSpc>
              <a:spcBef>
                <a:spcPts val="0"/>
              </a:spcBef>
              <a:buFont typeface="Arial" panose="020B0604020202020204" pitchFamily="34" charset="0"/>
              <a:buChar char="•"/>
            </a:pPr>
            <a:r>
              <a:rPr lang="fr-FR" sz="1200" dirty="0">
                <a:latin typeface="Arial Narrow" panose="020B0604020202020204" pitchFamily="34" charset="0"/>
                <a:cs typeface="Arial Narrow" panose="020B0604020202020204" pitchFamily="34" charset="0"/>
              </a:rPr>
              <a:t>En mars 2023, campagne de tests à la fumée sur le secteur sud de la commune, 10 anomalies détectées.</a:t>
            </a:r>
          </a:p>
          <a:p>
            <a:pPr marL="171450" indent="-171450" algn="just">
              <a:lnSpc>
                <a:spcPct val="100000"/>
              </a:lnSpc>
              <a:spcBef>
                <a:spcPts val="0"/>
              </a:spcBef>
              <a:buFont typeface="Arial" panose="020B0604020202020204" pitchFamily="34" charset="0"/>
              <a:buChar char="•"/>
            </a:pPr>
            <a:endParaRPr lang="fr-FR" sz="1200" dirty="0">
              <a:latin typeface="Arial Narrow" panose="020B0604020202020204" pitchFamily="34" charset="0"/>
              <a:cs typeface="Arial Narrow" panose="020B0604020202020204" pitchFamily="34" charset="0"/>
            </a:endParaRPr>
          </a:p>
          <a:p>
            <a:pPr marL="171450" indent="-171450" algn="just">
              <a:lnSpc>
                <a:spcPct val="100000"/>
              </a:lnSpc>
              <a:spcBef>
                <a:spcPts val="0"/>
              </a:spcBef>
              <a:buFont typeface="Arial" panose="020B0604020202020204" pitchFamily="34" charset="0"/>
              <a:buChar char="•"/>
            </a:pPr>
            <a:r>
              <a:rPr lang="fr-FR" sz="1200" dirty="0">
                <a:latin typeface="Arial Narrow" panose="020B0604020202020204" pitchFamily="34" charset="0"/>
                <a:cs typeface="Arial Narrow" panose="020B0604020202020204" pitchFamily="34" charset="0"/>
              </a:rPr>
              <a:t>Le 25 mai 2023, le branchement de l'EPHAD rue </a:t>
            </a:r>
            <a:r>
              <a:rPr lang="fr-FR" sz="1200" dirty="0" err="1">
                <a:latin typeface="Arial Narrow" panose="020B0604020202020204" pitchFamily="34" charset="0"/>
                <a:cs typeface="Arial Narrow" panose="020B0604020202020204" pitchFamily="34" charset="0"/>
              </a:rPr>
              <a:t>Malnaye</a:t>
            </a:r>
            <a:r>
              <a:rPr lang="fr-FR" sz="1200" dirty="0">
                <a:latin typeface="Arial Narrow" panose="020B0604020202020204" pitchFamily="34" charset="0"/>
                <a:cs typeface="Arial Narrow" panose="020B0604020202020204" pitchFamily="34" charset="0"/>
              </a:rPr>
              <a:t> a été cassé lors de travaux télécom. Curage et réparation dans la journée</a:t>
            </a:r>
          </a:p>
          <a:p>
            <a:pPr marL="171450" indent="-171450" algn="just">
              <a:lnSpc>
                <a:spcPct val="100000"/>
              </a:lnSpc>
              <a:spcBef>
                <a:spcPts val="0"/>
              </a:spcBef>
              <a:buFont typeface="Arial" panose="020B0604020202020204" pitchFamily="34" charset="0"/>
              <a:buChar char="•"/>
            </a:pPr>
            <a:endParaRPr lang="fr-FR" sz="1200" dirty="0">
              <a:latin typeface="Arial Narrow" panose="020B0604020202020204" pitchFamily="34" charset="0"/>
              <a:cs typeface="Arial Narrow" panose="020B0604020202020204" pitchFamily="34" charset="0"/>
            </a:endParaRPr>
          </a:p>
          <a:p>
            <a:pPr marL="171450" indent="-171450" algn="just">
              <a:lnSpc>
                <a:spcPct val="100000"/>
              </a:lnSpc>
              <a:spcBef>
                <a:spcPts val="0"/>
              </a:spcBef>
              <a:buFont typeface="Arial" panose="020B0604020202020204" pitchFamily="34" charset="0"/>
              <a:buChar char="•"/>
            </a:pPr>
            <a:r>
              <a:rPr lang="fr-FR" sz="1200" dirty="0">
                <a:latin typeface="Arial Narrow" panose="020B0604020202020204" pitchFamily="34" charset="0"/>
                <a:cs typeface="Arial Narrow" panose="020B0604020202020204" pitchFamily="34" charset="0"/>
              </a:rPr>
              <a:t>En septembre et octobre, dysfonctionnement de la sonde de surverse du bassin tampon. Suite à la remise en service, validation du SATESE et demande de modification de l’emplacement de la plaque pour faire le zéro.</a:t>
            </a:r>
          </a:p>
          <a:p>
            <a:pPr marL="171450" indent="-171450" algn="just">
              <a:lnSpc>
                <a:spcPct val="100000"/>
              </a:lnSpc>
              <a:spcBef>
                <a:spcPts val="0"/>
              </a:spcBef>
              <a:buFont typeface="Arial" panose="020B0604020202020204" pitchFamily="34" charset="0"/>
              <a:buChar char="•"/>
            </a:pPr>
            <a:endParaRPr lang="fr-FR" sz="1200" dirty="0">
              <a:latin typeface="Arial Narrow" panose="020B0604020202020204" pitchFamily="34" charset="0"/>
              <a:cs typeface="Arial Narrow" panose="020B0604020202020204" pitchFamily="34" charset="0"/>
            </a:endParaRPr>
          </a:p>
          <a:p>
            <a:pPr marL="171450" indent="-171450" algn="just">
              <a:lnSpc>
                <a:spcPct val="100000"/>
              </a:lnSpc>
              <a:spcBef>
                <a:spcPts val="0"/>
              </a:spcBef>
              <a:buFont typeface="Arial" panose="020B0604020202020204" pitchFamily="34" charset="0"/>
              <a:buChar char="•"/>
            </a:pPr>
            <a:r>
              <a:rPr lang="fr-FR" sz="1200" dirty="0">
                <a:latin typeface="Arial Narrow" panose="020B0604020202020204" pitchFamily="34" charset="0"/>
                <a:cs typeface="Arial Narrow" panose="020B0604020202020204" pitchFamily="34" charset="0"/>
              </a:rPr>
              <a:t>Observation d'une casse réseau dans l'enceinte de l'école rue du Pré Barbais en décembre.</a:t>
            </a:r>
          </a:p>
          <a:p>
            <a:pPr algn="just">
              <a:lnSpc>
                <a:spcPct val="100000"/>
              </a:lnSpc>
              <a:spcBef>
                <a:spcPts val="0"/>
              </a:spcBef>
            </a:pPr>
            <a:endParaRPr lang="fr-FR" sz="12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80036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B1EC01-A948-8D77-1030-C0B329D204DC}"/>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re 1">
            <a:extLst>
              <a:ext uri="{FF2B5EF4-FFF2-40B4-BE49-F238E27FC236}">
                <a16:creationId xmlns:a16="http://schemas.microsoft.com/office/drawing/2014/main" id="{5E2BA12B-C787-53FB-6C8B-74A8BEF491D7}"/>
              </a:ext>
            </a:extLst>
          </p:cNvPr>
          <p:cNvSpPr txBox="1">
            <a:spLocks/>
          </p:cNvSpPr>
          <p:nvPr/>
        </p:nvSpPr>
        <p:spPr>
          <a:xfrm>
            <a:off x="838200" y="365126"/>
            <a:ext cx="10515600" cy="723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Vision d’ensemble du service</a:t>
            </a:r>
          </a:p>
        </p:txBody>
      </p:sp>
      <p:graphicFrame>
        <p:nvGraphicFramePr>
          <p:cNvPr id="8" name="Espace réservé du contenu 4">
            <a:extLst>
              <a:ext uri="{FF2B5EF4-FFF2-40B4-BE49-F238E27FC236}">
                <a16:creationId xmlns:a16="http://schemas.microsoft.com/office/drawing/2014/main" id="{66D89810-A9B9-9F44-D81E-E1FE9CBCB4AA}"/>
              </a:ext>
            </a:extLst>
          </p:cNvPr>
          <p:cNvGraphicFramePr>
            <a:graphicFrameLocks/>
          </p:cNvGraphicFramePr>
          <p:nvPr>
            <p:extLst>
              <p:ext uri="{D42A27DB-BD31-4B8C-83A1-F6EECF244321}">
                <p14:modId xmlns:p14="http://schemas.microsoft.com/office/powerpoint/2010/main" val="3393399583"/>
              </p:ext>
            </p:extLst>
          </p:nvPr>
        </p:nvGraphicFramePr>
        <p:xfrm>
          <a:off x="288850" y="1962362"/>
          <a:ext cx="5530819" cy="3169920"/>
        </p:xfrm>
        <a:graphic>
          <a:graphicData uri="http://schemas.openxmlformats.org/drawingml/2006/table">
            <a:tbl>
              <a:tblPr firstRow="1" bandRow="1">
                <a:tableStyleId>{5C22544A-7EE6-4342-B048-85BDC9FD1C3A}</a:tableStyleId>
              </a:tblPr>
              <a:tblGrid>
                <a:gridCol w="1976724">
                  <a:extLst>
                    <a:ext uri="{9D8B030D-6E8A-4147-A177-3AD203B41FA5}">
                      <a16:colId xmlns:a16="http://schemas.microsoft.com/office/drawing/2014/main" val="244256231"/>
                    </a:ext>
                  </a:extLst>
                </a:gridCol>
                <a:gridCol w="3554095">
                  <a:extLst>
                    <a:ext uri="{9D8B030D-6E8A-4147-A177-3AD203B41FA5}">
                      <a16:colId xmlns:a16="http://schemas.microsoft.com/office/drawing/2014/main" val="2284948116"/>
                    </a:ext>
                  </a:extLst>
                </a:gridCol>
              </a:tblGrid>
              <a:tr h="370840">
                <a:tc>
                  <a:txBody>
                    <a:bodyPr/>
                    <a:lstStyle/>
                    <a:p>
                      <a:r>
                        <a:rPr lang="fr-FR" sz="1400" b="0" i="0" dirty="0">
                          <a:solidFill>
                            <a:schemeClr val="tx1"/>
                          </a:solidFill>
                          <a:latin typeface="Arial Narrow" panose="020B0604020202020204" pitchFamily="34" charset="0"/>
                          <a:cs typeface="Arial Narrow" panose="020B0604020202020204" pitchFamily="34" charset="0"/>
                        </a:rPr>
                        <a:t>Collectivité</a:t>
                      </a:r>
                    </a:p>
                  </a:txBody>
                  <a:tcPr anchor="ctr">
                    <a:solidFill>
                      <a:schemeClr val="accent2">
                        <a:lumMod val="20000"/>
                        <a:lumOff val="80000"/>
                      </a:schemeClr>
                    </a:solidFill>
                  </a:tcPr>
                </a:tc>
                <a:tc>
                  <a:txBody>
                    <a:bodyPr/>
                    <a:lstStyle/>
                    <a:p>
                      <a:pPr algn="just"/>
                      <a:r>
                        <a:rPr lang="fr-FR" sz="1400" b="0" i="0" dirty="0">
                          <a:solidFill>
                            <a:schemeClr val="tx1"/>
                          </a:solidFill>
                          <a:latin typeface="Arial Narrow" panose="020B0604020202020204" pitchFamily="34" charset="0"/>
                          <a:cs typeface="Arial Narrow" panose="020B0604020202020204" pitchFamily="34" charset="0"/>
                        </a:rPr>
                        <a:t>Commune de </a:t>
                      </a:r>
                      <a:r>
                        <a:rPr lang="fr-FR" sz="1400" b="1" i="0" dirty="0">
                          <a:solidFill>
                            <a:schemeClr val="tx1"/>
                          </a:solidFill>
                          <a:latin typeface="Arial Narrow" panose="020B0604020202020204" pitchFamily="34" charset="0"/>
                          <a:cs typeface="Arial Narrow" panose="020B0604020202020204" pitchFamily="34" charset="0"/>
                        </a:rPr>
                        <a:t>Les </a:t>
                      </a:r>
                      <a:r>
                        <a:rPr lang="fr-FR" sz="1400" b="1" i="0" dirty="0" err="1">
                          <a:solidFill>
                            <a:schemeClr val="tx1"/>
                          </a:solidFill>
                          <a:latin typeface="Arial Narrow" panose="020B0604020202020204" pitchFamily="34" charset="0"/>
                          <a:cs typeface="Arial Narrow" panose="020B0604020202020204" pitchFamily="34" charset="0"/>
                        </a:rPr>
                        <a:t>Lucs</a:t>
                      </a:r>
                      <a:r>
                        <a:rPr lang="fr-FR" sz="1400" b="1" i="0" dirty="0">
                          <a:solidFill>
                            <a:schemeClr val="tx1"/>
                          </a:solidFill>
                          <a:latin typeface="Arial Narrow" panose="020B0604020202020204" pitchFamily="34" charset="0"/>
                          <a:cs typeface="Arial Narrow" panose="020B0604020202020204" pitchFamily="34" charset="0"/>
                        </a:rPr>
                        <a:t>-sur-Boulogne</a:t>
                      </a:r>
                    </a:p>
                  </a:txBody>
                  <a:tcPr anchor="ctr">
                    <a:noFill/>
                  </a:tcPr>
                </a:tc>
                <a:extLst>
                  <a:ext uri="{0D108BD9-81ED-4DB2-BD59-A6C34878D82A}">
                    <a16:rowId xmlns:a16="http://schemas.microsoft.com/office/drawing/2014/main" val="1702408871"/>
                  </a:ext>
                </a:extLst>
              </a:tr>
              <a:tr h="370840">
                <a:tc>
                  <a:txBody>
                    <a:bodyPr/>
                    <a:lstStyle/>
                    <a:p>
                      <a:r>
                        <a:rPr lang="fr-FR" sz="1400" b="0" i="0" dirty="0">
                          <a:solidFill>
                            <a:schemeClr val="tx1"/>
                          </a:solidFill>
                          <a:latin typeface="Arial Narrow" panose="020B0604020202020204" pitchFamily="34" charset="0"/>
                          <a:cs typeface="Arial Narrow" panose="020B0604020202020204" pitchFamily="34" charset="0"/>
                        </a:rPr>
                        <a:t>Mode de gestion</a:t>
                      </a:r>
                    </a:p>
                  </a:txBody>
                  <a:tcPr anchor="ctr">
                    <a:solidFill>
                      <a:schemeClr val="accent2">
                        <a:lumMod val="20000"/>
                        <a:lumOff val="80000"/>
                      </a:schemeClr>
                    </a:solidFill>
                  </a:tcPr>
                </a:tc>
                <a:tc>
                  <a:txBody>
                    <a:bodyPr/>
                    <a:lstStyle/>
                    <a:p>
                      <a:pPr algn="just"/>
                      <a:r>
                        <a:rPr lang="fr-FR" sz="1400" b="0" i="0" dirty="0">
                          <a:solidFill>
                            <a:schemeClr val="tx1"/>
                          </a:solidFill>
                          <a:latin typeface="Arial Narrow" panose="020B0604020202020204" pitchFamily="34" charset="0"/>
                          <a:cs typeface="Arial Narrow" panose="020B0604020202020204" pitchFamily="34" charset="0"/>
                        </a:rPr>
                        <a:t>DSP</a:t>
                      </a:r>
                    </a:p>
                  </a:txBody>
                  <a:tcPr anchor="ctr">
                    <a:noFill/>
                  </a:tcPr>
                </a:tc>
                <a:extLst>
                  <a:ext uri="{0D108BD9-81ED-4DB2-BD59-A6C34878D82A}">
                    <a16:rowId xmlns:a16="http://schemas.microsoft.com/office/drawing/2014/main" val="3104953470"/>
                  </a:ext>
                </a:extLst>
              </a:tr>
              <a:tr h="370840">
                <a:tc>
                  <a:txBody>
                    <a:bodyPr/>
                    <a:lstStyle/>
                    <a:p>
                      <a:r>
                        <a:rPr lang="fr-FR" sz="1400" b="0" i="0" dirty="0">
                          <a:solidFill>
                            <a:schemeClr val="tx1"/>
                          </a:solidFill>
                          <a:latin typeface="Arial Narrow" panose="020B0604020202020204" pitchFamily="34" charset="0"/>
                          <a:cs typeface="Arial Narrow" panose="020B0604020202020204" pitchFamily="34" charset="0"/>
                        </a:rPr>
                        <a:t>Délégataire</a:t>
                      </a:r>
                    </a:p>
                  </a:txBody>
                  <a:tcPr anchor="ctr">
                    <a:solidFill>
                      <a:schemeClr val="accent2">
                        <a:lumMod val="20000"/>
                        <a:lumOff val="80000"/>
                      </a:schemeClr>
                    </a:solidFill>
                  </a:tcPr>
                </a:tc>
                <a:tc>
                  <a:txBody>
                    <a:bodyPr/>
                    <a:lstStyle/>
                    <a:p>
                      <a:pPr algn="just"/>
                      <a:r>
                        <a:rPr lang="fr-FR" sz="1400" b="0" i="0" dirty="0">
                          <a:solidFill>
                            <a:schemeClr val="tx1"/>
                          </a:solidFill>
                          <a:latin typeface="Arial Narrow" panose="020B0604020202020204" pitchFamily="34" charset="0"/>
                          <a:cs typeface="Arial Narrow" panose="020B0604020202020204" pitchFamily="34" charset="0"/>
                        </a:rPr>
                        <a:t>SAUR</a:t>
                      </a:r>
                    </a:p>
                  </a:txBody>
                  <a:tcPr anchor="ctr">
                    <a:noFill/>
                  </a:tcPr>
                </a:tc>
                <a:extLst>
                  <a:ext uri="{0D108BD9-81ED-4DB2-BD59-A6C34878D82A}">
                    <a16:rowId xmlns:a16="http://schemas.microsoft.com/office/drawing/2014/main" val="386093949"/>
                  </a:ext>
                </a:extLst>
              </a:tr>
              <a:tr h="370840">
                <a:tc>
                  <a:txBody>
                    <a:bodyPr/>
                    <a:lstStyle/>
                    <a:p>
                      <a:r>
                        <a:rPr lang="fr-FR" sz="1400" b="0" i="0" dirty="0">
                          <a:solidFill>
                            <a:schemeClr val="tx1"/>
                          </a:solidFill>
                          <a:latin typeface="Arial Narrow" panose="020B0604020202020204" pitchFamily="34" charset="0"/>
                          <a:cs typeface="Arial Narrow" panose="020B0604020202020204" pitchFamily="34" charset="0"/>
                        </a:rPr>
                        <a:t>Durée du contrat</a:t>
                      </a:r>
                    </a:p>
                  </a:txBody>
                  <a:tcPr anchor="ctr">
                    <a:solidFill>
                      <a:schemeClr val="accent2">
                        <a:lumMod val="20000"/>
                        <a:lumOff val="80000"/>
                      </a:schemeClr>
                    </a:solidFill>
                  </a:tcPr>
                </a:tc>
                <a:tc>
                  <a:txBody>
                    <a:bodyPr/>
                    <a:lstStyle/>
                    <a:p>
                      <a:pPr algn="just"/>
                      <a:r>
                        <a:rPr lang="fr-FR" sz="1400" b="0" i="0" dirty="0">
                          <a:solidFill>
                            <a:schemeClr val="tx1"/>
                          </a:solidFill>
                          <a:latin typeface="Arial Narrow" panose="020B0604020202020204" pitchFamily="34" charset="0"/>
                          <a:cs typeface="Arial Narrow" panose="020B0604020202020204" pitchFamily="34" charset="0"/>
                        </a:rPr>
                        <a:t>10 ans</a:t>
                      </a:r>
                    </a:p>
                  </a:txBody>
                  <a:tcPr anchor="ctr">
                    <a:noFill/>
                  </a:tcPr>
                </a:tc>
                <a:extLst>
                  <a:ext uri="{0D108BD9-81ED-4DB2-BD59-A6C34878D82A}">
                    <a16:rowId xmlns:a16="http://schemas.microsoft.com/office/drawing/2014/main" val="3945199177"/>
                  </a:ext>
                </a:extLst>
              </a:tr>
              <a:tr h="370840">
                <a:tc>
                  <a:txBody>
                    <a:bodyPr/>
                    <a:lstStyle/>
                    <a:p>
                      <a:endParaRPr lang="fr-FR" sz="1400" b="0" i="0" dirty="0">
                        <a:solidFill>
                          <a:schemeClr val="tx1"/>
                        </a:solidFill>
                        <a:latin typeface="Arial Narrow" panose="020B0604020202020204" pitchFamily="34" charset="0"/>
                        <a:cs typeface="Arial Narrow" panose="020B0604020202020204" pitchFamily="34" charset="0"/>
                      </a:endParaRPr>
                    </a:p>
                  </a:txBody>
                  <a:tcPr anchor="ctr">
                    <a:solidFill>
                      <a:schemeClr val="accent2">
                        <a:lumMod val="20000"/>
                        <a:lumOff val="80000"/>
                      </a:schemeClr>
                    </a:solidFill>
                  </a:tcPr>
                </a:tc>
                <a:tc>
                  <a:txBody>
                    <a:bodyPr/>
                    <a:lstStyle/>
                    <a:p>
                      <a:pPr algn="just"/>
                      <a:r>
                        <a:rPr lang="fr-FR" sz="1400" b="0" i="0" dirty="0">
                          <a:solidFill>
                            <a:schemeClr val="tx1"/>
                          </a:solidFill>
                          <a:latin typeface="Arial Narrow" panose="020B0604020202020204" pitchFamily="34" charset="0"/>
                          <a:cs typeface="Arial Narrow" panose="020B0604020202020204" pitchFamily="34" charset="0"/>
                        </a:rPr>
                        <a:t>Du </a:t>
                      </a:r>
                      <a:r>
                        <a:rPr lang="fr-FR" sz="1400" b="1" i="0" dirty="0">
                          <a:solidFill>
                            <a:schemeClr val="tx1"/>
                          </a:solidFill>
                          <a:latin typeface="Arial Narrow" panose="020B0604020202020204" pitchFamily="34" charset="0"/>
                          <a:cs typeface="Arial Narrow" panose="020B0604020202020204" pitchFamily="34" charset="0"/>
                        </a:rPr>
                        <a:t>1</a:t>
                      </a:r>
                      <a:r>
                        <a:rPr lang="fr-FR" sz="1400" b="1" i="0" baseline="30000" dirty="0">
                          <a:solidFill>
                            <a:schemeClr val="tx1"/>
                          </a:solidFill>
                          <a:latin typeface="Arial Narrow" panose="020B0604020202020204" pitchFamily="34" charset="0"/>
                          <a:cs typeface="Arial Narrow" panose="020B0604020202020204" pitchFamily="34" charset="0"/>
                        </a:rPr>
                        <a:t>er</a:t>
                      </a:r>
                      <a:r>
                        <a:rPr lang="fr-FR" sz="1400" b="1" i="0" dirty="0">
                          <a:solidFill>
                            <a:schemeClr val="tx1"/>
                          </a:solidFill>
                          <a:latin typeface="Arial Narrow" panose="020B0604020202020204" pitchFamily="34" charset="0"/>
                          <a:cs typeface="Arial Narrow" panose="020B0604020202020204" pitchFamily="34" charset="0"/>
                        </a:rPr>
                        <a:t> janvier 2021 au 31 décembre 2030</a:t>
                      </a:r>
                    </a:p>
                  </a:txBody>
                  <a:tcPr anchor="ctr">
                    <a:noFill/>
                  </a:tcPr>
                </a:tc>
                <a:extLst>
                  <a:ext uri="{0D108BD9-81ED-4DB2-BD59-A6C34878D82A}">
                    <a16:rowId xmlns:a16="http://schemas.microsoft.com/office/drawing/2014/main" val="3063153698"/>
                  </a:ext>
                </a:extLst>
              </a:tr>
              <a:tr h="370840">
                <a:tc>
                  <a:txBody>
                    <a:bodyPr/>
                    <a:lstStyle/>
                    <a:p>
                      <a:r>
                        <a:rPr lang="fr-FR" sz="1400" b="0" i="0" dirty="0">
                          <a:solidFill>
                            <a:schemeClr val="tx1"/>
                          </a:solidFill>
                          <a:latin typeface="Arial Narrow" panose="020B0604020202020204" pitchFamily="34" charset="0"/>
                          <a:cs typeface="Arial Narrow" panose="020B0604020202020204" pitchFamily="34" charset="0"/>
                        </a:rPr>
                        <a:t>Avenants éventuels</a:t>
                      </a:r>
                    </a:p>
                  </a:txBody>
                  <a:tcPr anchor="ctr">
                    <a:solidFill>
                      <a:schemeClr val="accent2">
                        <a:lumMod val="20000"/>
                        <a:lumOff val="80000"/>
                      </a:schemeClr>
                    </a:solidFill>
                  </a:tcPr>
                </a:tc>
                <a:tc>
                  <a:txBody>
                    <a:bodyPr/>
                    <a:lstStyle/>
                    <a:p>
                      <a:pPr algn="just"/>
                      <a:r>
                        <a:rPr lang="fr-FR" sz="1400" b="0" i="0" dirty="0">
                          <a:solidFill>
                            <a:schemeClr val="tx1"/>
                          </a:solidFill>
                          <a:latin typeface="Arial Narrow" panose="020B0604020202020204" pitchFamily="34" charset="0"/>
                          <a:cs typeface="Arial Narrow" panose="020B0604020202020204" pitchFamily="34" charset="0"/>
                        </a:rPr>
                        <a:t>-</a:t>
                      </a:r>
                    </a:p>
                  </a:txBody>
                  <a:tcPr anchor="ctr">
                    <a:noFill/>
                  </a:tcPr>
                </a:tc>
                <a:extLst>
                  <a:ext uri="{0D108BD9-81ED-4DB2-BD59-A6C34878D82A}">
                    <a16:rowId xmlns:a16="http://schemas.microsoft.com/office/drawing/2014/main" val="1288633626"/>
                  </a:ext>
                </a:extLst>
              </a:tr>
              <a:tr h="370840">
                <a:tc>
                  <a:txBody>
                    <a:bodyPr/>
                    <a:lstStyle/>
                    <a:p>
                      <a:r>
                        <a:rPr lang="fr-FR" sz="1400" b="0" i="0" dirty="0">
                          <a:solidFill>
                            <a:schemeClr val="tx1"/>
                          </a:solidFill>
                          <a:latin typeface="Arial Narrow" panose="020B0604020202020204" pitchFamily="34" charset="0"/>
                          <a:cs typeface="Arial Narrow" panose="020B0604020202020204" pitchFamily="34" charset="0"/>
                        </a:rPr>
                        <a:t>Commentaires</a:t>
                      </a:r>
                    </a:p>
                  </a:txBody>
                  <a:tcPr anchor="ctr">
                    <a:solidFill>
                      <a:schemeClr val="accent2">
                        <a:lumMod val="20000"/>
                        <a:lumOff val="80000"/>
                      </a:schemeClr>
                    </a:solidFill>
                  </a:tcPr>
                </a:tc>
                <a:tc>
                  <a:txBody>
                    <a:bodyPr/>
                    <a:lstStyle/>
                    <a:p>
                      <a:pPr algn="just"/>
                      <a:r>
                        <a:rPr lang="fr-FR" sz="1400" b="0" i="0" dirty="0">
                          <a:solidFill>
                            <a:schemeClr val="tx1"/>
                          </a:solidFill>
                          <a:latin typeface="Arial Narrow" panose="020B0604020202020204" pitchFamily="34" charset="0"/>
                          <a:cs typeface="Arial Narrow" panose="020B0604020202020204" pitchFamily="34" charset="0"/>
                        </a:rPr>
                        <a:t>Une étude est en cours pour le transfert de la compétence assainissement collectif à la Communauté de Communes Vie et Boulogne à compter du 1</a:t>
                      </a:r>
                      <a:r>
                        <a:rPr lang="fr-FR" sz="1400" b="0" i="0" baseline="30000" dirty="0">
                          <a:solidFill>
                            <a:schemeClr val="tx1"/>
                          </a:solidFill>
                          <a:latin typeface="Arial Narrow" panose="020B0604020202020204" pitchFamily="34" charset="0"/>
                          <a:cs typeface="Arial Narrow" panose="020B0604020202020204" pitchFamily="34" charset="0"/>
                        </a:rPr>
                        <a:t>er</a:t>
                      </a:r>
                      <a:r>
                        <a:rPr lang="fr-FR" sz="1400" b="0" i="0" dirty="0">
                          <a:solidFill>
                            <a:schemeClr val="tx1"/>
                          </a:solidFill>
                          <a:latin typeface="Arial Narrow" panose="020B0604020202020204" pitchFamily="34" charset="0"/>
                          <a:cs typeface="Arial Narrow" panose="020B0604020202020204" pitchFamily="34" charset="0"/>
                        </a:rPr>
                        <a:t> janvier 2026.</a:t>
                      </a:r>
                    </a:p>
                  </a:txBody>
                  <a:tcPr anchor="ctr">
                    <a:noFill/>
                  </a:tcPr>
                </a:tc>
                <a:extLst>
                  <a:ext uri="{0D108BD9-81ED-4DB2-BD59-A6C34878D82A}">
                    <a16:rowId xmlns:a16="http://schemas.microsoft.com/office/drawing/2014/main" val="262283728"/>
                  </a:ext>
                </a:extLst>
              </a:tr>
            </a:tbl>
          </a:graphicData>
        </a:graphic>
      </p:graphicFrame>
      <p:graphicFrame>
        <p:nvGraphicFramePr>
          <p:cNvPr id="10" name="Espace réservé du contenu 5">
            <a:extLst>
              <a:ext uri="{FF2B5EF4-FFF2-40B4-BE49-F238E27FC236}">
                <a16:creationId xmlns:a16="http://schemas.microsoft.com/office/drawing/2014/main" id="{0AFA69C3-7679-3800-6C0C-22292CCCEDEC}"/>
              </a:ext>
            </a:extLst>
          </p:cNvPr>
          <p:cNvGraphicFramePr>
            <a:graphicFrameLocks/>
          </p:cNvGraphicFramePr>
          <p:nvPr>
            <p:extLst>
              <p:ext uri="{D42A27DB-BD31-4B8C-83A1-F6EECF244321}">
                <p14:modId xmlns:p14="http://schemas.microsoft.com/office/powerpoint/2010/main" val="2107206659"/>
              </p:ext>
            </p:extLst>
          </p:nvPr>
        </p:nvGraphicFramePr>
        <p:xfrm>
          <a:off x="6105471" y="1454187"/>
          <a:ext cx="5279661" cy="4480560"/>
        </p:xfrm>
        <a:graphic>
          <a:graphicData uri="http://schemas.openxmlformats.org/drawingml/2006/table">
            <a:tbl>
              <a:tblPr firstRow="1" bandRow="1">
                <a:tableStyleId>{5C22544A-7EE6-4342-B048-85BDC9FD1C3A}</a:tableStyleId>
              </a:tblPr>
              <a:tblGrid>
                <a:gridCol w="3015380">
                  <a:extLst>
                    <a:ext uri="{9D8B030D-6E8A-4147-A177-3AD203B41FA5}">
                      <a16:colId xmlns:a16="http://schemas.microsoft.com/office/drawing/2014/main" val="4083468743"/>
                    </a:ext>
                  </a:extLst>
                </a:gridCol>
                <a:gridCol w="2264281">
                  <a:extLst>
                    <a:ext uri="{9D8B030D-6E8A-4147-A177-3AD203B41FA5}">
                      <a16:colId xmlns:a16="http://schemas.microsoft.com/office/drawing/2014/main" val="4276596959"/>
                    </a:ext>
                  </a:extLst>
                </a:gridCol>
              </a:tblGrid>
              <a:tr h="259200">
                <a:tc>
                  <a:txBody>
                    <a:bodyPr/>
                    <a:lstStyle/>
                    <a:p>
                      <a:r>
                        <a:rPr lang="fr-FR" sz="1200" b="1" i="0" dirty="0">
                          <a:solidFill>
                            <a:schemeClr val="tx1"/>
                          </a:solidFill>
                          <a:latin typeface="Arial Narrow" panose="020B0604020202020204" pitchFamily="34" charset="0"/>
                          <a:cs typeface="Arial Narrow" panose="020B0604020202020204" pitchFamily="34" charset="0"/>
                        </a:rPr>
                        <a:t>Population totale de la collectivité (INSEE 2021)</a:t>
                      </a:r>
                    </a:p>
                  </a:txBody>
                  <a:tcPr anchor="ctr">
                    <a:solidFill>
                      <a:schemeClr val="accent3">
                        <a:lumMod val="40000"/>
                        <a:lumOff val="60000"/>
                      </a:schemeClr>
                    </a:solidFill>
                  </a:tcPr>
                </a:tc>
                <a:tc>
                  <a:txBody>
                    <a:bodyPr/>
                    <a:lstStyle/>
                    <a:p>
                      <a:pPr algn="r"/>
                      <a:r>
                        <a:rPr lang="fr-FR" sz="1200" b="1" i="0" dirty="0">
                          <a:solidFill>
                            <a:schemeClr val="tx1"/>
                          </a:solidFill>
                          <a:latin typeface="Arial Narrow" panose="020B0604020202020204" pitchFamily="34" charset="0"/>
                          <a:cs typeface="Arial Narrow" panose="020B0604020202020204" pitchFamily="34" charset="0"/>
                        </a:rPr>
                        <a:t>3 717</a:t>
                      </a:r>
                    </a:p>
                  </a:txBody>
                  <a:tcPr anchor="ctr">
                    <a:noFill/>
                  </a:tcPr>
                </a:tc>
                <a:extLst>
                  <a:ext uri="{0D108BD9-81ED-4DB2-BD59-A6C34878D82A}">
                    <a16:rowId xmlns:a16="http://schemas.microsoft.com/office/drawing/2014/main" val="3949482049"/>
                  </a:ext>
                </a:extLst>
              </a:tr>
              <a:tr h="259200">
                <a:tc>
                  <a:txBody>
                    <a:bodyPr/>
                    <a:lstStyle/>
                    <a:p>
                      <a:r>
                        <a:rPr lang="fr-FR" sz="1200" b="0" i="0" dirty="0">
                          <a:solidFill>
                            <a:schemeClr val="tx1"/>
                          </a:solidFill>
                          <a:latin typeface="Arial Narrow" panose="020B0604020202020204" pitchFamily="34" charset="0"/>
                          <a:cs typeface="Arial Narrow" panose="020B0604020202020204" pitchFamily="34" charset="0"/>
                        </a:rPr>
                        <a:t>Population municipale</a:t>
                      </a:r>
                    </a:p>
                  </a:txBody>
                  <a:tcPr anchor="ctr">
                    <a:noFill/>
                  </a:tcPr>
                </a:tc>
                <a:tc>
                  <a:txBody>
                    <a:bodyPr/>
                    <a:lstStyle/>
                    <a:p>
                      <a:pPr algn="r"/>
                      <a:r>
                        <a:rPr lang="fr-FR" sz="1200" b="0" i="0">
                          <a:solidFill>
                            <a:schemeClr val="tx1"/>
                          </a:solidFill>
                          <a:latin typeface="Arial Narrow" panose="020B0604020202020204" pitchFamily="34" charset="0"/>
                          <a:cs typeface="Arial Narrow" panose="020B0604020202020204" pitchFamily="34" charset="0"/>
                        </a:rPr>
                        <a:t>3 642</a:t>
                      </a:r>
                      <a:endParaRPr lang="fr-FR" sz="1200" b="0" i="0" dirty="0">
                        <a:solidFill>
                          <a:schemeClr val="tx1"/>
                        </a:solidFill>
                        <a:latin typeface="Arial Narrow" panose="020B0604020202020204" pitchFamily="34" charset="0"/>
                        <a:cs typeface="Arial Narrow" panose="020B0604020202020204" pitchFamily="34" charset="0"/>
                      </a:endParaRPr>
                    </a:p>
                  </a:txBody>
                  <a:tcPr anchor="ctr">
                    <a:noFill/>
                  </a:tcPr>
                </a:tc>
                <a:extLst>
                  <a:ext uri="{0D108BD9-81ED-4DB2-BD59-A6C34878D82A}">
                    <a16:rowId xmlns:a16="http://schemas.microsoft.com/office/drawing/2014/main" val="181420150"/>
                  </a:ext>
                </a:extLst>
              </a:tr>
              <a:tr h="259200">
                <a:tc>
                  <a:txBody>
                    <a:bodyPr/>
                    <a:lstStyle/>
                    <a:p>
                      <a:r>
                        <a:rPr lang="fr-FR" sz="1200" b="0" i="0" dirty="0">
                          <a:solidFill>
                            <a:schemeClr val="tx1"/>
                          </a:solidFill>
                          <a:latin typeface="Arial Narrow" panose="020B0604020202020204" pitchFamily="34" charset="0"/>
                          <a:cs typeface="Arial Narrow" panose="020B0604020202020204" pitchFamily="34" charset="0"/>
                        </a:rPr>
                        <a:t>Population comptée à part</a:t>
                      </a:r>
                    </a:p>
                  </a:txBody>
                  <a:tcPr anchor="ctr">
                    <a:noFill/>
                  </a:tcPr>
                </a:tc>
                <a:tc>
                  <a:txBody>
                    <a:bodyPr/>
                    <a:lstStyle/>
                    <a:p>
                      <a:pPr algn="r"/>
                      <a:r>
                        <a:rPr lang="fr-FR" sz="1200" b="0" i="0" dirty="0">
                          <a:solidFill>
                            <a:schemeClr val="tx1"/>
                          </a:solidFill>
                          <a:latin typeface="Arial Narrow" panose="020B0604020202020204" pitchFamily="34" charset="0"/>
                          <a:cs typeface="Arial Narrow" panose="020B0604020202020204" pitchFamily="34" charset="0"/>
                        </a:rPr>
                        <a:t>75</a:t>
                      </a:r>
                    </a:p>
                  </a:txBody>
                  <a:tcPr anchor="ctr">
                    <a:noFill/>
                  </a:tcPr>
                </a:tc>
                <a:extLst>
                  <a:ext uri="{0D108BD9-81ED-4DB2-BD59-A6C34878D82A}">
                    <a16:rowId xmlns:a16="http://schemas.microsoft.com/office/drawing/2014/main" val="653075050"/>
                  </a:ext>
                </a:extLst>
              </a:tr>
              <a:tr h="259200">
                <a:tc>
                  <a:txBody>
                    <a:bodyPr/>
                    <a:lstStyle/>
                    <a:p>
                      <a:r>
                        <a:rPr lang="fr-FR" sz="1200" b="0" i="0" dirty="0">
                          <a:solidFill>
                            <a:schemeClr val="tx1"/>
                          </a:solidFill>
                          <a:latin typeface="Arial Narrow" panose="020B0604020202020204" pitchFamily="34" charset="0"/>
                          <a:cs typeface="Arial Narrow" panose="020B0604020202020204" pitchFamily="34" charset="0"/>
                        </a:rPr>
                        <a:t>Estimation du nombre d’habitants desservis</a:t>
                      </a:r>
                    </a:p>
                  </a:txBody>
                  <a:tcPr anchor="ctr">
                    <a:solidFill>
                      <a:schemeClr val="accent3">
                        <a:lumMod val="40000"/>
                        <a:lumOff val="60000"/>
                      </a:schemeClr>
                    </a:solidFill>
                  </a:tcPr>
                </a:tc>
                <a:tc>
                  <a:txBody>
                    <a:bodyPr/>
                    <a:lstStyle/>
                    <a:p>
                      <a:pPr algn="r"/>
                      <a:r>
                        <a:rPr lang="fr-FR" sz="1200" b="0" i="0" dirty="0">
                          <a:solidFill>
                            <a:schemeClr val="tx1"/>
                          </a:solidFill>
                          <a:latin typeface="Arial Narrow" panose="020B0604020202020204" pitchFamily="34" charset="0"/>
                          <a:cs typeface="Arial Narrow" panose="020B0604020202020204" pitchFamily="34" charset="0"/>
                        </a:rPr>
                        <a:t>2 627</a:t>
                      </a:r>
                    </a:p>
                    <a:p>
                      <a:pPr algn="r"/>
                      <a:r>
                        <a:rPr lang="fr-FR" sz="1200" b="0" i="1" dirty="0">
                          <a:solidFill>
                            <a:schemeClr val="tx1"/>
                          </a:solidFill>
                          <a:latin typeface="Arial Narrow" panose="020B0604020202020204" pitchFamily="34" charset="0"/>
                          <a:cs typeface="Arial Narrow" panose="020B0604020202020204" pitchFamily="34" charset="0"/>
                        </a:rPr>
                        <a:t>(base : 2,3 hab. / logement)</a:t>
                      </a:r>
                    </a:p>
                  </a:txBody>
                  <a:tcPr anchor="ctr">
                    <a:noFill/>
                  </a:tcPr>
                </a:tc>
                <a:extLst>
                  <a:ext uri="{0D108BD9-81ED-4DB2-BD59-A6C34878D82A}">
                    <a16:rowId xmlns:a16="http://schemas.microsoft.com/office/drawing/2014/main" val="798391643"/>
                  </a:ext>
                </a:extLst>
              </a:tr>
              <a:tr h="259200">
                <a:tc>
                  <a:txBody>
                    <a:bodyPr/>
                    <a:lstStyle/>
                    <a:p>
                      <a:r>
                        <a:rPr lang="fr-FR" sz="1200" b="1" i="0" dirty="0">
                          <a:solidFill>
                            <a:schemeClr val="tx1"/>
                          </a:solidFill>
                          <a:latin typeface="Arial Narrow" panose="020B0604020202020204" pitchFamily="34" charset="0"/>
                          <a:cs typeface="Arial Narrow" panose="020B0604020202020204" pitchFamily="34" charset="0"/>
                        </a:rPr>
                        <a:t>Nombre d’abonnés (usagers)</a:t>
                      </a:r>
                    </a:p>
                  </a:txBody>
                  <a:tcPr anchor="ctr">
                    <a:solidFill>
                      <a:schemeClr val="accent3">
                        <a:lumMod val="40000"/>
                        <a:lumOff val="60000"/>
                      </a:schemeClr>
                    </a:solidFill>
                  </a:tcPr>
                </a:tc>
                <a:tc>
                  <a:txBody>
                    <a:bodyPr/>
                    <a:lstStyle/>
                    <a:p>
                      <a:pPr algn="r"/>
                      <a:r>
                        <a:rPr lang="fr-FR" sz="1200" b="1" i="0" dirty="0">
                          <a:solidFill>
                            <a:schemeClr val="tx1"/>
                          </a:solidFill>
                          <a:latin typeface="Arial Narrow" panose="020B0604020202020204" pitchFamily="34" charset="0"/>
                          <a:cs typeface="Arial Narrow" panose="020B0604020202020204" pitchFamily="34" charset="0"/>
                        </a:rPr>
                        <a:t>1 142</a:t>
                      </a:r>
                    </a:p>
                  </a:txBody>
                  <a:tcPr anchor="ctr">
                    <a:noFill/>
                  </a:tcPr>
                </a:tc>
                <a:extLst>
                  <a:ext uri="{0D108BD9-81ED-4DB2-BD59-A6C34878D82A}">
                    <a16:rowId xmlns:a16="http://schemas.microsoft.com/office/drawing/2014/main" val="3534105887"/>
                  </a:ext>
                </a:extLst>
              </a:tr>
              <a:tr h="259200">
                <a:tc>
                  <a:txBody>
                    <a:bodyPr/>
                    <a:lstStyle/>
                    <a:p>
                      <a:r>
                        <a:rPr lang="fr-FR" sz="1200" b="0" i="0" dirty="0">
                          <a:solidFill>
                            <a:schemeClr val="tx1"/>
                          </a:solidFill>
                          <a:latin typeface="Arial Narrow" panose="020B0604020202020204" pitchFamily="34" charset="0"/>
                          <a:cs typeface="Arial Narrow" panose="020B0604020202020204" pitchFamily="34" charset="0"/>
                        </a:rPr>
                        <a:t>Nombre d’autorisations de déversement</a:t>
                      </a:r>
                    </a:p>
                  </a:txBody>
                  <a:tcPr anchor="ctr">
                    <a:solidFill>
                      <a:schemeClr val="accent3">
                        <a:lumMod val="40000"/>
                        <a:lumOff val="60000"/>
                      </a:schemeClr>
                    </a:solidFill>
                  </a:tcPr>
                </a:tc>
                <a:tc>
                  <a:txBody>
                    <a:bodyPr/>
                    <a:lstStyle/>
                    <a:p>
                      <a:pPr algn="r"/>
                      <a:r>
                        <a:rPr lang="fr-FR" sz="1200" b="0" i="0" dirty="0">
                          <a:solidFill>
                            <a:schemeClr val="tx1"/>
                          </a:solidFill>
                          <a:latin typeface="Arial Narrow" panose="020B0604020202020204" pitchFamily="34" charset="0"/>
                          <a:cs typeface="Arial Narrow" panose="020B0604020202020204" pitchFamily="34" charset="0"/>
                        </a:rPr>
                        <a:t>0</a:t>
                      </a:r>
                    </a:p>
                  </a:txBody>
                  <a:tcPr anchor="ctr">
                    <a:noFill/>
                  </a:tcPr>
                </a:tc>
                <a:extLst>
                  <a:ext uri="{0D108BD9-81ED-4DB2-BD59-A6C34878D82A}">
                    <a16:rowId xmlns:a16="http://schemas.microsoft.com/office/drawing/2014/main" val="2768470260"/>
                  </a:ext>
                </a:extLst>
              </a:tr>
              <a:tr h="259200">
                <a:tc>
                  <a:txBody>
                    <a:bodyPr/>
                    <a:lstStyle/>
                    <a:p>
                      <a:r>
                        <a:rPr lang="fr-FR" sz="1200" b="0" i="0" dirty="0">
                          <a:solidFill>
                            <a:schemeClr val="tx1"/>
                          </a:solidFill>
                          <a:latin typeface="Arial Narrow" panose="020B0604020202020204" pitchFamily="34" charset="0"/>
                          <a:cs typeface="Arial Narrow" panose="020B0604020202020204" pitchFamily="34" charset="0"/>
                        </a:rPr>
                        <a:t>Nombre potentiel d’abonnés</a:t>
                      </a:r>
                    </a:p>
                  </a:txBody>
                  <a:tcPr anchor="ctr">
                    <a:solidFill>
                      <a:schemeClr val="accent3">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200" b="0" i="0" dirty="0">
                          <a:solidFill>
                            <a:schemeClr val="tx1"/>
                          </a:solidFill>
                          <a:latin typeface="Arial Narrow" panose="020B0604020202020204" pitchFamily="34" charset="0"/>
                          <a:cs typeface="Arial Narrow" panose="020B0604020202020204" pitchFamily="34" charset="0"/>
                        </a:rPr>
                        <a:t>1 552</a:t>
                      </a:r>
                    </a:p>
                  </a:txBody>
                  <a:tcPr anchor="ctr">
                    <a:noFill/>
                  </a:tcPr>
                </a:tc>
                <a:extLst>
                  <a:ext uri="{0D108BD9-81ED-4DB2-BD59-A6C34878D82A}">
                    <a16:rowId xmlns:a16="http://schemas.microsoft.com/office/drawing/2014/main" val="1506945676"/>
                  </a:ext>
                </a:extLst>
              </a:tr>
              <a:tr h="259200">
                <a:tc>
                  <a:txBody>
                    <a:bodyPr/>
                    <a:lstStyle/>
                    <a:p>
                      <a:r>
                        <a:rPr lang="fr-FR" sz="1200" b="1" i="0" dirty="0">
                          <a:solidFill>
                            <a:schemeClr val="tx1"/>
                          </a:solidFill>
                          <a:latin typeface="Arial Narrow" panose="020B0604020202020204" pitchFamily="34" charset="0"/>
                          <a:cs typeface="Arial Narrow" panose="020B0604020202020204" pitchFamily="34" charset="0"/>
                        </a:rPr>
                        <a:t>Volumes facturés aux abonnés</a:t>
                      </a:r>
                    </a:p>
                  </a:txBody>
                  <a:tcPr anchor="ctr">
                    <a:solidFill>
                      <a:schemeClr val="accent3">
                        <a:lumMod val="40000"/>
                        <a:lumOff val="60000"/>
                      </a:schemeClr>
                    </a:solidFill>
                  </a:tcPr>
                </a:tc>
                <a:tc>
                  <a:txBody>
                    <a:bodyPr/>
                    <a:lstStyle/>
                    <a:p>
                      <a:pPr algn="r"/>
                      <a:r>
                        <a:rPr lang="fr-FR" sz="1200" b="1" i="0" dirty="0">
                          <a:solidFill>
                            <a:schemeClr val="tx1"/>
                          </a:solidFill>
                          <a:latin typeface="Arial Narrow" panose="020B0604020202020204" pitchFamily="34" charset="0"/>
                          <a:cs typeface="Arial Narrow" panose="020B0604020202020204" pitchFamily="34" charset="0"/>
                        </a:rPr>
                        <a:t>86 927 m</a:t>
                      </a:r>
                      <a:r>
                        <a:rPr lang="fr-FR" sz="1200" b="1" i="0" baseline="30000" dirty="0">
                          <a:solidFill>
                            <a:schemeClr val="tx1"/>
                          </a:solidFill>
                          <a:latin typeface="Arial Narrow" panose="020B0604020202020204" pitchFamily="34" charset="0"/>
                          <a:cs typeface="Arial Narrow" panose="020B0604020202020204" pitchFamily="34" charset="0"/>
                        </a:rPr>
                        <a:t>3</a:t>
                      </a:r>
                    </a:p>
                  </a:txBody>
                  <a:tcPr anchor="ctr">
                    <a:noFill/>
                  </a:tcPr>
                </a:tc>
                <a:extLst>
                  <a:ext uri="{0D108BD9-81ED-4DB2-BD59-A6C34878D82A}">
                    <a16:rowId xmlns:a16="http://schemas.microsoft.com/office/drawing/2014/main" val="3052949776"/>
                  </a:ext>
                </a:extLst>
              </a:tr>
              <a:tr h="259200">
                <a:tc>
                  <a:txBody>
                    <a:bodyPr/>
                    <a:lstStyle/>
                    <a:p>
                      <a:r>
                        <a:rPr lang="fr-FR" sz="1200" b="0" i="0" dirty="0">
                          <a:solidFill>
                            <a:schemeClr val="tx1"/>
                          </a:solidFill>
                          <a:latin typeface="Arial Narrow" panose="020B0604020202020204" pitchFamily="34" charset="0"/>
                          <a:cs typeface="Arial Narrow" panose="020B0604020202020204" pitchFamily="34" charset="0"/>
                        </a:rPr>
                        <a:t>Volumes importés et/ou exportés</a:t>
                      </a:r>
                    </a:p>
                  </a:txBody>
                  <a:tcPr anchor="ctr">
                    <a:solidFill>
                      <a:schemeClr val="accent3">
                        <a:lumMod val="40000"/>
                        <a:lumOff val="60000"/>
                      </a:schemeClr>
                    </a:solidFill>
                  </a:tcPr>
                </a:tc>
                <a:tc>
                  <a:txBody>
                    <a:bodyPr/>
                    <a:lstStyle/>
                    <a:p>
                      <a:pPr algn="r"/>
                      <a:r>
                        <a:rPr lang="fr-FR" sz="1200" b="0" i="0" dirty="0">
                          <a:solidFill>
                            <a:schemeClr val="tx1"/>
                          </a:solidFill>
                          <a:latin typeface="Arial Narrow" panose="020B0604020202020204" pitchFamily="34" charset="0"/>
                          <a:cs typeface="Arial Narrow" panose="020B0604020202020204" pitchFamily="34" charset="0"/>
                        </a:rPr>
                        <a:t>/</a:t>
                      </a:r>
                    </a:p>
                  </a:txBody>
                  <a:tcPr anchor="ctr">
                    <a:noFill/>
                  </a:tcPr>
                </a:tc>
                <a:extLst>
                  <a:ext uri="{0D108BD9-81ED-4DB2-BD59-A6C34878D82A}">
                    <a16:rowId xmlns:a16="http://schemas.microsoft.com/office/drawing/2014/main" val="3573398112"/>
                  </a:ext>
                </a:extLst>
              </a:tr>
              <a:tr h="259200">
                <a:tc>
                  <a:txBody>
                    <a:bodyPr/>
                    <a:lstStyle/>
                    <a:p>
                      <a:r>
                        <a:rPr lang="fr-FR" sz="1200" b="0" i="0" dirty="0">
                          <a:solidFill>
                            <a:schemeClr val="tx1"/>
                          </a:solidFill>
                          <a:latin typeface="Arial Narrow" panose="020B0604020202020204" pitchFamily="34" charset="0"/>
                          <a:cs typeface="Arial Narrow" panose="020B0604020202020204" pitchFamily="34" charset="0"/>
                        </a:rPr>
                        <a:t>Linéaire de réseau</a:t>
                      </a:r>
                    </a:p>
                  </a:txBody>
                  <a:tcPr anchor="ctr">
                    <a:solidFill>
                      <a:schemeClr val="accent3">
                        <a:lumMod val="40000"/>
                        <a:lumOff val="60000"/>
                      </a:schemeClr>
                    </a:solidFill>
                  </a:tcPr>
                </a:tc>
                <a:tc>
                  <a:txBody>
                    <a:bodyPr/>
                    <a:lstStyle/>
                    <a:p>
                      <a:pPr algn="r"/>
                      <a:r>
                        <a:rPr lang="fr-FR" sz="1200" b="0" i="0" dirty="0">
                          <a:solidFill>
                            <a:schemeClr val="tx1"/>
                          </a:solidFill>
                          <a:latin typeface="Arial Narrow" panose="020B0604020202020204" pitchFamily="34" charset="0"/>
                          <a:cs typeface="Arial Narrow" panose="020B0604020202020204" pitchFamily="34" charset="0"/>
                        </a:rPr>
                        <a:t>18,99 km</a:t>
                      </a:r>
                    </a:p>
                  </a:txBody>
                  <a:tcPr anchor="ctr">
                    <a:noFill/>
                  </a:tcPr>
                </a:tc>
                <a:extLst>
                  <a:ext uri="{0D108BD9-81ED-4DB2-BD59-A6C34878D82A}">
                    <a16:rowId xmlns:a16="http://schemas.microsoft.com/office/drawing/2014/main" val="2355447605"/>
                  </a:ext>
                </a:extLst>
              </a:tr>
              <a:tr h="259200">
                <a:tc>
                  <a:txBody>
                    <a:bodyPr/>
                    <a:lstStyle/>
                    <a:p>
                      <a:endParaRPr lang="fr-FR" sz="1200" b="0" i="0" dirty="0">
                        <a:solidFill>
                          <a:schemeClr val="tx1"/>
                        </a:solidFill>
                        <a:latin typeface="Arial Narrow" panose="020B0604020202020204" pitchFamily="34" charset="0"/>
                        <a:cs typeface="Arial Narrow" panose="020B0604020202020204" pitchFamily="34" charset="0"/>
                      </a:endParaRPr>
                    </a:p>
                  </a:txBody>
                  <a:tcPr anchor="ctr">
                    <a:noFill/>
                  </a:tcPr>
                </a:tc>
                <a:tc>
                  <a:txBody>
                    <a:bodyPr/>
                    <a:lstStyle/>
                    <a:p>
                      <a:pPr algn="r"/>
                      <a:endParaRPr lang="fr-FR" sz="1200" b="0" i="0" dirty="0">
                        <a:solidFill>
                          <a:schemeClr val="tx1"/>
                        </a:solidFill>
                        <a:latin typeface="Arial Narrow" panose="020B0604020202020204" pitchFamily="34" charset="0"/>
                        <a:cs typeface="Arial Narrow" panose="020B0604020202020204" pitchFamily="34" charset="0"/>
                      </a:endParaRPr>
                    </a:p>
                  </a:txBody>
                  <a:tcPr anchor="ctr">
                    <a:noFill/>
                  </a:tcPr>
                </a:tc>
                <a:extLst>
                  <a:ext uri="{0D108BD9-81ED-4DB2-BD59-A6C34878D82A}">
                    <a16:rowId xmlns:a16="http://schemas.microsoft.com/office/drawing/2014/main" val="3718224119"/>
                  </a:ext>
                </a:extLst>
              </a:tr>
              <a:tr h="259200">
                <a:tc>
                  <a:txBody>
                    <a:bodyPr/>
                    <a:lstStyle/>
                    <a:p>
                      <a:r>
                        <a:rPr lang="fr-FR" sz="1200" b="0" i="0" dirty="0">
                          <a:solidFill>
                            <a:schemeClr val="tx1"/>
                          </a:solidFill>
                          <a:latin typeface="Arial Narrow" panose="020B0604020202020204" pitchFamily="34" charset="0"/>
                          <a:cs typeface="Arial Narrow" panose="020B0604020202020204" pitchFamily="34" charset="0"/>
                        </a:rPr>
                        <a:t>Date approbation zonage et schéma directeur</a:t>
                      </a:r>
                    </a:p>
                  </a:txBody>
                  <a:tcPr anchor="ctr">
                    <a:solidFill>
                      <a:schemeClr val="accent3">
                        <a:lumMod val="40000"/>
                        <a:lumOff val="60000"/>
                      </a:schemeClr>
                    </a:solidFill>
                  </a:tcPr>
                </a:tc>
                <a:tc>
                  <a:txBody>
                    <a:bodyPr/>
                    <a:lstStyle/>
                    <a:p>
                      <a:pPr algn="r"/>
                      <a:r>
                        <a:rPr lang="fr-FR" sz="1200" b="0" i="0" dirty="0">
                          <a:solidFill>
                            <a:schemeClr val="tx1"/>
                          </a:solidFill>
                          <a:latin typeface="Arial Narrow" panose="020B0604020202020204" pitchFamily="34" charset="0"/>
                          <a:cs typeface="Arial Narrow" panose="020B0604020202020204" pitchFamily="34" charset="0"/>
                        </a:rPr>
                        <a:t>Actualisation avril 2019</a:t>
                      </a:r>
                    </a:p>
                  </a:txBody>
                  <a:tcPr anchor="ctr">
                    <a:noFill/>
                  </a:tcPr>
                </a:tc>
                <a:extLst>
                  <a:ext uri="{0D108BD9-81ED-4DB2-BD59-A6C34878D82A}">
                    <a16:rowId xmlns:a16="http://schemas.microsoft.com/office/drawing/2014/main" val="664834873"/>
                  </a:ext>
                </a:extLst>
              </a:tr>
              <a:tr h="259200">
                <a:tc>
                  <a:txBody>
                    <a:bodyPr/>
                    <a:lstStyle/>
                    <a:p>
                      <a:r>
                        <a:rPr lang="fr-FR" sz="1200" b="0" i="0" dirty="0">
                          <a:solidFill>
                            <a:schemeClr val="tx1"/>
                          </a:solidFill>
                          <a:latin typeface="Arial Narrow" panose="020B0604020202020204" pitchFamily="34" charset="0"/>
                          <a:cs typeface="Arial Narrow" panose="020B0604020202020204" pitchFamily="34" charset="0"/>
                        </a:rPr>
                        <a:t>Date Commission de contrôle des comptes</a:t>
                      </a:r>
                    </a:p>
                    <a:p>
                      <a:r>
                        <a:rPr lang="fr-FR" sz="1200" b="0" i="0" dirty="0">
                          <a:solidFill>
                            <a:schemeClr val="tx1"/>
                          </a:solidFill>
                          <a:latin typeface="Arial Narrow" panose="020B0604020202020204" pitchFamily="34" charset="0"/>
                          <a:cs typeface="Arial Narrow" panose="020B0604020202020204" pitchFamily="34" charset="0"/>
                        </a:rPr>
                        <a:t>(si &gt; 75 000€)</a:t>
                      </a:r>
                    </a:p>
                  </a:txBody>
                  <a:tcPr anchor="ctr">
                    <a:solidFill>
                      <a:schemeClr val="accent3">
                        <a:lumMod val="40000"/>
                        <a:lumOff val="60000"/>
                      </a:schemeClr>
                    </a:solidFill>
                  </a:tcPr>
                </a:tc>
                <a:tc>
                  <a:txBody>
                    <a:bodyPr/>
                    <a:lstStyle/>
                    <a:p>
                      <a:pPr algn="r"/>
                      <a:r>
                        <a:rPr lang="fr-FR" sz="1200" b="0" i="0" dirty="0">
                          <a:solidFill>
                            <a:schemeClr val="tx1"/>
                          </a:solidFill>
                          <a:latin typeface="Arial Narrow" panose="020B0604020202020204" pitchFamily="34" charset="0"/>
                          <a:cs typeface="Arial Narrow" panose="020B0604020202020204" pitchFamily="34" charset="0"/>
                        </a:rPr>
                        <a:t>-</a:t>
                      </a:r>
                    </a:p>
                  </a:txBody>
                  <a:tcPr anchor="ctr">
                    <a:noFill/>
                  </a:tcPr>
                </a:tc>
                <a:extLst>
                  <a:ext uri="{0D108BD9-81ED-4DB2-BD59-A6C34878D82A}">
                    <a16:rowId xmlns:a16="http://schemas.microsoft.com/office/drawing/2014/main" val="1837808712"/>
                  </a:ext>
                </a:extLst>
              </a:tr>
              <a:tr h="259200">
                <a:tc>
                  <a:txBody>
                    <a:bodyPr/>
                    <a:lstStyle/>
                    <a:p>
                      <a:endParaRPr lang="fr-FR" sz="1200" b="0" i="0" dirty="0">
                        <a:solidFill>
                          <a:schemeClr val="tx1"/>
                        </a:solidFill>
                        <a:latin typeface="Arial Narrow" panose="020B0604020202020204" pitchFamily="34" charset="0"/>
                        <a:cs typeface="Arial Narrow" panose="020B0604020202020204" pitchFamily="34" charset="0"/>
                      </a:endParaRPr>
                    </a:p>
                  </a:txBody>
                  <a:tcPr anchor="ctr">
                    <a:noFill/>
                  </a:tcPr>
                </a:tc>
                <a:tc>
                  <a:txBody>
                    <a:bodyPr/>
                    <a:lstStyle/>
                    <a:p>
                      <a:pPr algn="r"/>
                      <a:endParaRPr lang="fr-FR" sz="1200" b="0" i="0" dirty="0">
                        <a:solidFill>
                          <a:schemeClr val="tx1"/>
                        </a:solidFill>
                        <a:latin typeface="Arial Narrow" panose="020B0604020202020204" pitchFamily="34" charset="0"/>
                        <a:cs typeface="Arial Narrow" panose="020B0604020202020204" pitchFamily="34" charset="0"/>
                      </a:endParaRPr>
                    </a:p>
                  </a:txBody>
                  <a:tcPr anchor="ctr">
                    <a:noFill/>
                  </a:tcPr>
                </a:tc>
                <a:extLst>
                  <a:ext uri="{0D108BD9-81ED-4DB2-BD59-A6C34878D82A}">
                    <a16:rowId xmlns:a16="http://schemas.microsoft.com/office/drawing/2014/main" val="999611226"/>
                  </a:ext>
                </a:extLst>
              </a:tr>
              <a:tr h="259200">
                <a:tc>
                  <a:txBody>
                    <a:bodyPr/>
                    <a:lstStyle/>
                    <a:p>
                      <a:r>
                        <a:rPr lang="fr-FR" sz="1200" b="0" i="0" dirty="0">
                          <a:solidFill>
                            <a:schemeClr val="tx1"/>
                          </a:solidFill>
                          <a:latin typeface="Arial Narrow" panose="020B0604020202020204" pitchFamily="34" charset="0"/>
                          <a:cs typeface="Arial Narrow" panose="020B0604020202020204" pitchFamily="34" charset="0"/>
                        </a:rPr>
                        <a:t>Réception des données RPQS (15 avril n+1)</a:t>
                      </a:r>
                    </a:p>
                  </a:txBody>
                  <a:tcPr anchor="ctr">
                    <a:solidFill>
                      <a:schemeClr val="accent3">
                        <a:lumMod val="40000"/>
                        <a:lumOff val="60000"/>
                      </a:schemeClr>
                    </a:solidFill>
                  </a:tcPr>
                </a:tc>
                <a:tc>
                  <a:txBody>
                    <a:bodyPr/>
                    <a:lstStyle/>
                    <a:p>
                      <a:pPr algn="r"/>
                      <a:r>
                        <a:rPr lang="fr-FR" sz="1200" b="0" i="0" dirty="0">
                          <a:solidFill>
                            <a:schemeClr val="tx1"/>
                          </a:solidFill>
                          <a:latin typeface="Arial Narrow" panose="020B0604020202020204" pitchFamily="34" charset="0"/>
                          <a:cs typeface="Arial Narrow" panose="020B0604020202020204" pitchFamily="34" charset="0"/>
                        </a:rPr>
                        <a:t>juillet 2024</a:t>
                      </a:r>
                    </a:p>
                  </a:txBody>
                  <a:tcPr anchor="ctr">
                    <a:noFill/>
                  </a:tcPr>
                </a:tc>
                <a:extLst>
                  <a:ext uri="{0D108BD9-81ED-4DB2-BD59-A6C34878D82A}">
                    <a16:rowId xmlns:a16="http://schemas.microsoft.com/office/drawing/2014/main" val="989090958"/>
                  </a:ext>
                </a:extLst>
              </a:tr>
            </a:tbl>
          </a:graphicData>
        </a:graphic>
      </p:graphicFrame>
    </p:spTree>
    <p:extLst>
      <p:ext uri="{BB962C8B-B14F-4D97-AF65-F5344CB8AC3E}">
        <p14:creationId xmlns:p14="http://schemas.microsoft.com/office/powerpoint/2010/main" val="229832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Titre 1">
            <a:extLst>
              <a:ext uri="{FF2B5EF4-FFF2-40B4-BE49-F238E27FC236}">
                <a16:creationId xmlns:a16="http://schemas.microsoft.com/office/drawing/2014/main" id="{99452AA4-AE2F-9049-BDD4-492648D30DD7}"/>
              </a:ext>
            </a:extLst>
          </p:cNvPr>
          <p:cNvSpPr>
            <a:spLocks noGrp="1"/>
          </p:cNvSpPr>
          <p:nvPr>
            <p:ph type="title"/>
          </p:nvPr>
        </p:nvSpPr>
        <p:spPr>
          <a:xfrm>
            <a:off x="4856540" y="4682221"/>
            <a:ext cx="6766405" cy="1168188"/>
          </a:xfrm>
        </p:spPr>
        <p:txBody>
          <a:bodyPr vert="horz" lIns="91440" tIns="45720" rIns="91440" bIns="45720" rtlCol="0" anchor="b">
            <a:noAutofit/>
          </a:bodyPr>
          <a:lstStyle/>
          <a:p>
            <a:pPr algn="ctr"/>
            <a:r>
              <a:rPr lang="en-US" b="1" cap="small" dirty="0" err="1">
                <a:solidFill>
                  <a:srgbClr val="FFFFFE"/>
                </a:solidFill>
                <a:latin typeface="Arial Narrow" panose="020B0604020202020204" pitchFamily="34" charset="0"/>
                <a:cs typeface="Arial Narrow" panose="020B0604020202020204" pitchFamily="34" charset="0"/>
              </a:rPr>
              <a:t>Caractéristiques</a:t>
            </a:r>
            <a:r>
              <a:rPr lang="en-US" b="1" cap="small" dirty="0">
                <a:solidFill>
                  <a:srgbClr val="FFFFFE"/>
                </a:solidFill>
                <a:latin typeface="Arial Narrow" panose="020B0604020202020204" pitchFamily="34" charset="0"/>
                <a:cs typeface="Arial Narrow" panose="020B0604020202020204" pitchFamily="34" charset="0"/>
              </a:rPr>
              <a:t> techniques </a:t>
            </a:r>
            <a:br>
              <a:rPr lang="en-US" b="1" cap="small" dirty="0">
                <a:solidFill>
                  <a:srgbClr val="FFFFFE"/>
                </a:solidFill>
                <a:latin typeface="Arial Narrow" panose="020B0604020202020204" pitchFamily="34" charset="0"/>
                <a:cs typeface="Arial Narrow" panose="020B0604020202020204" pitchFamily="34" charset="0"/>
              </a:rPr>
            </a:br>
            <a:r>
              <a:rPr lang="en-US" b="1" cap="small" dirty="0">
                <a:solidFill>
                  <a:srgbClr val="FFFFFE"/>
                </a:solidFill>
                <a:latin typeface="Arial Narrow" panose="020B0604020202020204" pitchFamily="34" charset="0"/>
                <a:cs typeface="Arial Narrow" panose="020B0604020202020204" pitchFamily="34" charset="0"/>
              </a:rPr>
              <a:t>du service</a:t>
            </a:r>
          </a:p>
        </p:txBody>
      </p:sp>
      <p:sp>
        <p:nvSpPr>
          <p:cNvPr id="33" name="Freeform: Shape 32">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c 3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ZoneTexte 3">
            <a:extLst>
              <a:ext uri="{FF2B5EF4-FFF2-40B4-BE49-F238E27FC236}">
                <a16:creationId xmlns:a16="http://schemas.microsoft.com/office/drawing/2014/main" id="{57C1E67F-4377-7241-945B-5D992C927D66}"/>
              </a:ext>
            </a:extLst>
          </p:cNvPr>
          <p:cNvSpPr txBox="1"/>
          <p:nvPr/>
        </p:nvSpPr>
        <p:spPr>
          <a:xfrm>
            <a:off x="199215" y="2471507"/>
            <a:ext cx="3396800" cy="1569660"/>
          </a:xfrm>
          <a:prstGeom prst="rect">
            <a:avLst/>
          </a:prstGeom>
          <a:noFill/>
        </p:spPr>
        <p:txBody>
          <a:bodyPr wrap="square" rtlCol="0">
            <a:spAutoFit/>
          </a:bodyPr>
          <a:lstStyle/>
          <a:p>
            <a:pPr algn="ctr"/>
            <a:r>
              <a:rPr lang="fr-FR" sz="3200" b="1" dirty="0">
                <a:solidFill>
                  <a:srgbClr val="0432FF"/>
                </a:solidFill>
                <a:latin typeface="Arial Narrow" panose="020B0604020202020204" pitchFamily="34" charset="0"/>
                <a:cs typeface="Arial Narrow" panose="020B0604020202020204" pitchFamily="34" charset="0"/>
              </a:rPr>
              <a:t>Nombre d’abonnés</a:t>
            </a:r>
          </a:p>
          <a:p>
            <a:pPr algn="ctr"/>
            <a:r>
              <a:rPr lang="fr-FR" sz="3200" b="1" dirty="0">
                <a:solidFill>
                  <a:srgbClr val="0432FF"/>
                </a:solidFill>
                <a:latin typeface="Arial Narrow" panose="020B0604020202020204" pitchFamily="34" charset="0"/>
                <a:cs typeface="Arial Narrow" panose="020B0604020202020204" pitchFamily="34" charset="0"/>
              </a:rPr>
              <a:t>et</a:t>
            </a:r>
          </a:p>
          <a:p>
            <a:pPr algn="ctr"/>
            <a:r>
              <a:rPr lang="fr-FR" sz="3200" b="1" dirty="0">
                <a:solidFill>
                  <a:srgbClr val="0432FF"/>
                </a:solidFill>
                <a:latin typeface="Arial Narrow" panose="020B0604020202020204" pitchFamily="34" charset="0"/>
                <a:cs typeface="Arial Narrow" panose="020B0604020202020204" pitchFamily="34" charset="0"/>
              </a:rPr>
              <a:t>volumes assujettis</a:t>
            </a:r>
          </a:p>
        </p:txBody>
      </p:sp>
      <p:sp>
        <p:nvSpPr>
          <p:cNvPr id="5" name="ZoneTexte 4">
            <a:extLst>
              <a:ext uri="{FF2B5EF4-FFF2-40B4-BE49-F238E27FC236}">
                <a16:creationId xmlns:a16="http://schemas.microsoft.com/office/drawing/2014/main" id="{42F258C9-AB6D-2440-AB34-E23DD71C5B80}"/>
              </a:ext>
            </a:extLst>
          </p:cNvPr>
          <p:cNvSpPr txBox="1"/>
          <p:nvPr/>
        </p:nvSpPr>
        <p:spPr>
          <a:xfrm>
            <a:off x="4531400" y="720227"/>
            <a:ext cx="3140603" cy="1077218"/>
          </a:xfrm>
          <a:prstGeom prst="rect">
            <a:avLst/>
          </a:prstGeom>
          <a:noFill/>
        </p:spPr>
        <p:txBody>
          <a:bodyPr wrap="none" rtlCol="0">
            <a:spAutoFit/>
          </a:bodyPr>
          <a:lstStyle/>
          <a:p>
            <a:pPr algn="ctr"/>
            <a:r>
              <a:rPr lang="fr-FR" sz="3200" b="1" dirty="0">
                <a:solidFill>
                  <a:srgbClr val="008000"/>
                </a:solidFill>
                <a:latin typeface="Arial Narrow" panose="020B0604020202020204" pitchFamily="34" charset="0"/>
                <a:cs typeface="Arial Narrow" panose="020B0604020202020204" pitchFamily="34" charset="0"/>
              </a:rPr>
              <a:t>Linéaire de réseau</a:t>
            </a:r>
          </a:p>
          <a:p>
            <a:pPr algn="ctr"/>
            <a:r>
              <a:rPr lang="fr-FR" sz="3200" b="1" dirty="0">
                <a:solidFill>
                  <a:srgbClr val="008000"/>
                </a:solidFill>
                <a:latin typeface="Arial Narrow" panose="020B0604020202020204" pitchFamily="34" charset="0"/>
                <a:cs typeface="Arial Narrow" panose="020B0604020202020204" pitchFamily="34" charset="0"/>
              </a:rPr>
              <a:t>et PR</a:t>
            </a:r>
          </a:p>
        </p:txBody>
      </p:sp>
      <p:sp>
        <p:nvSpPr>
          <p:cNvPr id="6" name="ZoneTexte 5">
            <a:extLst>
              <a:ext uri="{FF2B5EF4-FFF2-40B4-BE49-F238E27FC236}">
                <a16:creationId xmlns:a16="http://schemas.microsoft.com/office/drawing/2014/main" id="{888DB434-AF91-6C48-9811-AAFFCB951989}"/>
              </a:ext>
            </a:extLst>
          </p:cNvPr>
          <p:cNvSpPr txBox="1"/>
          <p:nvPr/>
        </p:nvSpPr>
        <p:spPr>
          <a:xfrm>
            <a:off x="9053797" y="597116"/>
            <a:ext cx="3138201" cy="2062103"/>
          </a:xfrm>
          <a:prstGeom prst="rect">
            <a:avLst/>
          </a:prstGeom>
          <a:noFill/>
        </p:spPr>
        <p:txBody>
          <a:bodyPr wrap="square" rtlCol="0">
            <a:spAutoFit/>
          </a:bodyPr>
          <a:lstStyle/>
          <a:p>
            <a:pPr algn="ctr"/>
            <a:r>
              <a:rPr lang="fr-FR" sz="3200" b="1" dirty="0">
                <a:solidFill>
                  <a:srgbClr val="0432FF"/>
                </a:solidFill>
                <a:latin typeface="Arial Narrow" panose="020B0604020202020204" pitchFamily="34" charset="0"/>
                <a:cs typeface="Arial Narrow" panose="020B0604020202020204" pitchFamily="34" charset="0"/>
              </a:rPr>
              <a:t>Ouvrages d’épuration</a:t>
            </a:r>
          </a:p>
          <a:p>
            <a:pPr algn="ctr"/>
            <a:r>
              <a:rPr lang="fr-FR" sz="3200" b="1" dirty="0">
                <a:solidFill>
                  <a:srgbClr val="0432FF"/>
                </a:solidFill>
                <a:latin typeface="Arial Narrow" panose="020B0604020202020204" pitchFamily="34" charset="0"/>
                <a:cs typeface="Arial Narrow" panose="020B0604020202020204" pitchFamily="34" charset="0"/>
              </a:rPr>
              <a:t>et</a:t>
            </a:r>
          </a:p>
          <a:p>
            <a:pPr algn="ctr"/>
            <a:r>
              <a:rPr lang="fr-FR" sz="3200" b="1" dirty="0">
                <a:solidFill>
                  <a:srgbClr val="0432FF"/>
                </a:solidFill>
                <a:latin typeface="Arial Narrow" panose="020B0604020202020204" pitchFamily="34" charset="0"/>
                <a:cs typeface="Arial Narrow" panose="020B0604020202020204" pitchFamily="34" charset="0"/>
              </a:rPr>
              <a:t>fonctionnement</a:t>
            </a:r>
          </a:p>
        </p:txBody>
      </p:sp>
    </p:spTree>
    <p:extLst>
      <p:ext uri="{BB962C8B-B14F-4D97-AF65-F5344CB8AC3E}">
        <p14:creationId xmlns:p14="http://schemas.microsoft.com/office/powerpoint/2010/main" val="243260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39CD75B7-B7CC-23B3-94CA-F7F5DA4BCE93}"/>
              </a:ext>
            </a:extLst>
          </p:cNvPr>
          <p:cNvSpPr txBox="1"/>
          <p:nvPr/>
        </p:nvSpPr>
        <p:spPr>
          <a:xfrm>
            <a:off x="341569" y="2760909"/>
            <a:ext cx="4436993" cy="3410712"/>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pPr>
            <a:r>
              <a:rPr lang="fr-FR" sz="1400" dirty="0">
                <a:effectLst/>
                <a:latin typeface="Arial Narrow" panose="020B0604020202020204" pitchFamily="34" charset="0"/>
                <a:ea typeface="Times New Roman" panose="02020603050405020304" pitchFamily="18" charset="0"/>
                <a:cs typeface="Arial Narrow" panose="020B0604020202020204" pitchFamily="34" charset="0"/>
              </a:rPr>
              <a:t>Avec une petite quinzaine de nouveaux abonnés en 2023, le service est dynamique.</a:t>
            </a:r>
          </a:p>
          <a:p>
            <a:pPr indent="-228600" algn="just">
              <a:lnSpc>
                <a:spcPct val="90000"/>
              </a:lnSpc>
              <a:spcAft>
                <a:spcPts val="600"/>
              </a:spcAft>
              <a:buFont typeface="Arial" panose="020B0604020202020204" pitchFamily="34" charset="0"/>
              <a:buChar char="•"/>
            </a:pPr>
            <a:r>
              <a:rPr lang="fr-FR" sz="1400" dirty="0">
                <a:latin typeface="Arial Narrow" panose="020B0604020202020204" pitchFamily="34" charset="0"/>
                <a:ea typeface="Times New Roman" panose="02020603050405020304" pitchFamily="18" charset="0"/>
                <a:cs typeface="Arial Narrow" panose="020B0604020202020204" pitchFamily="34" charset="0"/>
              </a:rPr>
              <a:t>La consommation moyenne reste relativement stable.</a:t>
            </a:r>
            <a:endParaRPr lang="fr-FR" sz="1400" dirty="0">
              <a:effectLst/>
              <a:latin typeface="Arial Narrow" panose="020B0604020202020204" pitchFamily="34" charset="0"/>
              <a:ea typeface="Times New Roman" panose="02020603050405020304" pitchFamily="18" charset="0"/>
              <a:cs typeface="Arial Narrow" panose="020B0604020202020204" pitchFamily="34" charset="0"/>
            </a:endParaRPr>
          </a:p>
          <a:p>
            <a:pPr indent="-228600" algn="just">
              <a:lnSpc>
                <a:spcPct val="90000"/>
              </a:lnSpc>
              <a:spcAft>
                <a:spcPts val="600"/>
              </a:spcAft>
              <a:buFont typeface="Arial" panose="020B0604020202020204" pitchFamily="34" charset="0"/>
              <a:buChar char="•"/>
            </a:pPr>
            <a:endParaRPr lang="fr-FR" sz="1400" dirty="0">
              <a:effectLst/>
              <a:latin typeface="Arial Narrow" panose="020B0604020202020204" pitchFamily="34" charset="0"/>
              <a:ea typeface="Times New Roman" panose="02020603050405020304" pitchFamily="18" charset="0"/>
              <a:cs typeface="Arial Narrow" panose="020B0604020202020204" pitchFamily="34" charset="0"/>
            </a:endParaRPr>
          </a:p>
        </p:txBody>
      </p:sp>
      <p:sp>
        <p:nvSpPr>
          <p:cNvPr id="6" name="Titre 1">
            <a:extLst>
              <a:ext uri="{FF2B5EF4-FFF2-40B4-BE49-F238E27FC236}">
                <a16:creationId xmlns:a16="http://schemas.microsoft.com/office/drawing/2014/main" id="{0E9E6FD8-40BE-FFDA-E5CA-3A9DC8685A11}"/>
              </a:ext>
            </a:extLst>
          </p:cNvPr>
          <p:cNvSpPr txBox="1">
            <a:spLocks/>
          </p:cNvSpPr>
          <p:nvPr/>
        </p:nvSpPr>
        <p:spPr>
          <a:xfrm>
            <a:off x="838200" y="365126"/>
            <a:ext cx="10515600" cy="723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Nombre d'abonnés et volumes assujettis</a:t>
            </a:r>
          </a:p>
        </p:txBody>
      </p:sp>
      <p:sp>
        <p:nvSpPr>
          <p:cNvPr id="7" name="ZoneTexte 6">
            <a:extLst>
              <a:ext uri="{FF2B5EF4-FFF2-40B4-BE49-F238E27FC236}">
                <a16:creationId xmlns:a16="http://schemas.microsoft.com/office/drawing/2014/main" id="{B4F55431-9D0F-164D-A6B5-D92C737FDB64}"/>
              </a:ext>
            </a:extLst>
          </p:cNvPr>
          <p:cNvSpPr txBox="1"/>
          <p:nvPr/>
        </p:nvSpPr>
        <p:spPr>
          <a:xfrm>
            <a:off x="556324" y="1101852"/>
            <a:ext cx="11330876" cy="352336"/>
          </a:xfrm>
          <a:prstGeom prst="rect">
            <a:avLst/>
          </a:prstGeom>
        </p:spPr>
        <p:txBody>
          <a:bodyPr vert="horz" lIns="91440" tIns="45720" rIns="91440" bIns="45720" rtlCol="0" anchor="t">
            <a:normAutofit/>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Le graphique </a:t>
            </a:r>
            <a:r>
              <a:rPr lang="en-US" sz="1600" dirty="0" err="1">
                <a:latin typeface="Arial Narrow" panose="020B0604020202020204" pitchFamily="34" charset="0"/>
                <a:cs typeface="Arial Narrow" panose="020B0604020202020204" pitchFamily="34" charset="0"/>
              </a:rPr>
              <a:t>suivant</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montre</a:t>
            </a:r>
            <a:r>
              <a:rPr lang="en-US" sz="1600" dirty="0">
                <a:latin typeface="Arial Narrow" panose="020B0604020202020204" pitchFamily="34" charset="0"/>
                <a:cs typeface="Arial Narrow" panose="020B0604020202020204" pitchFamily="34" charset="0"/>
              </a:rPr>
              <a:t> la progression du </a:t>
            </a:r>
            <a:r>
              <a:rPr lang="en-US" sz="1600" dirty="0" err="1">
                <a:latin typeface="Arial Narrow" panose="020B0604020202020204" pitchFamily="34" charset="0"/>
                <a:cs typeface="Arial Narrow" panose="020B0604020202020204" pitchFamily="34" charset="0"/>
              </a:rPr>
              <a:t>nombre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d'abonnés</a:t>
            </a:r>
            <a:r>
              <a:rPr lang="en-US" sz="1600" dirty="0">
                <a:latin typeface="Arial Narrow" panose="020B0604020202020204" pitchFamily="34" charset="0"/>
                <a:cs typeface="Arial Narrow" panose="020B0604020202020204" pitchFamily="34" charset="0"/>
              </a:rPr>
              <a:t> sur le service </a:t>
            </a:r>
            <a:r>
              <a:rPr lang="en-US" sz="1600" dirty="0" err="1">
                <a:latin typeface="Arial Narrow" panose="020B0604020202020204" pitchFamily="34" charset="0"/>
                <a:cs typeface="Arial Narrow" panose="020B0604020202020204" pitchFamily="34" charset="0"/>
              </a:rPr>
              <a:t>ainsi</a:t>
            </a:r>
            <a:r>
              <a:rPr lang="en-US" sz="1600" dirty="0">
                <a:latin typeface="Arial Narrow" panose="020B0604020202020204" pitchFamily="34" charset="0"/>
                <a:cs typeface="Arial Narrow" panose="020B0604020202020204" pitchFamily="34" charset="0"/>
              </a:rPr>
              <a:t> que de </a:t>
            </a:r>
            <a:r>
              <a:rPr lang="en-US" sz="1600" dirty="0" err="1">
                <a:latin typeface="Arial Narrow" panose="020B0604020202020204" pitchFamily="34" charset="0"/>
                <a:cs typeface="Arial Narrow" panose="020B0604020202020204" pitchFamily="34" charset="0"/>
              </a:rPr>
              <a:t>leur</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consommation</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annuelle</a:t>
            </a:r>
            <a:r>
              <a:rPr lang="en-US" sz="1600" dirty="0">
                <a:latin typeface="Arial Narrow" panose="020B0604020202020204" pitchFamily="34" charset="0"/>
                <a:cs typeface="Arial Narrow" panose="020B0604020202020204" pitchFamily="34" charset="0"/>
              </a:rPr>
              <a:t>.</a:t>
            </a:r>
          </a:p>
        </p:txBody>
      </p:sp>
      <p:sp>
        <p:nvSpPr>
          <p:cNvPr id="8" name="ZoneTexte 7">
            <a:extLst>
              <a:ext uri="{FF2B5EF4-FFF2-40B4-BE49-F238E27FC236}">
                <a16:creationId xmlns:a16="http://schemas.microsoft.com/office/drawing/2014/main" id="{E2640DD8-E184-A6D4-7BC0-548CCE2CDBA7}"/>
              </a:ext>
            </a:extLst>
          </p:cNvPr>
          <p:cNvSpPr txBox="1"/>
          <p:nvPr/>
        </p:nvSpPr>
        <p:spPr>
          <a:xfrm>
            <a:off x="1510040" y="2161208"/>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graphicFrame>
        <p:nvGraphicFramePr>
          <p:cNvPr id="5" name="Tableau 4">
            <a:extLst>
              <a:ext uri="{FF2B5EF4-FFF2-40B4-BE49-F238E27FC236}">
                <a16:creationId xmlns:a16="http://schemas.microsoft.com/office/drawing/2014/main" id="{B644DAEE-D342-FA35-AD5F-CC370458C221}"/>
              </a:ext>
            </a:extLst>
          </p:cNvPr>
          <p:cNvGraphicFramePr>
            <a:graphicFrameLocks noGrp="1"/>
          </p:cNvGraphicFramePr>
          <p:nvPr>
            <p:extLst>
              <p:ext uri="{D42A27DB-BD31-4B8C-83A1-F6EECF244321}">
                <p14:modId xmlns:p14="http://schemas.microsoft.com/office/powerpoint/2010/main" val="2464718458"/>
              </p:ext>
            </p:extLst>
          </p:nvPr>
        </p:nvGraphicFramePr>
        <p:xfrm>
          <a:off x="5229523" y="4713240"/>
          <a:ext cx="6620908" cy="1293360"/>
        </p:xfrm>
        <a:graphic>
          <a:graphicData uri="http://schemas.openxmlformats.org/drawingml/2006/table">
            <a:tbl>
              <a:tblPr firstRow="1" firstCol="1" lastRow="1" lastCol="1" bandRow="1" bandCol="1">
                <a:tableStyleId>{72833802-FEF1-4C79-8D5D-14CF1EAF98D9}</a:tableStyleId>
              </a:tblPr>
              <a:tblGrid>
                <a:gridCol w="1797803">
                  <a:extLst>
                    <a:ext uri="{9D8B030D-6E8A-4147-A177-3AD203B41FA5}">
                      <a16:colId xmlns:a16="http://schemas.microsoft.com/office/drawing/2014/main" val="541300894"/>
                    </a:ext>
                  </a:extLst>
                </a:gridCol>
                <a:gridCol w="964621">
                  <a:extLst>
                    <a:ext uri="{9D8B030D-6E8A-4147-A177-3AD203B41FA5}">
                      <a16:colId xmlns:a16="http://schemas.microsoft.com/office/drawing/2014/main" val="1143796370"/>
                    </a:ext>
                  </a:extLst>
                </a:gridCol>
                <a:gridCol w="964621">
                  <a:extLst>
                    <a:ext uri="{9D8B030D-6E8A-4147-A177-3AD203B41FA5}">
                      <a16:colId xmlns:a16="http://schemas.microsoft.com/office/drawing/2014/main" val="4292890588"/>
                    </a:ext>
                  </a:extLst>
                </a:gridCol>
                <a:gridCol w="964621">
                  <a:extLst>
                    <a:ext uri="{9D8B030D-6E8A-4147-A177-3AD203B41FA5}">
                      <a16:colId xmlns:a16="http://schemas.microsoft.com/office/drawing/2014/main" val="1988835266"/>
                    </a:ext>
                  </a:extLst>
                </a:gridCol>
                <a:gridCol w="964621">
                  <a:extLst>
                    <a:ext uri="{9D8B030D-6E8A-4147-A177-3AD203B41FA5}">
                      <a16:colId xmlns:a16="http://schemas.microsoft.com/office/drawing/2014/main" val="1842807649"/>
                    </a:ext>
                  </a:extLst>
                </a:gridCol>
                <a:gridCol w="964621">
                  <a:extLst>
                    <a:ext uri="{9D8B030D-6E8A-4147-A177-3AD203B41FA5}">
                      <a16:colId xmlns:a16="http://schemas.microsoft.com/office/drawing/2014/main" val="211900624"/>
                    </a:ext>
                  </a:extLst>
                </a:gridCol>
              </a:tblGrid>
              <a:tr h="216000">
                <a:tc>
                  <a:txBody>
                    <a:bodyPr/>
                    <a:lstStyle/>
                    <a:p>
                      <a:pPr algn="ct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2019</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2020</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2021</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2022</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dirty="0">
                          <a:effectLst/>
                          <a:latin typeface="Arial Narrow" panose="020B0604020202020204" pitchFamily="34" charset="0"/>
                          <a:cs typeface="Arial Narrow" panose="020B0604020202020204" pitchFamily="34" charset="0"/>
                        </a:rPr>
                        <a:t>2023</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3607588362"/>
                  </a:ext>
                </a:extLst>
              </a:tr>
              <a:tr h="216000">
                <a:tc>
                  <a:txBody>
                    <a:bodyPr/>
                    <a:lstStyle/>
                    <a:p>
                      <a:pPr algn="l"/>
                      <a:r>
                        <a:rPr lang="fr-FR" sz="1400" b="1" i="0" dirty="0">
                          <a:effectLst/>
                          <a:latin typeface="Arial Narrow" panose="020B0604020202020204" pitchFamily="34" charset="0"/>
                          <a:cs typeface="Arial Narrow" panose="020B0604020202020204" pitchFamily="34" charset="0"/>
                        </a:rPr>
                        <a:t>Nombre d'abonnés</a:t>
                      </a:r>
                      <a:endParaRPr lang="fr-FR" sz="14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solidFill>
                      <a:schemeClr val="accent2">
                        <a:lumMod val="20000"/>
                        <a:lumOff val="8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1 044</a:t>
                      </a:r>
                    </a:p>
                  </a:txBody>
                  <a:tcPr marL="68580" marR="68580" marT="0" marB="0" anchor="ctr">
                    <a:solidFill>
                      <a:schemeClr val="accent2">
                        <a:lumMod val="20000"/>
                        <a:lumOff val="8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1 077</a:t>
                      </a:r>
                    </a:p>
                  </a:txBody>
                  <a:tcPr marL="68580" marR="68580" marT="0" marB="0" anchor="ctr">
                    <a:solidFill>
                      <a:schemeClr val="accent2">
                        <a:lumMod val="20000"/>
                        <a:lumOff val="8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1 102</a:t>
                      </a:r>
                    </a:p>
                  </a:txBody>
                  <a:tcPr marL="68580" marR="68580" marT="0" marB="0" anchor="ctr">
                    <a:solidFill>
                      <a:schemeClr val="accent2">
                        <a:lumMod val="20000"/>
                        <a:lumOff val="8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1 128</a:t>
                      </a:r>
                    </a:p>
                  </a:txBody>
                  <a:tcPr marL="68580" marR="68580" marT="0" marB="0" anchor="ctr">
                    <a:solidFill>
                      <a:schemeClr val="accent2">
                        <a:lumMod val="20000"/>
                        <a:lumOff val="8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1 142</a:t>
                      </a:r>
                    </a:p>
                  </a:txBody>
                  <a:tcPr marL="68580" marR="68580" marT="0" marB="0" anchor="ctr">
                    <a:solidFill>
                      <a:schemeClr val="accent2">
                        <a:lumMod val="20000"/>
                        <a:lumOff val="80000"/>
                      </a:schemeClr>
                    </a:solidFill>
                  </a:tcPr>
                </a:tc>
                <a:extLst>
                  <a:ext uri="{0D108BD9-81ED-4DB2-BD59-A6C34878D82A}">
                    <a16:rowId xmlns:a16="http://schemas.microsoft.com/office/drawing/2014/main" val="2231620533"/>
                  </a:ext>
                </a:extLst>
              </a:tr>
              <a:tr h="216000">
                <a:tc>
                  <a:txBody>
                    <a:bodyPr/>
                    <a:lstStyle/>
                    <a:p>
                      <a:pPr algn="l"/>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évolution n-1</a:t>
                      </a:r>
                    </a:p>
                  </a:txBody>
                  <a:tcPr marL="68580" marR="68580" marT="0" marB="0" anchor="ctr"/>
                </a:tc>
                <a:tc>
                  <a:txBody>
                    <a:bodyPr/>
                    <a:lstStyle/>
                    <a:p>
                      <a:pPr algn="r"/>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+ 4,6%</a:t>
                      </a:r>
                    </a:p>
                  </a:txBody>
                  <a:tcPr marL="68580" marR="68580" marT="0" marB="0" anchor="ctr"/>
                </a:tc>
                <a:tc>
                  <a:txBody>
                    <a:bodyPr/>
                    <a:lstStyle/>
                    <a:p>
                      <a:pPr algn="r"/>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+ 3,2%</a:t>
                      </a:r>
                    </a:p>
                  </a:txBody>
                  <a:tcPr marL="68580" marR="68580" marT="0" marB="0" anchor="ctr"/>
                </a:tc>
                <a:tc>
                  <a:txBody>
                    <a:bodyPr/>
                    <a:lstStyle/>
                    <a:p>
                      <a:pPr algn="r"/>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+ 2,3%</a:t>
                      </a:r>
                    </a:p>
                  </a:txBody>
                  <a:tcPr marL="68580" marR="68580" marT="0" marB="0" anchor="ctr"/>
                </a:tc>
                <a:tc>
                  <a:txBody>
                    <a:bodyPr/>
                    <a:lstStyle/>
                    <a:p>
                      <a:pPr algn="r"/>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+ 2,4%</a:t>
                      </a:r>
                    </a:p>
                  </a:txBody>
                  <a:tcPr marL="68580" marR="68580" marT="0" marB="0" anchor="ctr"/>
                </a:tc>
                <a:tc>
                  <a:txBody>
                    <a:bodyPr/>
                    <a:lstStyle/>
                    <a:p>
                      <a:pPr algn="r"/>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+ 1,2%</a:t>
                      </a:r>
                    </a:p>
                  </a:txBody>
                  <a:tcPr marL="68580" marR="68580" marT="0" marB="0" anchor="ctr"/>
                </a:tc>
                <a:extLst>
                  <a:ext uri="{0D108BD9-81ED-4DB2-BD59-A6C34878D82A}">
                    <a16:rowId xmlns:a16="http://schemas.microsoft.com/office/drawing/2014/main" val="390452854"/>
                  </a:ext>
                </a:extLst>
              </a:tr>
              <a:tr h="216000">
                <a:tc>
                  <a:txBody>
                    <a:bodyPr/>
                    <a:lstStyle/>
                    <a:p>
                      <a:pPr algn="l"/>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389288429"/>
                  </a:ext>
                </a:extLst>
              </a:tr>
              <a:tr h="144999">
                <a:tc>
                  <a:txBody>
                    <a:bodyPr/>
                    <a:lstStyle/>
                    <a:p>
                      <a:pPr algn="l"/>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Volumes assujettis</a:t>
                      </a:r>
                    </a:p>
                  </a:txBody>
                  <a:tcPr marL="68580" marR="68580" marT="0" marB="0" anchor="ctr">
                    <a:solidFill>
                      <a:schemeClr val="accent2">
                        <a:lumMod val="20000"/>
                        <a:lumOff val="8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79 235</a:t>
                      </a:r>
                    </a:p>
                  </a:txBody>
                  <a:tcPr marL="68580" marR="68580" marT="0" marB="0" anchor="ctr">
                    <a:solidFill>
                      <a:schemeClr val="accent2">
                        <a:lumMod val="20000"/>
                        <a:lumOff val="8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90 355</a:t>
                      </a:r>
                    </a:p>
                  </a:txBody>
                  <a:tcPr marL="68580" marR="68580" marT="0" marB="0" anchor="ctr">
                    <a:solidFill>
                      <a:schemeClr val="accent2">
                        <a:lumMod val="20000"/>
                        <a:lumOff val="8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86 533</a:t>
                      </a:r>
                    </a:p>
                  </a:txBody>
                  <a:tcPr marL="68580" marR="68580" marT="0" marB="0" anchor="ctr">
                    <a:solidFill>
                      <a:schemeClr val="accent2">
                        <a:lumMod val="20000"/>
                        <a:lumOff val="8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87 972</a:t>
                      </a:r>
                    </a:p>
                  </a:txBody>
                  <a:tcPr marL="68580" marR="68580" marT="0" marB="0" anchor="ctr">
                    <a:solidFill>
                      <a:schemeClr val="accent2">
                        <a:lumMod val="20000"/>
                        <a:lumOff val="8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86 927</a:t>
                      </a:r>
                    </a:p>
                  </a:txBody>
                  <a:tcPr marL="68580" marR="68580" marT="0" marB="0" anchor="ctr">
                    <a:solidFill>
                      <a:schemeClr val="accent2">
                        <a:lumMod val="20000"/>
                        <a:lumOff val="80000"/>
                      </a:schemeClr>
                    </a:solidFill>
                  </a:tcPr>
                </a:tc>
                <a:extLst>
                  <a:ext uri="{0D108BD9-81ED-4DB2-BD59-A6C34878D82A}">
                    <a16:rowId xmlns:a16="http://schemas.microsoft.com/office/drawing/2014/main" val="555040459"/>
                  </a:ext>
                </a:extLst>
              </a:tr>
              <a:tr h="216000">
                <a:tc>
                  <a:txBody>
                    <a:bodyPr/>
                    <a:lstStyle/>
                    <a:p>
                      <a:pPr algn="l"/>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consommation / abonné</a:t>
                      </a:r>
                    </a:p>
                  </a:txBody>
                  <a:tcPr marL="68580" marR="68580" marT="0" marB="0" anchor="ctr"/>
                </a:tc>
                <a:tc>
                  <a:txBody>
                    <a:bodyPr/>
                    <a:lstStyle/>
                    <a:p>
                      <a:pPr algn="r"/>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75,9</a:t>
                      </a:r>
                    </a:p>
                  </a:txBody>
                  <a:tcPr marL="68580" marR="68580" marT="0" marB="0" anchor="ctr"/>
                </a:tc>
                <a:tc>
                  <a:txBody>
                    <a:bodyPr/>
                    <a:lstStyle/>
                    <a:p>
                      <a:pPr algn="r"/>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83,9</a:t>
                      </a:r>
                    </a:p>
                  </a:txBody>
                  <a:tcPr marL="68580" marR="68580" marT="0" marB="0" anchor="ctr"/>
                </a:tc>
                <a:tc>
                  <a:txBody>
                    <a:bodyPr/>
                    <a:lstStyle/>
                    <a:p>
                      <a:pPr algn="r"/>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78,5</a:t>
                      </a:r>
                    </a:p>
                  </a:txBody>
                  <a:tcPr marL="68580" marR="68580" marT="0" marB="0" anchor="ctr"/>
                </a:tc>
                <a:tc>
                  <a:txBody>
                    <a:bodyPr/>
                    <a:lstStyle/>
                    <a:p>
                      <a:pPr algn="r"/>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78,0</a:t>
                      </a:r>
                    </a:p>
                  </a:txBody>
                  <a:tcPr marL="68580" marR="68580" marT="0" marB="0" anchor="ctr"/>
                </a:tc>
                <a:tc>
                  <a:txBody>
                    <a:bodyPr/>
                    <a:lstStyle/>
                    <a:p>
                      <a:pPr algn="r"/>
                      <a:r>
                        <a:rPr lang="fr-FR" sz="1400" b="0" i="1" dirty="0">
                          <a:solidFill>
                            <a:schemeClr val="accent2">
                              <a:lumMod val="50000"/>
                            </a:schemeClr>
                          </a:solidFill>
                          <a:effectLst/>
                          <a:latin typeface="Arial Narrow" panose="020B0604020202020204" pitchFamily="34" charset="0"/>
                          <a:ea typeface="Times New Roman" panose="02020603050405020304" pitchFamily="18" charset="0"/>
                          <a:cs typeface="Arial Narrow" panose="020B0604020202020204" pitchFamily="34" charset="0"/>
                        </a:rPr>
                        <a:t>76,1</a:t>
                      </a:r>
                    </a:p>
                  </a:txBody>
                  <a:tcPr marL="68580" marR="68580" marT="0" marB="0" anchor="ctr"/>
                </a:tc>
                <a:extLst>
                  <a:ext uri="{0D108BD9-81ED-4DB2-BD59-A6C34878D82A}">
                    <a16:rowId xmlns:a16="http://schemas.microsoft.com/office/drawing/2014/main" val="1281823106"/>
                  </a:ext>
                </a:extLst>
              </a:tr>
            </a:tbl>
          </a:graphicData>
        </a:graphic>
      </p:graphicFrame>
      <p:graphicFrame>
        <p:nvGraphicFramePr>
          <p:cNvPr id="2" name="Graphique 1">
            <a:extLst>
              <a:ext uri="{FF2B5EF4-FFF2-40B4-BE49-F238E27FC236}">
                <a16:creationId xmlns:a16="http://schemas.microsoft.com/office/drawing/2014/main" id="{A53FD454-3095-554F-9106-F18D6D42F04A}"/>
              </a:ext>
            </a:extLst>
          </p:cNvPr>
          <p:cNvGraphicFramePr>
            <a:graphicFrameLocks/>
          </p:cNvGraphicFramePr>
          <p:nvPr>
            <p:extLst>
              <p:ext uri="{D42A27DB-BD31-4B8C-83A1-F6EECF244321}">
                <p14:modId xmlns:p14="http://schemas.microsoft.com/office/powerpoint/2010/main" val="1069723043"/>
              </p:ext>
            </p:extLst>
          </p:nvPr>
        </p:nvGraphicFramePr>
        <p:xfrm>
          <a:off x="6303332" y="1720128"/>
          <a:ext cx="4436993" cy="26279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433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C3AA7F-DCDD-F855-0ED2-B3D61F4B6C7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6056FF-9613-DCBD-A76E-3741114EE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9CB2464D-0E9B-190A-380D-30F8D719E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5BEA62E7-6903-AF98-8BE0-F178BAF2D1AF}"/>
              </a:ext>
            </a:extLst>
          </p:cNvPr>
          <p:cNvSpPr txBox="1"/>
          <p:nvPr/>
        </p:nvSpPr>
        <p:spPr>
          <a:xfrm>
            <a:off x="356274" y="2786077"/>
            <a:ext cx="6247726" cy="1439999"/>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Le </a:t>
            </a:r>
            <a:r>
              <a:rPr lang="en-US" sz="1400" dirty="0" err="1">
                <a:latin typeface="Arial Narrow" panose="020B0604020202020204" pitchFamily="34" charset="0"/>
                <a:cs typeface="Arial Narrow" panose="020B0604020202020204" pitchFamily="34" charset="0"/>
              </a:rPr>
              <a:t>délégataire</a:t>
            </a:r>
            <a:r>
              <a:rPr lang="en-US" sz="1400" dirty="0">
                <a:latin typeface="Arial Narrow" panose="020B0604020202020204" pitchFamily="34" charset="0"/>
                <a:cs typeface="Arial Narrow" panose="020B0604020202020204" pitchFamily="34" charset="0"/>
              </a:rPr>
              <a:t> doit </a:t>
            </a:r>
            <a:r>
              <a:rPr lang="en-US" sz="1400" dirty="0" err="1">
                <a:latin typeface="Arial Narrow" panose="020B0604020202020204" pitchFamily="34" charset="0"/>
                <a:cs typeface="Arial Narrow" panose="020B0604020202020204" pitchFamily="34" charset="0"/>
              </a:rPr>
              <a:t>poursuivre</a:t>
            </a:r>
            <a:r>
              <a:rPr lang="en-US" sz="1400" dirty="0">
                <a:latin typeface="Arial Narrow" panose="020B0604020202020204" pitchFamily="34" charset="0"/>
                <a:cs typeface="Arial Narrow" panose="020B0604020202020204" pitchFamily="34" charset="0"/>
              </a:rPr>
              <a:t> la mise à jour du SIG </a:t>
            </a:r>
            <a:r>
              <a:rPr lang="en-US" sz="1400" dirty="0" err="1">
                <a:latin typeface="Arial Narrow" panose="020B0604020202020204" pitchFamily="34" charset="0"/>
                <a:cs typeface="Arial Narrow" panose="020B0604020202020204" pitchFamily="34" charset="0"/>
              </a:rPr>
              <a:t>ainsi</a:t>
            </a:r>
            <a:r>
              <a:rPr lang="en-US" sz="1400" dirty="0">
                <a:latin typeface="Arial Narrow" panose="020B0604020202020204" pitchFamily="34" charset="0"/>
                <a:cs typeface="Arial Narrow" panose="020B0604020202020204" pitchFamily="34" charset="0"/>
              </a:rPr>
              <a:t> que la </a:t>
            </a:r>
            <a:r>
              <a:rPr lang="en-US" sz="1400" dirty="0" err="1">
                <a:latin typeface="Arial Narrow" panose="020B0604020202020204" pitchFamily="34" charset="0"/>
                <a:cs typeface="Arial Narrow" panose="020B0604020202020204" pitchFamily="34" charset="0"/>
              </a:rPr>
              <a:t>géolocalisation</a:t>
            </a:r>
            <a:r>
              <a:rPr lang="en-US" sz="1400" dirty="0">
                <a:latin typeface="Arial Narrow" panose="020B0604020202020204" pitchFamily="34" charset="0"/>
                <a:cs typeface="Arial Narrow" panose="020B0604020202020204" pitchFamily="34" charset="0"/>
              </a:rPr>
              <a:t> des </a:t>
            </a:r>
            <a:r>
              <a:rPr lang="en-US" sz="1400" dirty="0" err="1">
                <a:latin typeface="Arial Narrow" panose="020B0604020202020204" pitchFamily="34" charset="0"/>
                <a:cs typeface="Arial Narrow" panose="020B0604020202020204" pitchFamily="34" charset="0"/>
              </a:rPr>
              <a:t>branchements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neufs</a:t>
            </a:r>
            <a:r>
              <a:rPr lang="en-US" sz="1400" dirty="0">
                <a:latin typeface="Arial Narrow" panose="020B0604020202020204" pitchFamily="34" charset="0"/>
                <a:cs typeface="Arial Narrow" panose="020B0604020202020204" pitchFamily="34" charset="0"/>
              </a:rPr>
              <a:t>, des travaux </a:t>
            </a:r>
            <a:r>
              <a:rPr lang="en-US" sz="1400" dirty="0" err="1">
                <a:latin typeface="Arial Narrow" panose="020B0604020202020204" pitchFamily="34" charset="0"/>
                <a:cs typeface="Arial Narrow" panose="020B0604020202020204" pitchFamily="34" charset="0"/>
              </a:rPr>
              <a:t>neufs</a:t>
            </a:r>
            <a:r>
              <a:rPr lang="en-US" sz="1400" dirty="0">
                <a:latin typeface="Arial Narrow" panose="020B0604020202020204" pitchFamily="34" charset="0"/>
                <a:cs typeface="Arial Narrow" panose="020B0604020202020204" pitchFamily="34" charset="0"/>
              </a:rPr>
              <a:t> et des </a:t>
            </a:r>
            <a:r>
              <a:rPr lang="en-US" sz="1400" dirty="0" err="1">
                <a:latin typeface="Arial Narrow" panose="020B0604020202020204" pitchFamily="34" charset="0"/>
                <a:cs typeface="Arial Narrow" panose="020B0604020202020204" pitchFamily="34" charset="0"/>
              </a:rPr>
              <a:t>réparations</a:t>
            </a:r>
            <a:r>
              <a:rPr lang="en-US" sz="1400" dirty="0">
                <a:latin typeface="Arial Narrow" panose="020B0604020202020204" pitchFamily="34" charset="0"/>
                <a:cs typeface="Arial Narrow" panose="020B0604020202020204" pitchFamily="34" charset="0"/>
              </a:rPr>
              <a:t>.</a:t>
            </a:r>
          </a:p>
        </p:txBody>
      </p:sp>
      <p:sp>
        <p:nvSpPr>
          <p:cNvPr id="6" name="Titre 1">
            <a:extLst>
              <a:ext uri="{FF2B5EF4-FFF2-40B4-BE49-F238E27FC236}">
                <a16:creationId xmlns:a16="http://schemas.microsoft.com/office/drawing/2014/main" id="{A4979DA9-CB4C-A878-0754-58AD446157F3}"/>
              </a:ext>
            </a:extLst>
          </p:cNvPr>
          <p:cNvSpPr txBox="1">
            <a:spLocks/>
          </p:cNvSpPr>
          <p:nvPr/>
        </p:nvSpPr>
        <p:spPr>
          <a:xfrm>
            <a:off x="838200" y="365126"/>
            <a:ext cx="10515600" cy="723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8000"/>
                </a:solidFill>
                <a:latin typeface="Arial Narrow" panose="020B0604020202020204" pitchFamily="34" charset="0"/>
                <a:cs typeface="Arial Narrow" panose="020B0604020202020204" pitchFamily="34" charset="0"/>
              </a:rPr>
              <a:t>Linéaires de réseau de collecte des eaux usées</a:t>
            </a:r>
          </a:p>
        </p:txBody>
      </p:sp>
      <p:sp>
        <p:nvSpPr>
          <p:cNvPr id="7" name="ZoneTexte 6">
            <a:extLst>
              <a:ext uri="{FF2B5EF4-FFF2-40B4-BE49-F238E27FC236}">
                <a16:creationId xmlns:a16="http://schemas.microsoft.com/office/drawing/2014/main" id="{8EF32B86-C3DA-398E-7B29-2A496EB09CBF}"/>
              </a:ext>
            </a:extLst>
          </p:cNvPr>
          <p:cNvSpPr txBox="1"/>
          <p:nvPr/>
        </p:nvSpPr>
        <p:spPr>
          <a:xfrm>
            <a:off x="556324" y="909412"/>
            <a:ext cx="11004740" cy="541272"/>
          </a:xfrm>
          <a:prstGeom prst="rect">
            <a:avLst/>
          </a:prstGeom>
        </p:spPr>
        <p:txBody>
          <a:bodyPr vert="horz" lIns="91440" tIns="45720" rIns="91440" bIns="45720" rtlCol="0" anchor="t">
            <a:normAutofit/>
          </a:bodyPr>
          <a:lstStyle/>
          <a:p>
            <a:pPr algn="just">
              <a:lnSpc>
                <a:spcPct val="90000"/>
              </a:lnSpc>
              <a:spcAft>
                <a:spcPts val="600"/>
              </a:spcAft>
            </a:pPr>
            <a:r>
              <a:rPr lang="en-US" sz="1600" dirty="0">
                <a:latin typeface="Arial Narrow" panose="020B0604020202020204" pitchFamily="34" charset="0"/>
                <a:cs typeface="Arial Narrow" panose="020B0604020202020204" pitchFamily="34" charset="0"/>
              </a:rPr>
              <a:t>Ci-dessous, le graphique et le tableau </a:t>
            </a:r>
            <a:r>
              <a:rPr lang="en-US" sz="1600" dirty="0" err="1">
                <a:latin typeface="Arial Narrow" panose="020B0604020202020204" pitchFamily="34" charset="0"/>
                <a:cs typeface="Arial Narrow" panose="020B0604020202020204" pitchFamily="34" charset="0"/>
              </a:rPr>
              <a:t>présentent</a:t>
            </a:r>
            <a:r>
              <a:rPr lang="en-US" sz="1600" dirty="0">
                <a:latin typeface="Arial Narrow" panose="020B0604020202020204" pitchFamily="34" charset="0"/>
                <a:cs typeface="Arial Narrow" panose="020B0604020202020204" pitchFamily="34" charset="0"/>
              </a:rPr>
              <a:t>, sur plusieurs années, l'évolution du linéaire des canalisations du service avec le détail par </a:t>
            </a:r>
            <a:r>
              <a:rPr lang="en-US" sz="1600" dirty="0" err="1">
                <a:latin typeface="Arial Narrow" panose="020B0604020202020204" pitchFamily="34" charset="0"/>
                <a:cs typeface="Arial Narrow" panose="020B0604020202020204" pitchFamily="34" charset="0"/>
              </a:rPr>
              <a:t>typologie</a:t>
            </a:r>
            <a:r>
              <a:rPr lang="en-US" sz="1600" dirty="0">
                <a:latin typeface="Arial Narrow" panose="020B0604020202020204" pitchFamily="34" charset="0"/>
                <a:cs typeface="Arial Narrow" panose="020B0604020202020204" pitchFamily="34" charset="0"/>
              </a:rPr>
              <a:t> de </a:t>
            </a:r>
            <a:r>
              <a:rPr lang="en-US" sz="1600" dirty="0" err="1">
                <a:latin typeface="Arial Narrow" panose="020B0604020202020204" pitchFamily="34" charset="0"/>
                <a:cs typeface="Arial Narrow" panose="020B0604020202020204" pitchFamily="34" charset="0"/>
              </a:rPr>
              <a:t>réseau</a:t>
            </a:r>
            <a:r>
              <a:rPr lang="en-US" sz="1600" dirty="0">
                <a:latin typeface="Arial Narrow" panose="020B0604020202020204" pitchFamily="34" charset="0"/>
                <a:cs typeface="Arial Narrow" panose="020B0604020202020204" pitchFamily="34" charset="0"/>
              </a:rPr>
              <a:t> : refoulement, </a:t>
            </a:r>
            <a:r>
              <a:rPr lang="en-US" sz="1600" dirty="0" err="1">
                <a:latin typeface="Arial Narrow" panose="020B0604020202020204" pitchFamily="34" charset="0"/>
                <a:cs typeface="Arial Narrow" panose="020B0604020202020204" pitchFamily="34" charset="0"/>
              </a:rPr>
              <a:t>gravitaire</a:t>
            </a:r>
            <a:r>
              <a:rPr lang="en-US" sz="1600" dirty="0">
                <a:latin typeface="Arial Narrow" panose="020B0604020202020204" pitchFamily="34" charset="0"/>
                <a:cs typeface="Arial Narrow" panose="020B0604020202020204" pitchFamily="34" charset="0"/>
              </a:rPr>
              <a:t> et </a:t>
            </a:r>
            <a:r>
              <a:rPr lang="en-US" sz="1600" dirty="0" err="1">
                <a:latin typeface="Arial Narrow" panose="020B0604020202020204" pitchFamily="34" charset="0"/>
                <a:cs typeface="Arial Narrow" panose="020B0604020202020204" pitchFamily="34" charset="0"/>
              </a:rPr>
              <a:t>gravitaire</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unitaire</a:t>
            </a:r>
            <a:r>
              <a:rPr lang="en-US" sz="1600" dirty="0">
                <a:latin typeface="Arial Narrow" panose="020B0604020202020204" pitchFamily="34" charset="0"/>
                <a:cs typeface="Arial Narrow" panose="020B0604020202020204" pitchFamily="34" charset="0"/>
              </a:rPr>
              <a:t> le </a:t>
            </a:r>
            <a:r>
              <a:rPr lang="en-US" sz="1600" dirty="0" err="1">
                <a:latin typeface="Arial Narrow" panose="020B0604020202020204" pitchFamily="34" charset="0"/>
                <a:cs typeface="Arial Narrow" panose="020B0604020202020204" pitchFamily="34" charset="0"/>
              </a:rPr>
              <a:t>cas</a:t>
            </a:r>
            <a:r>
              <a:rPr lang="en-US" sz="1600" dirty="0">
                <a:latin typeface="Arial Narrow" panose="020B0604020202020204" pitchFamily="34" charset="0"/>
                <a:cs typeface="Arial Narrow" panose="020B0604020202020204" pitchFamily="34" charset="0"/>
              </a:rPr>
              <a:t> </a:t>
            </a:r>
            <a:r>
              <a:rPr lang="en-US" sz="1600" dirty="0" err="1">
                <a:latin typeface="Arial Narrow" panose="020B0604020202020204" pitchFamily="34" charset="0"/>
                <a:cs typeface="Arial Narrow" panose="020B0604020202020204" pitchFamily="34" charset="0"/>
              </a:rPr>
              <a:t>échéant</a:t>
            </a:r>
            <a:r>
              <a:rPr lang="en-US" sz="1600" dirty="0">
                <a:latin typeface="Arial Narrow" panose="020B0604020202020204" pitchFamily="34" charset="0"/>
                <a:cs typeface="Arial Narrow" panose="020B0604020202020204" pitchFamily="34" charset="0"/>
              </a:rPr>
              <a:t>.</a:t>
            </a:r>
          </a:p>
        </p:txBody>
      </p:sp>
      <p:sp>
        <p:nvSpPr>
          <p:cNvPr id="8" name="ZoneTexte 7">
            <a:extLst>
              <a:ext uri="{FF2B5EF4-FFF2-40B4-BE49-F238E27FC236}">
                <a16:creationId xmlns:a16="http://schemas.microsoft.com/office/drawing/2014/main" id="{B2F384C5-E8D1-3A92-9A77-4D5607DC8A77}"/>
              </a:ext>
            </a:extLst>
          </p:cNvPr>
          <p:cNvSpPr txBox="1"/>
          <p:nvPr/>
        </p:nvSpPr>
        <p:spPr>
          <a:xfrm>
            <a:off x="1510040" y="2156335"/>
            <a:ext cx="1521570" cy="369332"/>
          </a:xfrm>
          <a:prstGeom prst="rect">
            <a:avLst/>
          </a:prstGeom>
          <a:noFill/>
        </p:spPr>
        <p:txBody>
          <a:bodyPr wrap="none" rtlCol="0">
            <a:spAutoFit/>
          </a:bodyPr>
          <a:lstStyle/>
          <a:p>
            <a:r>
              <a:rPr lang="fr-FR" u="sng" dirty="0">
                <a:solidFill>
                  <a:srgbClr val="C1504C"/>
                </a:solidFill>
                <a:latin typeface="Arial Narrow" panose="020B0604020202020204" pitchFamily="34" charset="0"/>
                <a:cs typeface="Arial Narrow" panose="020B0604020202020204" pitchFamily="34" charset="0"/>
              </a:rPr>
              <a:t>Commentaires</a:t>
            </a:r>
            <a:r>
              <a:rPr lang="fr-FR" dirty="0">
                <a:solidFill>
                  <a:srgbClr val="C1504C"/>
                </a:solidFill>
                <a:latin typeface="Arial Narrow" panose="020B0604020202020204" pitchFamily="34" charset="0"/>
                <a:cs typeface="Arial Narrow" panose="020B0604020202020204" pitchFamily="34" charset="0"/>
              </a:rPr>
              <a:t> :</a:t>
            </a:r>
          </a:p>
        </p:txBody>
      </p:sp>
      <p:sp>
        <p:nvSpPr>
          <p:cNvPr id="9" name="ZoneTexte 8">
            <a:extLst>
              <a:ext uri="{FF2B5EF4-FFF2-40B4-BE49-F238E27FC236}">
                <a16:creationId xmlns:a16="http://schemas.microsoft.com/office/drawing/2014/main" id="{4F4E191D-DEE8-A9F0-EE6D-DD01529A1B41}"/>
              </a:ext>
            </a:extLst>
          </p:cNvPr>
          <p:cNvSpPr txBox="1"/>
          <p:nvPr/>
        </p:nvSpPr>
        <p:spPr>
          <a:xfrm>
            <a:off x="556324" y="5948588"/>
            <a:ext cx="11004740" cy="430887"/>
          </a:xfrm>
          <a:prstGeom prst="rect">
            <a:avLst/>
          </a:prstGeom>
          <a:solidFill>
            <a:schemeClr val="accent2">
              <a:lumMod val="20000"/>
              <a:lumOff val="80000"/>
            </a:schemeClr>
          </a:solidFill>
        </p:spPr>
        <p:txBody>
          <a:bodyPr wrap="square" rtlCol="0">
            <a:spAutoFit/>
          </a:bodyPr>
          <a:lstStyle/>
          <a:p>
            <a:pPr algn="just"/>
            <a:r>
              <a:rPr lang="fr-FR" sz="1100" dirty="0">
                <a:solidFill>
                  <a:srgbClr val="632423"/>
                </a:solidFill>
                <a:effectLst/>
                <a:latin typeface="Arial Narrow" panose="020B0604020202020204" pitchFamily="34" charset="0"/>
                <a:ea typeface="Times New Roman" panose="02020603050405020304" pitchFamily="18" charset="0"/>
                <a:cs typeface="Arial Narrow" panose="020B0604020202020204" pitchFamily="34" charset="0"/>
                <a:sym typeface="Wingdings" pitchFamily="2" charset="2"/>
              </a:rPr>
              <a:t> Pour mémoire, </a:t>
            </a:r>
            <a:r>
              <a:rPr lang="fr-FR" sz="1100" dirty="0">
                <a:solidFill>
                  <a:srgbClr val="632423"/>
                </a:solidFill>
                <a:effectLst/>
                <a:latin typeface="Arial Narrow" panose="020B0604020202020204" pitchFamily="34" charset="0"/>
                <a:ea typeface="Times New Roman" panose="02020603050405020304" pitchFamily="18" charset="0"/>
                <a:cs typeface="Arial Narrow" panose="020B0604020202020204" pitchFamily="34" charset="0"/>
              </a:rPr>
              <a:t>l'article L2224-8 du Code général des Collectivités Territoriales fixe 2013 comme échéance pour l'établissement du schéma d'assainissement collectif, devant comprendre un descriptif détaillé des ouvrages de collecte et de traitement.</a:t>
            </a:r>
            <a:endParaRPr lang="fr-FR" sz="1100" dirty="0">
              <a:solidFill>
                <a:srgbClr val="800000"/>
              </a:solidFill>
              <a:effectLst/>
              <a:latin typeface="Arial Narrow" panose="020B0604020202020204" pitchFamily="34" charset="0"/>
              <a:ea typeface="Times New Roman" panose="02020603050405020304" pitchFamily="18" charset="0"/>
              <a:cs typeface="Arial Narrow" panose="020B0604020202020204" pitchFamily="34" charset="0"/>
            </a:endParaRPr>
          </a:p>
        </p:txBody>
      </p:sp>
      <p:graphicFrame>
        <p:nvGraphicFramePr>
          <p:cNvPr id="3" name="Tableau 2">
            <a:extLst>
              <a:ext uri="{FF2B5EF4-FFF2-40B4-BE49-F238E27FC236}">
                <a16:creationId xmlns:a16="http://schemas.microsoft.com/office/drawing/2014/main" id="{3DCEF76C-2D70-42D3-C35B-44B98238B640}"/>
              </a:ext>
            </a:extLst>
          </p:cNvPr>
          <p:cNvGraphicFramePr>
            <a:graphicFrameLocks noGrp="1"/>
          </p:cNvGraphicFramePr>
          <p:nvPr>
            <p:extLst>
              <p:ext uri="{D42A27DB-BD31-4B8C-83A1-F6EECF244321}">
                <p14:modId xmlns:p14="http://schemas.microsoft.com/office/powerpoint/2010/main" val="3341844423"/>
              </p:ext>
            </p:extLst>
          </p:nvPr>
        </p:nvGraphicFramePr>
        <p:xfrm>
          <a:off x="2378323" y="4315554"/>
          <a:ext cx="7360741" cy="1440000"/>
        </p:xfrm>
        <a:graphic>
          <a:graphicData uri="http://schemas.openxmlformats.org/drawingml/2006/table">
            <a:tbl>
              <a:tblPr firstRow="1" firstCol="1" lastRow="1" lastCol="1" bandRow="1" bandCol="1">
                <a:tableStyleId>{72833802-FEF1-4C79-8D5D-14CF1EAF98D9}</a:tableStyleId>
              </a:tblPr>
              <a:tblGrid>
                <a:gridCol w="2305189">
                  <a:extLst>
                    <a:ext uri="{9D8B030D-6E8A-4147-A177-3AD203B41FA5}">
                      <a16:colId xmlns:a16="http://schemas.microsoft.com/office/drawing/2014/main" val="1373605379"/>
                    </a:ext>
                  </a:extLst>
                </a:gridCol>
                <a:gridCol w="842592">
                  <a:extLst>
                    <a:ext uri="{9D8B030D-6E8A-4147-A177-3AD203B41FA5}">
                      <a16:colId xmlns:a16="http://schemas.microsoft.com/office/drawing/2014/main" val="3095453506"/>
                    </a:ext>
                  </a:extLst>
                </a:gridCol>
                <a:gridCol w="842592">
                  <a:extLst>
                    <a:ext uri="{9D8B030D-6E8A-4147-A177-3AD203B41FA5}">
                      <a16:colId xmlns:a16="http://schemas.microsoft.com/office/drawing/2014/main" val="1976616881"/>
                    </a:ext>
                  </a:extLst>
                </a:gridCol>
                <a:gridCol w="842592">
                  <a:extLst>
                    <a:ext uri="{9D8B030D-6E8A-4147-A177-3AD203B41FA5}">
                      <a16:colId xmlns:a16="http://schemas.microsoft.com/office/drawing/2014/main" val="2575107914"/>
                    </a:ext>
                  </a:extLst>
                </a:gridCol>
                <a:gridCol w="842592">
                  <a:extLst>
                    <a:ext uri="{9D8B030D-6E8A-4147-A177-3AD203B41FA5}">
                      <a16:colId xmlns:a16="http://schemas.microsoft.com/office/drawing/2014/main" val="1296692495"/>
                    </a:ext>
                  </a:extLst>
                </a:gridCol>
                <a:gridCol w="842592">
                  <a:extLst>
                    <a:ext uri="{9D8B030D-6E8A-4147-A177-3AD203B41FA5}">
                      <a16:colId xmlns:a16="http://schemas.microsoft.com/office/drawing/2014/main" val="771592611"/>
                    </a:ext>
                  </a:extLst>
                </a:gridCol>
                <a:gridCol w="842592">
                  <a:extLst>
                    <a:ext uri="{9D8B030D-6E8A-4147-A177-3AD203B41FA5}">
                      <a16:colId xmlns:a16="http://schemas.microsoft.com/office/drawing/2014/main" val="3419779442"/>
                    </a:ext>
                  </a:extLst>
                </a:gridCol>
              </a:tblGrid>
              <a:tr h="288000">
                <a:tc>
                  <a:txBody>
                    <a:bodyPr/>
                    <a:lstStyle/>
                    <a:p>
                      <a:pPr algn="l"/>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tc>
                <a:tc>
                  <a:txBody>
                    <a:bodyPr/>
                    <a:lstStyle/>
                    <a:p>
                      <a:pPr algn="ctr"/>
                      <a:r>
                        <a:rPr lang="fr-FR" sz="1400" b="0" i="0" dirty="0">
                          <a:effectLst/>
                          <a:latin typeface="Arial Narrow" panose="020B0604020202020204" pitchFamily="34" charset="0"/>
                          <a:cs typeface="Arial Narrow" panose="020B0604020202020204" pitchFamily="34" charset="0"/>
                        </a:rPr>
                        <a:t>2018</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2019</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2020</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2021</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2022</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gn="ctr"/>
                      <a:r>
                        <a:rPr lang="fr-FR" sz="1400" b="0" i="0" dirty="0">
                          <a:effectLst/>
                          <a:latin typeface="Arial Narrow" panose="020B0604020202020204" pitchFamily="34" charset="0"/>
                          <a:cs typeface="Arial Narrow" panose="020B0604020202020204" pitchFamily="34" charset="0"/>
                        </a:rPr>
                        <a:t>2023</a:t>
                      </a:r>
                      <a:endParaRPr lang="fr-FR" sz="14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117665715"/>
                  </a:ext>
                </a:extLst>
              </a:tr>
              <a:tr h="288000">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Refoulement (ml)</a:t>
                      </a:r>
                    </a:p>
                  </a:txBody>
                  <a:tcPr marL="68580" marR="68580" marT="0" marB="0" anchor="ctr">
                    <a:solidFill>
                      <a:schemeClr val="accent2">
                        <a:lumMod val="20000"/>
                        <a:lumOff val="80000"/>
                      </a:schemeClr>
                    </a:solidFill>
                  </a:tcP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1 555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1 828</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2 226</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2 245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2 245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2 245</a:t>
                      </a:r>
                    </a:p>
                  </a:txBody>
                  <a:tcPr marL="68580" marR="68580" marT="0" marB="0" anchor="ctr"/>
                </a:tc>
                <a:extLst>
                  <a:ext uri="{0D108BD9-81ED-4DB2-BD59-A6C34878D82A}">
                    <a16:rowId xmlns:a16="http://schemas.microsoft.com/office/drawing/2014/main" val="4067144391"/>
                  </a:ext>
                </a:extLst>
              </a:tr>
              <a:tr h="288000">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Gravitaire (ml)</a:t>
                      </a:r>
                    </a:p>
                  </a:txBody>
                  <a:tcPr marL="68580" marR="68580" marT="0" marB="0" anchor="ctr">
                    <a:solidFill>
                      <a:schemeClr val="accent2">
                        <a:lumMod val="20000"/>
                        <a:lumOff val="80000"/>
                      </a:schemeClr>
                    </a:solidFill>
                  </a:tcP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15 263</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16 729</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16 722</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16 745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16 745</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16 745</a:t>
                      </a:r>
                    </a:p>
                  </a:txBody>
                  <a:tcPr marL="68580" marR="68580" marT="0" marB="0" anchor="ctr"/>
                </a:tc>
                <a:extLst>
                  <a:ext uri="{0D108BD9-81ED-4DB2-BD59-A6C34878D82A}">
                    <a16:rowId xmlns:a16="http://schemas.microsoft.com/office/drawing/2014/main" val="3473858232"/>
                  </a:ext>
                </a:extLst>
              </a:tr>
              <a:tr h="288000">
                <a:tc>
                  <a:txBody>
                    <a:bodyPr/>
                    <a:lstStyle/>
                    <a:p>
                      <a:pPr algn="l"/>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Unitaire (ml)</a:t>
                      </a:r>
                    </a:p>
                  </a:txBody>
                  <a:tcPr marL="68580" marR="68580" marT="0" marB="0" anchor="ctr">
                    <a:solidFill>
                      <a:schemeClr val="accent4">
                        <a:lumMod val="20000"/>
                        <a:lumOff val="80000"/>
                      </a:schemeClr>
                    </a:solidFill>
                  </a:tcP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tc>
                  <a:txBody>
                    <a:bodyPr/>
                    <a:lstStyle/>
                    <a:p>
                      <a:pPr algn="r"/>
                      <a:r>
                        <a:rPr lang="fr-FR" sz="1400" b="0" i="0" dirty="0">
                          <a:effectLst/>
                          <a:latin typeface="Arial Narrow" panose="020B0604020202020204" pitchFamily="34" charset="0"/>
                          <a:ea typeface="Times New Roman" panose="02020603050405020304" pitchFamily="18" charset="0"/>
                          <a:cs typeface="Arial Narrow" panose="020B0604020202020204" pitchFamily="34" charset="0"/>
                        </a:rPr>
                        <a:t>-</a:t>
                      </a:r>
                    </a:p>
                  </a:txBody>
                  <a:tcPr marL="68580" marR="68580" marT="0" marB="0" anchor="ctr"/>
                </a:tc>
                <a:extLst>
                  <a:ext uri="{0D108BD9-81ED-4DB2-BD59-A6C34878D82A}">
                    <a16:rowId xmlns:a16="http://schemas.microsoft.com/office/drawing/2014/main" val="2974625474"/>
                  </a:ext>
                </a:extLst>
              </a:tr>
              <a:tr h="288000">
                <a:tc>
                  <a:txBody>
                    <a:bodyPr/>
                    <a:lstStyle/>
                    <a:p>
                      <a:pPr algn="l"/>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Linéaire Total (km)</a:t>
                      </a:r>
                    </a:p>
                  </a:txBody>
                  <a:tcPr marL="68580" marR="68580" marT="0" marB="0" anchor="ctr">
                    <a:solidFill>
                      <a:schemeClr val="accent2">
                        <a:lumMod val="20000"/>
                        <a:lumOff val="80000"/>
                      </a:schemeClr>
                    </a:solidFill>
                  </a:tcP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16,8 km</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18,6 km</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19,0 km</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19,0 km</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19,0 km</a:t>
                      </a:r>
                    </a:p>
                  </a:txBody>
                  <a:tcPr marL="68580" marR="68580" marT="0" marB="0" anchor="ctr"/>
                </a:tc>
                <a:tc>
                  <a:txBody>
                    <a:bodyPr/>
                    <a:lstStyle/>
                    <a:p>
                      <a:pPr algn="r"/>
                      <a:r>
                        <a:rPr lang="fr-FR" sz="1400" b="1" i="0" dirty="0">
                          <a:effectLst/>
                          <a:latin typeface="Arial Narrow" panose="020B0604020202020204" pitchFamily="34" charset="0"/>
                          <a:ea typeface="Times New Roman" panose="02020603050405020304" pitchFamily="18" charset="0"/>
                          <a:cs typeface="Arial Narrow" panose="020B0604020202020204" pitchFamily="34" charset="0"/>
                        </a:rPr>
                        <a:t>19,0 km</a:t>
                      </a:r>
                    </a:p>
                  </a:txBody>
                  <a:tcPr marL="68580" marR="68580" marT="0" marB="0" anchor="ctr"/>
                </a:tc>
                <a:extLst>
                  <a:ext uri="{0D108BD9-81ED-4DB2-BD59-A6C34878D82A}">
                    <a16:rowId xmlns:a16="http://schemas.microsoft.com/office/drawing/2014/main" val="546350874"/>
                  </a:ext>
                </a:extLst>
              </a:tr>
            </a:tbl>
          </a:graphicData>
        </a:graphic>
      </p:graphicFrame>
      <p:graphicFrame>
        <p:nvGraphicFramePr>
          <p:cNvPr id="2" name="Graphique 1">
            <a:extLst>
              <a:ext uri="{FF2B5EF4-FFF2-40B4-BE49-F238E27FC236}">
                <a16:creationId xmlns:a16="http://schemas.microsoft.com/office/drawing/2014/main" id="{5371E3BE-9623-DFE1-FC1D-25FB26DB4099}"/>
              </a:ext>
            </a:extLst>
          </p:cNvPr>
          <p:cNvGraphicFramePr>
            <a:graphicFrameLocks/>
          </p:cNvGraphicFramePr>
          <p:nvPr>
            <p:extLst>
              <p:ext uri="{D42A27DB-BD31-4B8C-83A1-F6EECF244321}">
                <p14:modId xmlns:p14="http://schemas.microsoft.com/office/powerpoint/2010/main" val="310577876"/>
              </p:ext>
            </p:extLst>
          </p:nvPr>
        </p:nvGraphicFramePr>
        <p:xfrm>
          <a:off x="7601665" y="1682467"/>
          <a:ext cx="3947057" cy="2401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256033"/>
      </p:ext>
    </p:extLst>
  </p:cSld>
  <p:clrMapOvr>
    <a:masterClrMapping/>
  </p:clrMapOvr>
</p:sld>
</file>

<file path=ppt/theme/theme1.xml><?xml version="1.0" encoding="utf-8"?>
<a:theme xmlns:a="http://schemas.openxmlformats.org/drawingml/2006/main" name="Thème Office">
  <a:themeElements>
    <a:clrScheme name="Personnalisé 2">
      <a:dk1>
        <a:srgbClr val="000000"/>
      </a:dk1>
      <a:lt1>
        <a:srgbClr val="FFFFFF"/>
      </a:lt1>
      <a:dk2>
        <a:srgbClr val="1F497D"/>
      </a:dk2>
      <a:lt2>
        <a:srgbClr val="EEECE1"/>
      </a:lt2>
      <a:accent1>
        <a:srgbClr val="4F81BD"/>
      </a:accent1>
      <a:accent2>
        <a:srgbClr val="C0504D"/>
      </a:accent2>
      <a:accent3>
        <a:srgbClr val="9BBB59"/>
      </a:accent3>
      <a:accent4>
        <a:srgbClr val="C0504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8662</TotalTime>
  <Words>6374</Words>
  <Application>Microsoft Macintosh PowerPoint</Application>
  <PresentationFormat>Grand écran</PresentationFormat>
  <Paragraphs>1176</Paragraphs>
  <Slides>37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37</vt:i4>
      </vt:variant>
    </vt:vector>
  </HeadingPairs>
  <TitlesOfParts>
    <vt:vector size="47" baseType="lpstr">
      <vt:lpstr>Aptos</vt:lpstr>
      <vt:lpstr>Arial</vt:lpstr>
      <vt:lpstr>Arial Narrow</vt:lpstr>
      <vt:lpstr>Calibri</vt:lpstr>
      <vt:lpstr>Calibri Light</vt:lpstr>
      <vt:lpstr>Cambria Math</vt:lpstr>
      <vt:lpstr>Comic Sans MS</vt:lpstr>
      <vt:lpstr>Times New Roman</vt:lpstr>
      <vt:lpstr>Wingdings</vt:lpstr>
      <vt:lpstr>Thème Office</vt:lpstr>
      <vt:lpstr>Présentation PowerPoint</vt:lpstr>
      <vt:lpstr>Préambule réglementaire   Ce rapport permet de connaitre la nature et l’importance, la qualité et la performance du service rendu</vt:lpstr>
      <vt:lpstr>Article La Gazette</vt:lpstr>
      <vt:lpstr>Réglementation  Textes récents pouvant impacter le service</vt:lpstr>
      <vt:lpstr>Sommaire</vt:lpstr>
      <vt:lpstr>Présentation PowerPoint</vt:lpstr>
      <vt:lpstr>Caractéristiques techniques  du service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INDICATEURS DE PERFORMANCE</vt:lpstr>
      <vt:lpstr>Présentation PowerPoint</vt:lpstr>
      <vt:lpstr>Présentation PowerPoint</vt:lpstr>
      <vt:lpstr>Présentation PowerPoint</vt:lpstr>
      <vt:lpstr>TARIFICATION ET RECETTES DU SERVICE</vt:lpstr>
      <vt:lpstr>Présentation PowerPoint</vt:lpstr>
      <vt:lpstr>Présentation PowerPoint</vt:lpstr>
      <vt:lpstr>Présentation PowerPoint</vt:lpstr>
      <vt:lpstr>FINANCEMENT DES INVESTISSEMENTS ET SOLIDARITE</vt:lpstr>
      <vt:lpstr>Présentation PowerPoint</vt:lpstr>
      <vt:lpstr>Présentation PowerPoint</vt:lpstr>
      <vt:lpstr>Présentation PowerPoint</vt:lpstr>
      <vt:lpstr>Présentation PowerPoint</vt:lpstr>
      <vt:lpstr>ANNEXES du RPQS</vt:lpstr>
      <vt:lpstr>Présentation PowerPoint</vt:lpstr>
      <vt:lpstr>Présentation PowerPoint</vt:lpstr>
      <vt:lpstr>Présentation PowerPoint</vt:lpstr>
      <vt:lpstr>Présentation PowerPoint</vt:lpstr>
      <vt:lpstr>AUTRES DOCUMENTS  DE SUIVI DU CONTRAT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GETUDES Consultants</dc:creator>
  <cp:lastModifiedBy>Olivier GROFF 👍</cp:lastModifiedBy>
  <cp:revision>120</cp:revision>
  <dcterms:created xsi:type="dcterms:W3CDTF">2020-02-14T15:32:38Z</dcterms:created>
  <dcterms:modified xsi:type="dcterms:W3CDTF">2024-09-09T08:50:57Z</dcterms:modified>
</cp:coreProperties>
</file>